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4" r:id="rId2"/>
    <p:sldId id="262" r:id="rId3"/>
    <p:sldId id="263" r:id="rId4"/>
    <p:sldId id="256" r:id="rId5"/>
    <p:sldId id="259" r:id="rId6"/>
    <p:sldId id="260" r:id="rId7"/>
    <p:sldId id="265" r:id="rId8"/>
    <p:sldId id="266"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1E9"/>
    <a:srgbClr val="F1F8EC"/>
    <a:srgbClr val="F3F6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42"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56D9E1-85BA-47D1-9004-93D33CB22445}" type="datetimeFigureOut">
              <a:rPr kumimoji="1" lang="ja-JP" altLang="en-US" smtClean="0"/>
              <a:t>2025/1/16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87F94-77CE-45AD-8147-2660511F7D8D}" type="slidenum">
              <a:rPr kumimoji="1" lang="ja-JP" altLang="en-US" smtClean="0"/>
              <a:t>‹#›</a:t>
            </a:fld>
            <a:endParaRPr kumimoji="1" lang="ja-JP" altLang="en-US"/>
          </a:p>
        </p:txBody>
      </p:sp>
    </p:spTree>
    <p:extLst>
      <p:ext uri="{BB962C8B-B14F-4D97-AF65-F5344CB8AC3E}">
        <p14:creationId xmlns:p14="http://schemas.microsoft.com/office/powerpoint/2010/main" val="7588584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C87F94-77CE-45AD-8147-2660511F7D8D}" type="slidenum">
              <a:rPr kumimoji="1" lang="ja-JP" altLang="en-US" smtClean="0"/>
              <a:t>1</a:t>
            </a:fld>
            <a:endParaRPr kumimoji="1" lang="ja-JP" altLang="en-US"/>
          </a:p>
        </p:txBody>
      </p:sp>
    </p:spTree>
    <p:extLst>
      <p:ext uri="{BB962C8B-B14F-4D97-AF65-F5344CB8AC3E}">
        <p14:creationId xmlns:p14="http://schemas.microsoft.com/office/powerpoint/2010/main" val="3274240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29666-5E31-B869-29FE-D75396F42D3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A58EEA6-BBDA-CB1E-1780-664E6CD016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588ED6A-0E01-07D8-CA0C-4CE7EAABAC4E}"/>
              </a:ext>
            </a:extLst>
          </p:cNvPr>
          <p:cNvSpPr>
            <a:spLocks noGrp="1"/>
          </p:cNvSpPr>
          <p:nvPr>
            <p:ph type="dt" sz="half" idx="10"/>
          </p:nvPr>
        </p:nvSpPr>
        <p:spPr/>
        <p:txBody>
          <a:bodyPr/>
          <a:lstStyle/>
          <a:p>
            <a:fld id="{DDB8DAFC-68F6-443D-A98A-B2E37AF44D2F}" type="datetime1">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BAC312B9-0B6D-594D-A074-7E62476094F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2F09E9-B0E4-FCDB-C5F2-76986E88E5FE}"/>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3606481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523968-7A10-F930-43BA-177309CC881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53A3403-D66F-5006-2A29-164A14F34FB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458292-A3FE-F61C-976E-143FDB20369F}"/>
              </a:ext>
            </a:extLst>
          </p:cNvPr>
          <p:cNvSpPr>
            <a:spLocks noGrp="1"/>
          </p:cNvSpPr>
          <p:nvPr>
            <p:ph type="dt" sz="half" idx="10"/>
          </p:nvPr>
        </p:nvSpPr>
        <p:spPr/>
        <p:txBody>
          <a:bodyPr/>
          <a:lstStyle/>
          <a:p>
            <a:fld id="{90E9A935-F2CF-41AA-AEC5-53B44E1451C6}" type="datetime1">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99DCA59F-CB3A-4D73-EA56-75D7C9C709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CB50CA-0530-19C1-5D65-438605F7FB96}"/>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1611396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5BC413A-7364-A0C9-DADB-76AC3F6DC87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247A692-6378-079F-ADBF-4737289311A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FCC7B6-A2A9-2664-C248-C925A874F190}"/>
              </a:ext>
            </a:extLst>
          </p:cNvPr>
          <p:cNvSpPr>
            <a:spLocks noGrp="1"/>
          </p:cNvSpPr>
          <p:nvPr>
            <p:ph type="dt" sz="half" idx="10"/>
          </p:nvPr>
        </p:nvSpPr>
        <p:spPr/>
        <p:txBody>
          <a:bodyPr/>
          <a:lstStyle/>
          <a:p>
            <a:fld id="{12F603B5-A3F0-43CE-A05E-A6BDFE9E7C25}" type="datetime1">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822FE545-6B98-9205-933F-0A683381B3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EB801D4-4599-4DB4-D070-6BE138280CE4}"/>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2472785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A45777-9D3F-5042-99C0-DEF0A4C0B14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6C7A7C-444B-F2DA-1C1E-E4B7BBDDBCE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EA1892C-7C29-5782-4DC4-F660F5A1CFF5}"/>
              </a:ext>
            </a:extLst>
          </p:cNvPr>
          <p:cNvSpPr>
            <a:spLocks noGrp="1"/>
          </p:cNvSpPr>
          <p:nvPr>
            <p:ph type="dt" sz="half" idx="10"/>
          </p:nvPr>
        </p:nvSpPr>
        <p:spPr/>
        <p:txBody>
          <a:bodyPr/>
          <a:lstStyle/>
          <a:p>
            <a:fld id="{9EC81EDB-941F-4FB8-BFA9-F1973B0B992A}" type="datetime1">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16E88A05-942B-30C6-D148-E3C4A1B8D1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2D861B-6A20-DCC0-FFE6-9F55037C1441}"/>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381466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CA59BC-EB83-0262-679A-0A1C3DB5762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5910BA-0BDC-DFCA-ABC2-9ED9460238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1EDEE0C-8B93-97C2-F6C2-40AF8F44155F}"/>
              </a:ext>
            </a:extLst>
          </p:cNvPr>
          <p:cNvSpPr>
            <a:spLocks noGrp="1"/>
          </p:cNvSpPr>
          <p:nvPr>
            <p:ph type="dt" sz="half" idx="10"/>
          </p:nvPr>
        </p:nvSpPr>
        <p:spPr/>
        <p:txBody>
          <a:bodyPr/>
          <a:lstStyle/>
          <a:p>
            <a:fld id="{3F9A3DEA-1B25-448D-A539-2B5C6E707CDF}" type="datetime1">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46FEBE0F-A8C4-87A4-31B2-6EA917C86D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61E77C-DC63-C374-6639-FB725236182C}"/>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3491363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7DB560-3C9D-D048-68BA-54A98DB0F7B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1F7417-6907-6451-AC9E-D6BD5939AE8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74CEEBB-8DC4-A512-4B5D-DD93E65CCF7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55E5F84-3A79-48CC-696B-49C7D63C47B4}"/>
              </a:ext>
            </a:extLst>
          </p:cNvPr>
          <p:cNvSpPr>
            <a:spLocks noGrp="1"/>
          </p:cNvSpPr>
          <p:nvPr>
            <p:ph type="dt" sz="half" idx="10"/>
          </p:nvPr>
        </p:nvSpPr>
        <p:spPr/>
        <p:txBody>
          <a:bodyPr/>
          <a:lstStyle/>
          <a:p>
            <a:fld id="{2F6B9012-DC29-4E07-9772-78FAA8061FB6}" type="datetime1">
              <a:rPr kumimoji="1" lang="ja-JP" altLang="en-US" smtClean="0"/>
              <a:t>2025/1/16</a:t>
            </a:fld>
            <a:endParaRPr kumimoji="1" lang="ja-JP" altLang="en-US"/>
          </a:p>
        </p:txBody>
      </p:sp>
      <p:sp>
        <p:nvSpPr>
          <p:cNvPr id="6" name="フッター プレースホルダー 5">
            <a:extLst>
              <a:ext uri="{FF2B5EF4-FFF2-40B4-BE49-F238E27FC236}">
                <a16:creationId xmlns:a16="http://schemas.microsoft.com/office/drawing/2014/main" id="{28B1BC1F-1377-C118-A391-4925C06C99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C4FCEBF-613B-818E-D419-EB479C302EBF}"/>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101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9275E0-CA49-9A0A-0079-BD5D8E21F9D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57EC245-BB45-A4D4-C460-59A51C74CD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B48B30-FB7C-6BA7-CFF2-7E401B28848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5B141CC-D891-B257-24F4-EBF91479A5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CD2D83E-9985-76F0-06C1-720B1CA0B9E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DE384AE-4515-38BB-0442-E09DCC9AC833}"/>
              </a:ext>
            </a:extLst>
          </p:cNvPr>
          <p:cNvSpPr>
            <a:spLocks noGrp="1"/>
          </p:cNvSpPr>
          <p:nvPr>
            <p:ph type="dt" sz="half" idx="10"/>
          </p:nvPr>
        </p:nvSpPr>
        <p:spPr/>
        <p:txBody>
          <a:bodyPr/>
          <a:lstStyle/>
          <a:p>
            <a:fld id="{2FC82362-5902-40A4-9834-32DD33242856}" type="datetime1">
              <a:rPr kumimoji="1" lang="ja-JP" altLang="en-US" smtClean="0"/>
              <a:t>2025/1/16</a:t>
            </a:fld>
            <a:endParaRPr kumimoji="1" lang="ja-JP" altLang="en-US"/>
          </a:p>
        </p:txBody>
      </p:sp>
      <p:sp>
        <p:nvSpPr>
          <p:cNvPr id="8" name="フッター プレースホルダー 7">
            <a:extLst>
              <a:ext uri="{FF2B5EF4-FFF2-40B4-BE49-F238E27FC236}">
                <a16:creationId xmlns:a16="http://schemas.microsoft.com/office/drawing/2014/main" id="{AA88D3CF-CD4C-E6AB-6FB2-A50D8793778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F12E18-2AC3-F73E-5C13-62C3E47B9F1C}"/>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592704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06924E-7539-AEB6-B9E2-0BE0C4D4ECA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B8B765C-C345-F8D3-EE67-8A8F3726DF44}"/>
              </a:ext>
            </a:extLst>
          </p:cNvPr>
          <p:cNvSpPr>
            <a:spLocks noGrp="1"/>
          </p:cNvSpPr>
          <p:nvPr>
            <p:ph type="dt" sz="half" idx="10"/>
          </p:nvPr>
        </p:nvSpPr>
        <p:spPr/>
        <p:txBody>
          <a:bodyPr/>
          <a:lstStyle/>
          <a:p>
            <a:fld id="{7A3365BD-333C-4CBD-8242-2EB36A43F5DC}" type="datetime1">
              <a:rPr kumimoji="1" lang="ja-JP" altLang="en-US" smtClean="0"/>
              <a:t>2025/1/16</a:t>
            </a:fld>
            <a:endParaRPr kumimoji="1" lang="ja-JP" altLang="en-US"/>
          </a:p>
        </p:txBody>
      </p:sp>
      <p:sp>
        <p:nvSpPr>
          <p:cNvPr id="4" name="フッター プレースホルダー 3">
            <a:extLst>
              <a:ext uri="{FF2B5EF4-FFF2-40B4-BE49-F238E27FC236}">
                <a16:creationId xmlns:a16="http://schemas.microsoft.com/office/drawing/2014/main" id="{6BC5EEA0-890A-8597-19DB-4DFFE2E5E25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0786754-6195-C2DB-35D4-EA2148C32189}"/>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1972808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811CB78-684F-094E-8FF8-29C6822AC48E}"/>
              </a:ext>
            </a:extLst>
          </p:cNvPr>
          <p:cNvSpPr>
            <a:spLocks noGrp="1"/>
          </p:cNvSpPr>
          <p:nvPr>
            <p:ph type="dt" sz="half" idx="10"/>
          </p:nvPr>
        </p:nvSpPr>
        <p:spPr/>
        <p:txBody>
          <a:bodyPr/>
          <a:lstStyle/>
          <a:p>
            <a:fld id="{E7BC57E6-6D88-41C0-9EF9-3E871061EF80}" type="datetime1">
              <a:rPr kumimoji="1" lang="ja-JP" altLang="en-US" smtClean="0"/>
              <a:t>2025/1/16</a:t>
            </a:fld>
            <a:endParaRPr kumimoji="1" lang="ja-JP" altLang="en-US"/>
          </a:p>
        </p:txBody>
      </p:sp>
      <p:sp>
        <p:nvSpPr>
          <p:cNvPr id="3" name="フッター プレースホルダー 2">
            <a:extLst>
              <a:ext uri="{FF2B5EF4-FFF2-40B4-BE49-F238E27FC236}">
                <a16:creationId xmlns:a16="http://schemas.microsoft.com/office/drawing/2014/main" id="{BFE60AAC-9E4C-74FD-F503-815BBEC496A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AB4ED8B-BEF4-EF42-C426-A526F0625D81}"/>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3514145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8F8363-E5A4-78BB-D258-4D3C8AEF38E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6E29221-FF51-2310-0134-490043B36F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AF3D97D-8004-7D7E-59BD-9638472F14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3FBF95F-8EAF-0F9C-2709-AB1922740860}"/>
              </a:ext>
            </a:extLst>
          </p:cNvPr>
          <p:cNvSpPr>
            <a:spLocks noGrp="1"/>
          </p:cNvSpPr>
          <p:nvPr>
            <p:ph type="dt" sz="half" idx="10"/>
          </p:nvPr>
        </p:nvSpPr>
        <p:spPr/>
        <p:txBody>
          <a:bodyPr/>
          <a:lstStyle/>
          <a:p>
            <a:fld id="{E86C8702-65D3-426C-9FA1-E0AB10147D3E}" type="datetime1">
              <a:rPr kumimoji="1" lang="ja-JP" altLang="en-US" smtClean="0"/>
              <a:t>2025/1/16</a:t>
            </a:fld>
            <a:endParaRPr kumimoji="1" lang="ja-JP" altLang="en-US"/>
          </a:p>
        </p:txBody>
      </p:sp>
      <p:sp>
        <p:nvSpPr>
          <p:cNvPr id="6" name="フッター プレースホルダー 5">
            <a:extLst>
              <a:ext uri="{FF2B5EF4-FFF2-40B4-BE49-F238E27FC236}">
                <a16:creationId xmlns:a16="http://schemas.microsoft.com/office/drawing/2014/main" id="{3ACE7E66-C3BA-EA47-FC2F-A546797AB8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1985A8-046D-F884-7FEC-8F7AB13BF86C}"/>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2584040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F75E51-AC64-BAFC-54FF-967C3982DF5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A87F313-9C4E-A60C-8A46-D435742DF2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284D7982-E9B1-8771-618F-1BB266D69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1FCBEE5-BAF8-2C69-128D-A1FB3160550B}"/>
              </a:ext>
            </a:extLst>
          </p:cNvPr>
          <p:cNvSpPr>
            <a:spLocks noGrp="1"/>
          </p:cNvSpPr>
          <p:nvPr>
            <p:ph type="dt" sz="half" idx="10"/>
          </p:nvPr>
        </p:nvSpPr>
        <p:spPr/>
        <p:txBody>
          <a:bodyPr/>
          <a:lstStyle/>
          <a:p>
            <a:fld id="{36204015-6919-4B4A-B4FF-368E2A27ED93}" type="datetime1">
              <a:rPr kumimoji="1" lang="ja-JP" altLang="en-US" smtClean="0"/>
              <a:t>2025/1/16</a:t>
            </a:fld>
            <a:endParaRPr kumimoji="1" lang="ja-JP" altLang="en-US"/>
          </a:p>
        </p:txBody>
      </p:sp>
      <p:sp>
        <p:nvSpPr>
          <p:cNvPr id="6" name="フッター プレースホルダー 5">
            <a:extLst>
              <a:ext uri="{FF2B5EF4-FFF2-40B4-BE49-F238E27FC236}">
                <a16:creationId xmlns:a16="http://schemas.microsoft.com/office/drawing/2014/main" id="{E8E17F6C-A124-F292-12ED-96E2EB1F54D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2C51D4D-5B8E-DD5D-FF61-36D9B7A8A08A}"/>
              </a:ext>
            </a:extLst>
          </p:cNvPr>
          <p:cNvSpPr>
            <a:spLocks noGrp="1"/>
          </p:cNvSpPr>
          <p:nvPr>
            <p:ph type="sldNum" sz="quarter" idx="12"/>
          </p:nvPr>
        </p:nvSpPr>
        <p:spPr/>
        <p:txBody>
          <a:body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798387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763D129-8CC9-E4BC-2501-A27C347346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570236-1CA8-A8AE-AF22-59F97D90C3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3A88C1-9C9D-5793-5E25-0737D4B26A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CB0F5A-A4E7-4477-9D34-C7CE28783FA8}" type="datetime1">
              <a:rPr kumimoji="1" lang="ja-JP" altLang="en-US" smtClean="0"/>
              <a:t>2025/1/16</a:t>
            </a:fld>
            <a:endParaRPr kumimoji="1" lang="ja-JP" altLang="en-US"/>
          </a:p>
        </p:txBody>
      </p:sp>
      <p:sp>
        <p:nvSpPr>
          <p:cNvPr id="5" name="フッター プレースホルダー 4">
            <a:extLst>
              <a:ext uri="{FF2B5EF4-FFF2-40B4-BE49-F238E27FC236}">
                <a16:creationId xmlns:a16="http://schemas.microsoft.com/office/drawing/2014/main" id="{141E71D1-85B9-E3C7-D66C-1911F1625E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CDC8B-084C-DE31-28D5-BF613342CE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07233-354E-40AC-9BDC-F61EC830D6AE}" type="slidenum">
              <a:rPr kumimoji="1" lang="ja-JP" altLang="en-US" smtClean="0"/>
              <a:t>‹#›</a:t>
            </a:fld>
            <a:endParaRPr kumimoji="1" lang="ja-JP" altLang="en-US"/>
          </a:p>
        </p:txBody>
      </p:sp>
    </p:spTree>
    <p:extLst>
      <p:ext uri="{BB962C8B-B14F-4D97-AF65-F5344CB8AC3E}">
        <p14:creationId xmlns:p14="http://schemas.microsoft.com/office/powerpoint/2010/main" val="2344457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DBFA4-8D41-8A34-36C3-9CF98860E8F5}"/>
            </a:ext>
          </a:extLst>
        </p:cNvPr>
        <p:cNvGrpSpPr/>
        <p:nvPr/>
      </p:nvGrpSpPr>
      <p:grpSpPr>
        <a:xfrm>
          <a:off x="0" y="0"/>
          <a:ext cx="0" cy="0"/>
          <a:chOff x="0" y="0"/>
          <a:chExt cx="0" cy="0"/>
        </a:xfrm>
      </p:grpSpPr>
      <p:sp>
        <p:nvSpPr>
          <p:cNvPr id="54" name="テキスト ボックス 53">
            <a:extLst>
              <a:ext uri="{FF2B5EF4-FFF2-40B4-BE49-F238E27FC236}">
                <a16:creationId xmlns:a16="http://schemas.microsoft.com/office/drawing/2014/main" id="{9A43EC73-8D8D-D841-F35B-F001E6C850E4}"/>
              </a:ext>
            </a:extLst>
          </p:cNvPr>
          <p:cNvSpPr txBox="1"/>
          <p:nvPr/>
        </p:nvSpPr>
        <p:spPr>
          <a:xfrm>
            <a:off x="459972" y="230976"/>
            <a:ext cx="4300450" cy="338554"/>
          </a:xfrm>
          <a:prstGeom prst="rect">
            <a:avLst/>
          </a:prstGeom>
          <a:noFill/>
        </p:spPr>
        <p:txBody>
          <a:bodyPr wrap="square" rtlCol="0">
            <a:spAutoFit/>
          </a:bodyPr>
          <a:lstStyle/>
          <a:p>
            <a:r>
              <a:rPr kumimoji="1" lang="ja-JP" altLang="en-US" sz="1600" b="1" dirty="0">
                <a:latin typeface="Meiryo UI" panose="020B0604030504040204" pitchFamily="50" charset="-128"/>
                <a:ea typeface="Meiryo UI" panose="020B0604030504040204" pitchFamily="50" charset="-128"/>
              </a:rPr>
              <a:t>ユーザーストーリーマッピングのガイダンス</a:t>
            </a:r>
          </a:p>
        </p:txBody>
      </p:sp>
      <p:sp>
        <p:nvSpPr>
          <p:cNvPr id="2" name="テキスト ボックス 1">
            <a:extLst>
              <a:ext uri="{FF2B5EF4-FFF2-40B4-BE49-F238E27FC236}">
                <a16:creationId xmlns:a16="http://schemas.microsoft.com/office/drawing/2014/main" id="{ECC65D48-B326-3C7F-950A-3D5E976844CD}"/>
              </a:ext>
            </a:extLst>
          </p:cNvPr>
          <p:cNvSpPr txBox="1"/>
          <p:nvPr/>
        </p:nvSpPr>
        <p:spPr>
          <a:xfrm>
            <a:off x="640081" y="865515"/>
            <a:ext cx="8958348" cy="3108543"/>
          </a:xfrm>
          <a:prstGeom prst="rect">
            <a:avLst/>
          </a:prstGeom>
          <a:noFill/>
        </p:spPr>
        <p:txBody>
          <a:bodyPr wrap="square" rtlCol="0">
            <a:spAutoFit/>
          </a:bodyPr>
          <a:lstStyle/>
          <a:p>
            <a:r>
              <a:rPr lang="ja-JP" altLang="en-US" sz="1600" b="1" dirty="0">
                <a:latin typeface="Meiryo UI" panose="020B0604030504040204" pitchFamily="50" charset="-128"/>
                <a:ea typeface="Meiryo UI" panose="020B0604030504040204" pitchFamily="50" charset="-128"/>
              </a:rPr>
              <a:t>当ドキュメントでは、次の</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点についてご紹介します。</a:t>
            </a:r>
          </a:p>
          <a:p>
            <a:pPr lvl="1"/>
            <a:endParaRPr kumimoji="1" lang="en-US" altLang="ja-JP" sz="2000" b="1" dirty="0">
              <a:latin typeface="Meiryo UI" panose="020B0604030504040204" pitchFamily="50" charset="-128"/>
              <a:ea typeface="Meiryo UI" panose="020B0604030504040204" pitchFamily="50" charset="-128"/>
            </a:endParaRPr>
          </a:p>
          <a:p>
            <a:pPr lvl="1"/>
            <a:endParaRPr kumimoji="1" lang="ja-JP" altLang="en-US" sz="2000" b="1" dirty="0">
              <a:latin typeface="Meiryo UI" panose="020B0604030504040204" pitchFamily="50" charset="-128"/>
              <a:ea typeface="Meiryo UI" panose="020B0604030504040204" pitchFamily="50" charset="-128"/>
            </a:endParaRPr>
          </a:p>
          <a:p>
            <a:pPr marL="971550" lvl="1" indent="-514350">
              <a:buFont typeface="+mj-lt"/>
              <a:buAutoNum type="romanUcPeriod"/>
            </a:pPr>
            <a:r>
              <a:rPr kumimoji="1" lang="ja-JP" altLang="en-US" sz="2000" b="1" dirty="0">
                <a:latin typeface="Meiryo UI" panose="020B0604030504040204" pitchFamily="50" charset="-128"/>
                <a:ea typeface="Meiryo UI" panose="020B0604030504040204" pitchFamily="50" charset="-128"/>
              </a:rPr>
              <a:t>ユーザーストーリーマップで登場する用語の説明</a:t>
            </a:r>
            <a:endParaRPr kumimoji="1" lang="en-US" altLang="ja-JP" sz="2000" b="1" dirty="0">
              <a:latin typeface="Meiryo UI" panose="020B0604030504040204" pitchFamily="50" charset="-128"/>
              <a:ea typeface="Meiryo UI" panose="020B0604030504040204" pitchFamily="50" charset="-128"/>
            </a:endParaRPr>
          </a:p>
          <a:p>
            <a:pPr marL="971550" lvl="1" indent="-514350">
              <a:buFont typeface="+mj-lt"/>
              <a:buAutoNum type="romanUcPeriod"/>
            </a:pPr>
            <a:endParaRPr lang="en-US" altLang="ja-JP" sz="2000" b="1" dirty="0">
              <a:latin typeface="Meiryo UI" panose="020B0604030504040204" pitchFamily="50" charset="-128"/>
              <a:ea typeface="Meiryo UI" panose="020B0604030504040204" pitchFamily="50" charset="-128"/>
            </a:endParaRPr>
          </a:p>
          <a:p>
            <a:pPr marL="971550" lvl="1" indent="-514350">
              <a:buFont typeface="+mj-lt"/>
              <a:buAutoNum type="romanUcPeriod"/>
            </a:pPr>
            <a:r>
              <a:rPr kumimoji="1" lang="ja-JP" altLang="en-US" sz="2000" b="1" dirty="0">
                <a:latin typeface="Meiryo UI" panose="020B0604030504040204" pitchFamily="50" charset="-128"/>
                <a:ea typeface="Meiryo UI" panose="020B0604030504040204" pitchFamily="50" charset="-128"/>
              </a:rPr>
              <a:t>ユーザーストーリーマップの作成手順</a:t>
            </a:r>
            <a:endParaRPr lang="en-US" altLang="ja-JP" sz="2000" b="1" dirty="0">
              <a:latin typeface="Meiryo UI" panose="020B0604030504040204" pitchFamily="50" charset="-128"/>
              <a:ea typeface="Meiryo UI" panose="020B0604030504040204" pitchFamily="50" charset="-128"/>
            </a:endParaRPr>
          </a:p>
          <a:p>
            <a:pPr marL="971550" lvl="1" indent="-514350">
              <a:buFont typeface="+mj-lt"/>
              <a:buAutoNum type="romanUcPeriod"/>
            </a:pPr>
            <a:endParaRPr lang="en-US" altLang="ja-JP" sz="2000" b="1" dirty="0">
              <a:latin typeface="Meiryo UI" panose="020B0604030504040204" pitchFamily="50" charset="-128"/>
              <a:ea typeface="Meiryo UI" panose="020B0604030504040204" pitchFamily="50" charset="-128"/>
            </a:endParaRPr>
          </a:p>
          <a:p>
            <a:pPr marL="971550" lvl="1" indent="-514350">
              <a:buFont typeface="+mj-lt"/>
              <a:buAutoNum type="romanUcPeriod"/>
            </a:pPr>
            <a:r>
              <a:rPr kumimoji="1" lang="ja-JP" altLang="en-US" sz="2000" b="1" dirty="0">
                <a:latin typeface="Meiryo UI" panose="020B0604030504040204" pitchFamily="50" charset="-128"/>
                <a:ea typeface="Meiryo UI" panose="020B0604030504040204" pitchFamily="50" charset="-128"/>
              </a:rPr>
              <a:t>ユーザーストーリーマップのサンプル</a:t>
            </a:r>
            <a:endParaRPr kumimoji="1" lang="en-US" altLang="ja-JP" sz="2000" b="1" dirty="0">
              <a:latin typeface="Meiryo UI" panose="020B0604030504040204" pitchFamily="50" charset="-128"/>
              <a:ea typeface="Meiryo UI" panose="020B0604030504040204" pitchFamily="50" charset="-128"/>
            </a:endParaRPr>
          </a:p>
          <a:p>
            <a:pPr marL="971550" lvl="1" indent="-514350">
              <a:buFont typeface="+mj-lt"/>
              <a:buAutoNum type="romanUcPeriod"/>
            </a:pPr>
            <a:endParaRPr lang="en-US" altLang="ja-JP" sz="2000" b="1" dirty="0">
              <a:latin typeface="Meiryo UI" panose="020B0604030504040204" pitchFamily="50" charset="-128"/>
              <a:ea typeface="Meiryo UI" panose="020B0604030504040204" pitchFamily="50" charset="-128"/>
            </a:endParaRPr>
          </a:p>
          <a:p>
            <a:pPr marL="971550" lvl="1" indent="-514350">
              <a:buFont typeface="+mj-lt"/>
              <a:buAutoNum type="romanUcPeriod"/>
            </a:pPr>
            <a:r>
              <a:rPr kumimoji="1" lang="ja-JP" altLang="en-US" sz="2000" b="1" dirty="0">
                <a:latin typeface="Meiryo UI" panose="020B0604030504040204" pitchFamily="50" charset="-128"/>
                <a:ea typeface="Meiryo UI" panose="020B0604030504040204" pitchFamily="50" charset="-128"/>
              </a:rPr>
              <a:t>ユーザーストーリーマッ</a:t>
            </a:r>
            <a:r>
              <a:rPr lang="ja-JP" altLang="en-US" sz="2000" b="1" dirty="0">
                <a:latin typeface="Meiryo UI" panose="020B0604030504040204" pitchFamily="50" charset="-128"/>
                <a:ea typeface="Meiryo UI" panose="020B0604030504040204" pitchFamily="50" charset="-128"/>
              </a:rPr>
              <a:t>ピ</a:t>
            </a:r>
            <a:r>
              <a:rPr kumimoji="1" lang="ja-JP" altLang="en-US" sz="2000" b="1" dirty="0">
                <a:latin typeface="Meiryo UI" panose="020B0604030504040204" pitchFamily="50" charset="-128"/>
                <a:ea typeface="Meiryo UI" panose="020B0604030504040204" pitchFamily="50" charset="-128"/>
              </a:rPr>
              <a:t>ング</a:t>
            </a:r>
            <a:r>
              <a:rPr lang="ja-JP" altLang="en-US" sz="2000" b="1" dirty="0">
                <a:latin typeface="Meiryo UI" panose="020B0604030504040204" pitchFamily="50" charset="-128"/>
                <a:ea typeface="Meiryo UI" panose="020B0604030504040204" pitchFamily="50" charset="-128"/>
              </a:rPr>
              <a:t>の進め方</a:t>
            </a:r>
            <a:endParaRPr kumimoji="1" lang="ja-JP" altLang="en-US" sz="2000" b="1"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9D13F3C6-3EE3-3F50-350C-FBD8BEA6F42C}"/>
              </a:ext>
            </a:extLst>
          </p:cNvPr>
          <p:cNvSpPr>
            <a:spLocks noGrp="1"/>
          </p:cNvSpPr>
          <p:nvPr>
            <p:ph type="sldNum" sz="quarter" idx="12"/>
          </p:nvPr>
        </p:nvSpPr>
        <p:spPr/>
        <p:txBody>
          <a:bodyPr/>
          <a:lstStyle/>
          <a:p>
            <a:fld id="{B4A07233-354E-40AC-9BDC-F61EC830D6AE}" type="slidenum">
              <a:rPr kumimoji="1" lang="ja-JP" altLang="en-US" smtClean="0"/>
              <a:t>1</a:t>
            </a:fld>
            <a:endParaRPr kumimoji="1" lang="ja-JP" altLang="en-US"/>
          </a:p>
        </p:txBody>
      </p:sp>
    </p:spTree>
    <p:extLst>
      <p:ext uri="{BB962C8B-B14F-4D97-AF65-F5344CB8AC3E}">
        <p14:creationId xmlns:p14="http://schemas.microsoft.com/office/powerpoint/2010/main" val="1469959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C7FC6-B05A-1FD8-A854-63A9A52988AF}"/>
            </a:ext>
          </a:extLst>
        </p:cNvPr>
        <p:cNvGrpSpPr/>
        <p:nvPr/>
      </p:nvGrpSpPr>
      <p:grpSpPr>
        <a:xfrm>
          <a:off x="0" y="0"/>
          <a:ext cx="0" cy="0"/>
          <a:chOff x="0" y="0"/>
          <a:chExt cx="0" cy="0"/>
        </a:xfrm>
      </p:grpSpPr>
      <p:sp>
        <p:nvSpPr>
          <p:cNvPr id="54" name="テキスト ボックス 53">
            <a:extLst>
              <a:ext uri="{FF2B5EF4-FFF2-40B4-BE49-F238E27FC236}">
                <a16:creationId xmlns:a16="http://schemas.microsoft.com/office/drawing/2014/main" id="{1DA964F2-65AA-8EF2-FF20-1F3195359380}"/>
              </a:ext>
            </a:extLst>
          </p:cNvPr>
          <p:cNvSpPr txBox="1"/>
          <p:nvPr/>
        </p:nvSpPr>
        <p:spPr>
          <a:xfrm>
            <a:off x="459971" y="230976"/>
            <a:ext cx="6323213"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Ⅰ</a:t>
            </a:r>
            <a:r>
              <a:rPr kumimoji="1" lang="ja-JP" altLang="en-US" b="1" dirty="0">
                <a:latin typeface="Meiryo UI" panose="020B0604030504040204" pitchFamily="50" charset="-128"/>
                <a:ea typeface="Meiryo UI" panose="020B0604030504040204" pitchFamily="50" charset="-128"/>
              </a:rPr>
              <a:t>．ユーザーストーリーマップで登場する用語の説明</a:t>
            </a:r>
          </a:p>
        </p:txBody>
      </p:sp>
      <p:graphicFrame>
        <p:nvGraphicFramePr>
          <p:cNvPr id="152" name="表 151">
            <a:extLst>
              <a:ext uri="{FF2B5EF4-FFF2-40B4-BE49-F238E27FC236}">
                <a16:creationId xmlns:a16="http://schemas.microsoft.com/office/drawing/2014/main" id="{19E06087-FA1E-4150-F463-4A849F65AE23}"/>
              </a:ext>
            </a:extLst>
          </p:cNvPr>
          <p:cNvGraphicFramePr>
            <a:graphicFrameLocks noGrp="1"/>
          </p:cNvGraphicFramePr>
          <p:nvPr>
            <p:extLst>
              <p:ext uri="{D42A27DB-BD31-4B8C-83A1-F6EECF244321}">
                <p14:modId xmlns:p14="http://schemas.microsoft.com/office/powerpoint/2010/main" val="3556495970"/>
              </p:ext>
            </p:extLst>
          </p:nvPr>
        </p:nvGraphicFramePr>
        <p:xfrm>
          <a:off x="6005944" y="1251783"/>
          <a:ext cx="5962996" cy="4216400"/>
        </p:xfrm>
        <a:graphic>
          <a:graphicData uri="http://schemas.openxmlformats.org/drawingml/2006/table">
            <a:tbl>
              <a:tblPr firstRow="1" bandRow="1">
                <a:tableStyleId>{5C22544A-7EE6-4342-B048-85BDC9FD1C3A}</a:tableStyleId>
              </a:tblPr>
              <a:tblGrid>
                <a:gridCol w="1335578">
                  <a:extLst>
                    <a:ext uri="{9D8B030D-6E8A-4147-A177-3AD203B41FA5}">
                      <a16:colId xmlns:a16="http://schemas.microsoft.com/office/drawing/2014/main" val="840630947"/>
                    </a:ext>
                  </a:extLst>
                </a:gridCol>
                <a:gridCol w="4627418">
                  <a:extLst>
                    <a:ext uri="{9D8B030D-6E8A-4147-A177-3AD203B41FA5}">
                      <a16:colId xmlns:a16="http://schemas.microsoft.com/office/drawing/2014/main" val="1560378373"/>
                    </a:ext>
                  </a:extLst>
                </a:gridCol>
              </a:tblGrid>
              <a:tr h="370840">
                <a:tc>
                  <a:txBody>
                    <a:bodyPr/>
                    <a:lstStyle/>
                    <a:p>
                      <a:r>
                        <a:rPr kumimoji="1" lang="ja-JP" altLang="en-US" sz="1200" dirty="0">
                          <a:latin typeface="Meiryo UI" panose="020B0604030504040204" pitchFamily="50" charset="-128"/>
                          <a:ea typeface="Meiryo UI" panose="020B0604030504040204" pitchFamily="50" charset="-128"/>
                        </a:rPr>
                        <a:t>用語</a:t>
                      </a:r>
                    </a:p>
                  </a:txBody>
                  <a:tcPr/>
                </a:tc>
                <a:tc>
                  <a:txBody>
                    <a:bodyPr/>
                    <a:lstStyle/>
                    <a:p>
                      <a:r>
                        <a:rPr kumimoji="1" lang="ja-JP" altLang="en-US" sz="1200" dirty="0">
                          <a:latin typeface="Meiryo UI" panose="020B0604030504040204" pitchFamily="50" charset="-128"/>
                          <a:ea typeface="Meiryo UI" panose="020B0604030504040204" pitchFamily="50" charset="-128"/>
                        </a:rPr>
                        <a:t>説明</a:t>
                      </a:r>
                    </a:p>
                  </a:txBody>
                  <a:tcPr/>
                </a:tc>
                <a:extLst>
                  <a:ext uri="{0D108BD9-81ED-4DB2-BD59-A6C34878D82A}">
                    <a16:rowId xmlns:a16="http://schemas.microsoft.com/office/drawing/2014/main" val="3174670596"/>
                  </a:ext>
                </a:extLst>
              </a:tr>
              <a:tr h="370840">
                <a:tc>
                  <a:txBody>
                    <a:bodyPr/>
                    <a:lstStyle/>
                    <a:p>
                      <a:r>
                        <a:rPr kumimoji="1" lang="ja-JP" altLang="en-US" sz="1200" dirty="0">
                          <a:latin typeface="Meiryo UI" panose="020B0604030504040204" pitchFamily="50" charset="-128"/>
                          <a:ea typeface="Meiryo UI" panose="020B0604030504040204" pitchFamily="50" charset="-128"/>
                        </a:rPr>
                        <a:t>ユーザー</a:t>
                      </a:r>
                    </a:p>
                  </a:txBody>
                  <a:tcPr/>
                </a:tc>
                <a:tc>
                  <a:txBody>
                    <a:bodyPr/>
                    <a:lstStyle/>
                    <a:p>
                      <a:pPr marL="0" indent="0">
                        <a:buFont typeface="Arial" panose="020B0604020202020204" pitchFamily="34" charset="0"/>
                        <a:buNone/>
                      </a:pPr>
                      <a:r>
                        <a:rPr kumimoji="1" lang="ja-JP" altLang="en-US" sz="1200" dirty="0">
                          <a:latin typeface="Meiryo UI" panose="020B0604030504040204" pitchFamily="50" charset="-128"/>
                          <a:ea typeface="Meiryo UI" panose="020B0604030504040204" pitchFamily="50" charset="-128"/>
                        </a:rPr>
                        <a:t>利用するユーザー</a:t>
                      </a:r>
                    </a:p>
                  </a:txBody>
                  <a:tcPr/>
                </a:tc>
                <a:extLst>
                  <a:ext uri="{0D108BD9-81ED-4DB2-BD59-A6C34878D82A}">
                    <a16:rowId xmlns:a16="http://schemas.microsoft.com/office/drawing/2014/main" val="2627366541"/>
                  </a:ext>
                </a:extLst>
              </a:tr>
              <a:tr h="370840">
                <a:tc>
                  <a:txBody>
                    <a:bodyPr/>
                    <a:lstStyle/>
                    <a:p>
                      <a:r>
                        <a:rPr kumimoji="1" lang="ja-JP" altLang="en-US" sz="1200" dirty="0">
                          <a:latin typeface="Meiryo UI" panose="020B0604030504040204" pitchFamily="50" charset="-128"/>
                          <a:ea typeface="Meiryo UI" panose="020B0604030504040204" pitchFamily="50" charset="-128"/>
                        </a:rPr>
                        <a:t>バックボーン</a:t>
                      </a:r>
                      <a:endParaRPr kumimoji="1" lang="en-US" altLang="ja-JP" sz="1200" dirty="0">
                        <a:latin typeface="Meiryo UI" panose="020B0604030504040204" pitchFamily="50" charset="-128"/>
                        <a:ea typeface="Meiryo UI" panose="020B0604030504040204" pitchFamily="50" charset="-128"/>
                      </a:endParaRPr>
                    </a:p>
                  </a:txBody>
                  <a:tcPr/>
                </a:tc>
                <a:tc>
                  <a:txBody>
                    <a:bodyPr/>
                    <a:lstStyle/>
                    <a:p>
                      <a:pPr marL="0" indent="0">
                        <a:buFont typeface="Arial" panose="020B0604020202020204" pitchFamily="34" charset="0"/>
                        <a:buNone/>
                      </a:pPr>
                      <a:r>
                        <a:rPr kumimoji="1" lang="ja-JP" altLang="en-US" sz="1200" dirty="0">
                          <a:latin typeface="Meiryo UI" panose="020B0604030504040204" pitchFamily="50" charset="-128"/>
                          <a:ea typeface="Meiryo UI" panose="020B0604030504040204" pitchFamily="50" charset="-128"/>
                        </a:rPr>
                        <a:t>ユーザーが製品やサービスを利用する際の主要な行動やステップを時系列で示して大きな流れを表す</a:t>
                      </a:r>
                    </a:p>
                  </a:txBody>
                  <a:tcPr/>
                </a:tc>
                <a:extLst>
                  <a:ext uri="{0D108BD9-81ED-4DB2-BD59-A6C34878D82A}">
                    <a16:rowId xmlns:a16="http://schemas.microsoft.com/office/drawing/2014/main" val="1415417619"/>
                  </a:ext>
                </a:extLst>
              </a:tr>
              <a:tr h="370840">
                <a:tc>
                  <a:txBody>
                    <a:bodyPr/>
                    <a:lstStyle/>
                    <a:p>
                      <a:r>
                        <a:rPr kumimoji="1" lang="ja-JP" altLang="en-US" sz="1200" dirty="0">
                          <a:latin typeface="Meiryo UI" panose="020B0604030504040204" pitchFamily="50" charset="-128"/>
                          <a:ea typeface="Meiryo UI" panose="020B0604030504040204" pitchFamily="50" charset="-128"/>
                        </a:rPr>
                        <a:t>タスク</a:t>
                      </a:r>
                    </a:p>
                  </a:txBody>
                  <a:tcPr/>
                </a:tc>
                <a:tc>
                  <a:txBody>
                    <a:bodyPr/>
                    <a:lstStyle/>
                    <a:p>
                      <a:pPr marL="0" indent="0">
                        <a:buFont typeface="Arial" panose="020B0604020202020204" pitchFamily="34" charset="0"/>
                        <a:buNone/>
                      </a:pPr>
                      <a:r>
                        <a:rPr kumimoji="1" lang="ja-JP" altLang="en-US" sz="1200" dirty="0">
                          <a:latin typeface="Meiryo UI" panose="020B0604030504040204" pitchFamily="50" charset="-128"/>
                          <a:ea typeface="Meiryo UI" panose="020B0604030504040204" pitchFamily="50" charset="-128"/>
                        </a:rPr>
                        <a:t>ユーザーが行う具体的な行動やステップを動詞句の表現で書く</a:t>
                      </a:r>
                    </a:p>
                    <a:p>
                      <a:pPr marL="0" indent="0">
                        <a:buFont typeface="Arial" panose="020B0604020202020204" pitchFamily="34" charset="0"/>
                        <a:buNone/>
                      </a:pP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例</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「商品を検索する」「商品をカートにいれる」</a:t>
                      </a:r>
                    </a:p>
                  </a:txBody>
                  <a:tcPr/>
                </a:tc>
                <a:extLst>
                  <a:ext uri="{0D108BD9-81ED-4DB2-BD59-A6C34878D82A}">
                    <a16:rowId xmlns:a16="http://schemas.microsoft.com/office/drawing/2014/main" val="320288365"/>
                  </a:ext>
                </a:extLst>
              </a:tr>
              <a:tr h="370840">
                <a:tc>
                  <a:txBody>
                    <a:bodyPr/>
                    <a:lstStyle/>
                    <a:p>
                      <a:r>
                        <a:rPr kumimoji="1" lang="ja-JP" altLang="en-US" sz="1200" dirty="0">
                          <a:latin typeface="Meiryo UI" panose="020B0604030504040204" pitchFamily="50" charset="-128"/>
                          <a:ea typeface="Meiryo UI" panose="020B0604030504040204" pitchFamily="50" charset="-128"/>
                        </a:rPr>
                        <a:t>アクティビティ</a:t>
                      </a:r>
                    </a:p>
                  </a:txBody>
                  <a:tcPr/>
                </a:tc>
                <a:tc>
                  <a:txBody>
                    <a:bodyPr/>
                    <a:lstStyle/>
                    <a:p>
                      <a:r>
                        <a:rPr kumimoji="1" lang="ja-JP" altLang="en-US" sz="1200" dirty="0">
                          <a:latin typeface="Meiryo UI" panose="020B0604030504040204" pitchFamily="50" charset="-128"/>
                          <a:ea typeface="Meiryo UI" panose="020B0604030504040204" pitchFamily="50" charset="-128"/>
                        </a:rPr>
                        <a:t>必要に応じて、類似するタスクをグルーピングして、大きなテーマ</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カテゴリ</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とする</a:t>
                      </a:r>
                    </a:p>
                  </a:txBody>
                  <a:tcPr/>
                </a:tc>
                <a:extLst>
                  <a:ext uri="{0D108BD9-81ED-4DB2-BD59-A6C34878D82A}">
                    <a16:rowId xmlns:a16="http://schemas.microsoft.com/office/drawing/2014/main" val="3975597810"/>
                  </a:ext>
                </a:extLst>
              </a:tr>
              <a:tr h="370840">
                <a:tc>
                  <a:txBody>
                    <a:bodyPr/>
                    <a:lstStyle/>
                    <a:p>
                      <a:r>
                        <a:rPr kumimoji="1" lang="ja-JP" altLang="en-US" sz="1200" dirty="0">
                          <a:latin typeface="Meiryo UI" panose="020B0604030504040204" pitchFamily="50" charset="-128"/>
                          <a:ea typeface="Meiryo UI" panose="020B0604030504040204" pitchFamily="50" charset="-128"/>
                        </a:rPr>
                        <a:t>ナラティブフロー</a:t>
                      </a:r>
                    </a:p>
                  </a:txBody>
                  <a:tcPr/>
                </a:tc>
                <a:tc>
                  <a:txBody>
                    <a:bodyPr/>
                    <a:lstStyle/>
                    <a:p>
                      <a:r>
                        <a:rPr kumimoji="1" lang="ja-JP" altLang="en-US" sz="1200" dirty="0">
                          <a:latin typeface="Meiryo UI" panose="020B0604030504040204" pitchFamily="50" charset="-128"/>
                          <a:ea typeface="Meiryo UI" panose="020B0604030504040204" pitchFamily="50" charset="-128"/>
                        </a:rPr>
                        <a:t>時系列でユーザーの行動</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タスク</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を並べて、全体のストーリーを可視化したもの</a:t>
                      </a:r>
                    </a:p>
                  </a:txBody>
                  <a:tcPr/>
                </a:tc>
                <a:extLst>
                  <a:ext uri="{0D108BD9-81ED-4DB2-BD59-A6C34878D82A}">
                    <a16:rowId xmlns:a16="http://schemas.microsoft.com/office/drawing/2014/main" val="1322296073"/>
                  </a:ext>
                </a:extLst>
              </a:tr>
              <a:tr h="370840">
                <a:tc>
                  <a:txBody>
                    <a:bodyPr/>
                    <a:lstStyle/>
                    <a:p>
                      <a:r>
                        <a:rPr kumimoji="1" lang="ja-JP" altLang="en-US" sz="1200" dirty="0">
                          <a:latin typeface="Meiryo UI" panose="020B0604030504040204" pitchFamily="50" charset="-128"/>
                          <a:ea typeface="Meiryo UI" panose="020B0604030504040204" pitchFamily="50" charset="-128"/>
                        </a:rPr>
                        <a:t>ユーザーストーリー</a:t>
                      </a:r>
                    </a:p>
                  </a:txBody>
                  <a:tcPr/>
                </a:tc>
                <a:tc>
                  <a:txBody>
                    <a:bodyPr/>
                    <a:lstStyle/>
                    <a:p>
                      <a:r>
                        <a:rPr kumimoji="1" lang="ja-JP" altLang="en-US" sz="1200" dirty="0">
                          <a:latin typeface="Meiryo UI" panose="020B0604030504040204" pitchFamily="50" charset="-128"/>
                          <a:ea typeface="Meiryo UI" panose="020B0604030504040204" pitchFamily="50" charset="-128"/>
                        </a:rPr>
                        <a:t>タスクを掘り下げて詳細化したもの</a:t>
                      </a:r>
                    </a:p>
                    <a:p>
                      <a:r>
                        <a:rPr kumimoji="1" lang="ja-JP" altLang="en-US" sz="1200" dirty="0">
                          <a:latin typeface="Meiryo UI" panose="020B0604030504040204" pitchFamily="50" charset="-128"/>
                          <a:ea typeface="Meiryo UI" panose="020B0604030504040204" pitchFamily="50" charset="-128"/>
                        </a:rPr>
                        <a:t>形式「○○</a:t>
                      </a:r>
                      <a:r>
                        <a:rPr kumimoji="1" lang="en-US" altLang="ja-JP" sz="1200" dirty="0">
                          <a:latin typeface="Meiryo UI" panose="020B0604030504040204" pitchFamily="50" charset="-128"/>
                          <a:ea typeface="Meiryo UI" panose="020B0604030504040204" pitchFamily="50" charset="-128"/>
                        </a:rPr>
                        <a:t>(Who)</a:t>
                      </a:r>
                      <a:r>
                        <a:rPr kumimoji="1" lang="ja-JP" altLang="en-US" sz="1200" dirty="0">
                          <a:latin typeface="Meiryo UI" panose="020B0604030504040204" pitchFamily="50" charset="-128"/>
                          <a:ea typeface="Meiryo UI" panose="020B0604030504040204" pitchFamily="50" charset="-128"/>
                        </a:rPr>
                        <a:t>として、○○</a:t>
                      </a:r>
                      <a:r>
                        <a:rPr kumimoji="1" lang="en-US" altLang="ja-JP" sz="1200" dirty="0">
                          <a:latin typeface="Meiryo UI" panose="020B0604030504040204" pitchFamily="50" charset="-128"/>
                          <a:ea typeface="Meiryo UI" panose="020B0604030504040204" pitchFamily="50" charset="-128"/>
                        </a:rPr>
                        <a:t>(What)</a:t>
                      </a:r>
                      <a:r>
                        <a:rPr kumimoji="1" lang="ja-JP" altLang="en-US" sz="1200" dirty="0">
                          <a:latin typeface="Meiryo UI" panose="020B0604030504040204" pitchFamily="50" charset="-128"/>
                          <a:ea typeface="Meiryo UI" panose="020B0604030504040204" pitchFamily="50" charset="-128"/>
                        </a:rPr>
                        <a:t>したい、それは○○</a:t>
                      </a:r>
                      <a:r>
                        <a:rPr kumimoji="1" lang="en-US" altLang="ja-JP" sz="1200" dirty="0">
                          <a:latin typeface="Meiryo UI" panose="020B0604030504040204" pitchFamily="50" charset="-128"/>
                          <a:ea typeface="Meiryo UI" panose="020B0604030504040204" pitchFamily="50" charset="-128"/>
                        </a:rPr>
                        <a:t>(Why)</a:t>
                      </a:r>
                      <a:r>
                        <a:rPr kumimoji="1" lang="ja-JP" altLang="en-US" sz="1200" dirty="0">
                          <a:latin typeface="Meiryo UI" panose="020B0604030504040204" pitchFamily="50" charset="-128"/>
                          <a:ea typeface="Meiryo UI" panose="020B0604030504040204" pitchFamily="50" charset="-128"/>
                        </a:rPr>
                        <a:t>のため」</a:t>
                      </a: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例</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「利用ユーザーとして、過去の購入履歴を検索したい。同じ商品をリピート購入したいため」</a:t>
                      </a:r>
                    </a:p>
                  </a:txBody>
                  <a:tcPr/>
                </a:tc>
                <a:extLst>
                  <a:ext uri="{0D108BD9-81ED-4DB2-BD59-A6C34878D82A}">
                    <a16:rowId xmlns:a16="http://schemas.microsoft.com/office/drawing/2014/main" val="52884908"/>
                  </a:ext>
                </a:extLst>
              </a:tr>
              <a:tr h="370840">
                <a:tc>
                  <a:txBody>
                    <a:bodyPr/>
                    <a:lstStyle/>
                    <a:p>
                      <a:r>
                        <a:rPr kumimoji="1" lang="en-US" altLang="ja-JP" sz="1200" dirty="0">
                          <a:latin typeface="Meiryo UI" panose="020B0604030504040204" pitchFamily="50" charset="-128"/>
                          <a:ea typeface="Meiryo UI" panose="020B0604030504040204" pitchFamily="50" charset="-128"/>
                        </a:rPr>
                        <a:t>MVP</a:t>
                      </a:r>
                    </a:p>
                    <a:p>
                      <a:r>
                        <a:rPr kumimoji="1" lang="en-US" altLang="ja-JP" sz="1200" dirty="0">
                          <a:latin typeface="Meiryo UI" panose="020B0604030504040204" pitchFamily="50" charset="-128"/>
                          <a:ea typeface="Meiryo UI" panose="020B0604030504040204" pitchFamily="50" charset="-128"/>
                        </a:rPr>
                        <a:t>(Minimum Viable Product)</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r>
                        <a:rPr kumimoji="1" lang="ja-JP" altLang="en-US" sz="1200" dirty="0">
                          <a:latin typeface="Meiryo UI" panose="020B0604030504040204" pitchFamily="50" charset="-128"/>
                          <a:ea typeface="Meiryo UI" panose="020B0604030504040204" pitchFamily="50" charset="-128"/>
                        </a:rPr>
                        <a:t>必要最低限のプロダクト</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機能群</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早期にユーザーへ価値を提供しつつ、フィードバックを得ることができる</a:t>
                      </a:r>
                    </a:p>
                  </a:txBody>
                  <a:tcPr/>
                </a:tc>
                <a:extLst>
                  <a:ext uri="{0D108BD9-81ED-4DB2-BD59-A6C34878D82A}">
                    <a16:rowId xmlns:a16="http://schemas.microsoft.com/office/drawing/2014/main" val="1605506542"/>
                  </a:ext>
                </a:extLst>
              </a:tr>
            </a:tbl>
          </a:graphicData>
        </a:graphic>
      </p:graphicFrame>
      <p:sp>
        <p:nvSpPr>
          <p:cNvPr id="74" name="正方形/長方形 73">
            <a:extLst>
              <a:ext uri="{FF2B5EF4-FFF2-40B4-BE49-F238E27FC236}">
                <a16:creationId xmlns:a16="http://schemas.microsoft.com/office/drawing/2014/main" id="{882DF871-1493-BDEA-2B73-6EF86DC26997}"/>
              </a:ext>
            </a:extLst>
          </p:cNvPr>
          <p:cNvSpPr/>
          <p:nvPr/>
        </p:nvSpPr>
        <p:spPr>
          <a:xfrm>
            <a:off x="568036" y="2319505"/>
            <a:ext cx="5167746" cy="3339251"/>
          </a:xfrm>
          <a:prstGeom prst="rect">
            <a:avLst/>
          </a:prstGeom>
          <a:solidFill>
            <a:srgbClr val="FDF1E9"/>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76" name="正方形/長方形 75">
            <a:extLst>
              <a:ext uri="{FF2B5EF4-FFF2-40B4-BE49-F238E27FC236}">
                <a16:creationId xmlns:a16="http://schemas.microsoft.com/office/drawing/2014/main" id="{385472A4-F808-75C2-85F4-A85BBD0185C8}"/>
              </a:ext>
            </a:extLst>
          </p:cNvPr>
          <p:cNvSpPr/>
          <p:nvPr/>
        </p:nvSpPr>
        <p:spPr>
          <a:xfrm>
            <a:off x="568036" y="1361808"/>
            <a:ext cx="5167746" cy="772305"/>
          </a:xfrm>
          <a:prstGeom prst="rect">
            <a:avLst/>
          </a:prstGeom>
          <a:solidFill>
            <a:srgbClr val="F3F6FB"/>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正方形/長方形 76">
            <a:extLst>
              <a:ext uri="{FF2B5EF4-FFF2-40B4-BE49-F238E27FC236}">
                <a16:creationId xmlns:a16="http://schemas.microsoft.com/office/drawing/2014/main" id="{50F0F637-EFF9-A29F-EAEB-510F9A6663EF}"/>
              </a:ext>
            </a:extLst>
          </p:cNvPr>
          <p:cNvSpPr/>
          <p:nvPr/>
        </p:nvSpPr>
        <p:spPr>
          <a:xfrm>
            <a:off x="2360814"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p>
        </p:txBody>
      </p:sp>
      <p:sp>
        <p:nvSpPr>
          <p:cNvPr id="78" name="正方形/長方形 77">
            <a:extLst>
              <a:ext uri="{FF2B5EF4-FFF2-40B4-BE49-F238E27FC236}">
                <a16:creationId xmlns:a16="http://schemas.microsoft.com/office/drawing/2014/main" id="{8E1A35F7-6841-6DB7-7338-F888C3DAF51F}"/>
              </a:ext>
            </a:extLst>
          </p:cNvPr>
          <p:cNvSpPr/>
          <p:nvPr/>
        </p:nvSpPr>
        <p:spPr>
          <a:xfrm>
            <a:off x="3039687"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p>
        </p:txBody>
      </p:sp>
      <p:sp>
        <p:nvSpPr>
          <p:cNvPr id="79" name="正方形/長方形 78">
            <a:extLst>
              <a:ext uri="{FF2B5EF4-FFF2-40B4-BE49-F238E27FC236}">
                <a16:creationId xmlns:a16="http://schemas.microsoft.com/office/drawing/2014/main" id="{FA62FE5A-A518-9D81-EC6F-E57DB1A82C94}"/>
              </a:ext>
            </a:extLst>
          </p:cNvPr>
          <p:cNvSpPr/>
          <p:nvPr/>
        </p:nvSpPr>
        <p:spPr>
          <a:xfrm>
            <a:off x="3710247"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endParaRPr kumimoji="1" lang="ja-JP" altLang="en-US" sz="900" dirty="0">
              <a:latin typeface="Meiryo UI" panose="020B0604030504040204" pitchFamily="50" charset="-128"/>
              <a:ea typeface="Meiryo UI" panose="020B0604030504040204" pitchFamily="50" charset="-128"/>
            </a:endParaRPr>
          </a:p>
        </p:txBody>
      </p:sp>
      <p:sp>
        <p:nvSpPr>
          <p:cNvPr id="80" name="正方形/長方形 79">
            <a:extLst>
              <a:ext uri="{FF2B5EF4-FFF2-40B4-BE49-F238E27FC236}">
                <a16:creationId xmlns:a16="http://schemas.microsoft.com/office/drawing/2014/main" id="{B0875B62-C53A-384E-E23B-50EE19D128AB}"/>
              </a:ext>
            </a:extLst>
          </p:cNvPr>
          <p:cNvSpPr/>
          <p:nvPr/>
        </p:nvSpPr>
        <p:spPr>
          <a:xfrm>
            <a:off x="4380807"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endParaRPr kumimoji="1" lang="ja-JP" altLang="en-US" sz="900" dirty="0">
              <a:latin typeface="Meiryo UI" panose="020B0604030504040204" pitchFamily="50" charset="-128"/>
              <a:ea typeface="Meiryo UI" panose="020B0604030504040204" pitchFamily="50" charset="-128"/>
            </a:endParaRPr>
          </a:p>
        </p:txBody>
      </p:sp>
      <p:sp>
        <p:nvSpPr>
          <p:cNvPr id="81" name="正方形/長方形 80">
            <a:extLst>
              <a:ext uri="{FF2B5EF4-FFF2-40B4-BE49-F238E27FC236}">
                <a16:creationId xmlns:a16="http://schemas.microsoft.com/office/drawing/2014/main" id="{2A3F5533-A7CF-6AB3-6CDC-12613C7D1393}"/>
              </a:ext>
            </a:extLst>
          </p:cNvPr>
          <p:cNvSpPr/>
          <p:nvPr/>
        </p:nvSpPr>
        <p:spPr>
          <a:xfrm>
            <a:off x="5043054"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endParaRPr kumimoji="1" lang="ja-JP" altLang="en-US" sz="900" dirty="0">
              <a:latin typeface="Meiryo UI" panose="020B0604030504040204" pitchFamily="50" charset="-128"/>
              <a:ea typeface="Meiryo UI" panose="020B0604030504040204" pitchFamily="50" charset="-128"/>
            </a:endParaRPr>
          </a:p>
        </p:txBody>
      </p:sp>
      <p:sp>
        <p:nvSpPr>
          <p:cNvPr id="82" name="正方形/長方形 81">
            <a:extLst>
              <a:ext uri="{FF2B5EF4-FFF2-40B4-BE49-F238E27FC236}">
                <a16:creationId xmlns:a16="http://schemas.microsoft.com/office/drawing/2014/main" id="{A2E71BCE-BD07-0769-C08E-CBF434240878}"/>
              </a:ext>
            </a:extLst>
          </p:cNvPr>
          <p:cNvSpPr/>
          <p:nvPr/>
        </p:nvSpPr>
        <p:spPr>
          <a:xfrm>
            <a:off x="2360814" y="1487980"/>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アクティビティ</a:t>
            </a:r>
          </a:p>
        </p:txBody>
      </p:sp>
      <p:sp>
        <p:nvSpPr>
          <p:cNvPr id="83" name="正方形/長方形 82">
            <a:extLst>
              <a:ext uri="{FF2B5EF4-FFF2-40B4-BE49-F238E27FC236}">
                <a16:creationId xmlns:a16="http://schemas.microsoft.com/office/drawing/2014/main" id="{62A9F8F1-6578-F38E-6C7D-B6B0D1223ED3}"/>
              </a:ext>
            </a:extLst>
          </p:cNvPr>
          <p:cNvSpPr/>
          <p:nvPr/>
        </p:nvSpPr>
        <p:spPr>
          <a:xfrm>
            <a:off x="4380807" y="1487981"/>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アクティビティ</a:t>
            </a:r>
          </a:p>
        </p:txBody>
      </p:sp>
      <p:sp>
        <p:nvSpPr>
          <p:cNvPr id="91" name="正方形/長方形 90">
            <a:extLst>
              <a:ext uri="{FF2B5EF4-FFF2-40B4-BE49-F238E27FC236}">
                <a16:creationId xmlns:a16="http://schemas.microsoft.com/office/drawing/2014/main" id="{462E8385-21BF-C06B-AEF1-52231CAE1919}"/>
              </a:ext>
            </a:extLst>
          </p:cNvPr>
          <p:cNvSpPr/>
          <p:nvPr/>
        </p:nvSpPr>
        <p:spPr>
          <a:xfrm>
            <a:off x="2363585" y="237190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p>
        </p:txBody>
      </p:sp>
      <p:sp>
        <p:nvSpPr>
          <p:cNvPr id="92" name="正方形/長方形 91">
            <a:extLst>
              <a:ext uri="{FF2B5EF4-FFF2-40B4-BE49-F238E27FC236}">
                <a16:creationId xmlns:a16="http://schemas.microsoft.com/office/drawing/2014/main" id="{D9F04549-AA5F-84C9-9DFA-CA150FC1B830}"/>
              </a:ext>
            </a:extLst>
          </p:cNvPr>
          <p:cNvSpPr/>
          <p:nvPr/>
        </p:nvSpPr>
        <p:spPr>
          <a:xfrm>
            <a:off x="2385750" y="404553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93" name="正方形/長方形 92">
            <a:extLst>
              <a:ext uri="{FF2B5EF4-FFF2-40B4-BE49-F238E27FC236}">
                <a16:creationId xmlns:a16="http://schemas.microsoft.com/office/drawing/2014/main" id="{9519160D-F9E0-25C9-F7AE-A071C370BE08}"/>
              </a:ext>
            </a:extLst>
          </p:cNvPr>
          <p:cNvSpPr/>
          <p:nvPr/>
        </p:nvSpPr>
        <p:spPr>
          <a:xfrm>
            <a:off x="3039687" y="237190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94" name="正方形/長方形 93">
            <a:extLst>
              <a:ext uri="{FF2B5EF4-FFF2-40B4-BE49-F238E27FC236}">
                <a16:creationId xmlns:a16="http://schemas.microsoft.com/office/drawing/2014/main" id="{D2DA513B-E2E8-BB0A-7A0A-A0B335F80D8B}"/>
              </a:ext>
            </a:extLst>
          </p:cNvPr>
          <p:cNvSpPr/>
          <p:nvPr/>
        </p:nvSpPr>
        <p:spPr>
          <a:xfrm>
            <a:off x="3704705" y="32269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95" name="正方形/長方形 94">
            <a:extLst>
              <a:ext uri="{FF2B5EF4-FFF2-40B4-BE49-F238E27FC236}">
                <a16:creationId xmlns:a16="http://schemas.microsoft.com/office/drawing/2014/main" id="{99508772-0526-DBDE-3DBB-0D9C3572A3C7}"/>
              </a:ext>
            </a:extLst>
          </p:cNvPr>
          <p:cNvSpPr/>
          <p:nvPr/>
        </p:nvSpPr>
        <p:spPr>
          <a:xfrm>
            <a:off x="4380807" y="23691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96" name="正方形/長方形 95">
            <a:extLst>
              <a:ext uri="{FF2B5EF4-FFF2-40B4-BE49-F238E27FC236}">
                <a16:creationId xmlns:a16="http://schemas.microsoft.com/office/drawing/2014/main" id="{AB694792-195F-2F51-8337-AC42C8CB2BA1}"/>
              </a:ext>
            </a:extLst>
          </p:cNvPr>
          <p:cNvSpPr/>
          <p:nvPr/>
        </p:nvSpPr>
        <p:spPr>
          <a:xfrm>
            <a:off x="5056908" y="23691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102" name="正方形/長方形 101">
            <a:extLst>
              <a:ext uri="{FF2B5EF4-FFF2-40B4-BE49-F238E27FC236}">
                <a16:creationId xmlns:a16="http://schemas.microsoft.com/office/drawing/2014/main" id="{C02DAAB8-A8EF-C706-C17F-F5CF74B88F5F}"/>
              </a:ext>
            </a:extLst>
          </p:cNvPr>
          <p:cNvSpPr/>
          <p:nvPr/>
        </p:nvSpPr>
        <p:spPr>
          <a:xfrm>
            <a:off x="2363585" y="27432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407B6CE5-5354-B243-DDCB-13A0F57506B5}"/>
              </a:ext>
            </a:extLst>
          </p:cNvPr>
          <p:cNvSpPr/>
          <p:nvPr/>
        </p:nvSpPr>
        <p:spPr>
          <a:xfrm>
            <a:off x="3039687" y="404553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04" name="正方形/長方形 103">
            <a:extLst>
              <a:ext uri="{FF2B5EF4-FFF2-40B4-BE49-F238E27FC236}">
                <a16:creationId xmlns:a16="http://schemas.microsoft.com/office/drawing/2014/main" id="{B10EE7ED-B93F-CE01-6ED9-CD317F369E64}"/>
              </a:ext>
            </a:extLst>
          </p:cNvPr>
          <p:cNvSpPr/>
          <p:nvPr/>
        </p:nvSpPr>
        <p:spPr>
          <a:xfrm>
            <a:off x="3693624" y="404803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05" name="正方形/長方形 104">
            <a:extLst>
              <a:ext uri="{FF2B5EF4-FFF2-40B4-BE49-F238E27FC236}">
                <a16:creationId xmlns:a16="http://schemas.microsoft.com/office/drawing/2014/main" id="{493272AD-6A56-6122-87D0-6B0B7C5F6874}"/>
              </a:ext>
            </a:extLst>
          </p:cNvPr>
          <p:cNvSpPr/>
          <p:nvPr/>
        </p:nvSpPr>
        <p:spPr>
          <a:xfrm>
            <a:off x="4419599" y="32269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06" name="正方形/長方形 105">
            <a:extLst>
              <a:ext uri="{FF2B5EF4-FFF2-40B4-BE49-F238E27FC236}">
                <a16:creationId xmlns:a16="http://schemas.microsoft.com/office/drawing/2014/main" id="{C10BA4C9-33B1-BD61-BF31-8EDEA842C504}"/>
              </a:ext>
            </a:extLst>
          </p:cNvPr>
          <p:cNvSpPr/>
          <p:nvPr/>
        </p:nvSpPr>
        <p:spPr>
          <a:xfrm>
            <a:off x="5078135" y="324222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1" name="正方形/長方形 110">
            <a:extLst>
              <a:ext uri="{FF2B5EF4-FFF2-40B4-BE49-F238E27FC236}">
                <a16:creationId xmlns:a16="http://schemas.microsoft.com/office/drawing/2014/main" id="{37E370B1-383D-F73E-8251-74D48CC93393}"/>
              </a:ext>
            </a:extLst>
          </p:cNvPr>
          <p:cNvSpPr/>
          <p:nvPr/>
        </p:nvSpPr>
        <p:spPr>
          <a:xfrm>
            <a:off x="2385750" y="324971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2" name="正方形/長方形 111">
            <a:extLst>
              <a:ext uri="{FF2B5EF4-FFF2-40B4-BE49-F238E27FC236}">
                <a16:creationId xmlns:a16="http://schemas.microsoft.com/office/drawing/2014/main" id="{832A2C88-14BE-95D7-640E-E1A523A082FB}"/>
              </a:ext>
            </a:extLst>
          </p:cNvPr>
          <p:cNvSpPr/>
          <p:nvPr/>
        </p:nvSpPr>
        <p:spPr>
          <a:xfrm>
            <a:off x="3039687" y="487805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3" name="正方形/長方形 112">
            <a:extLst>
              <a:ext uri="{FF2B5EF4-FFF2-40B4-BE49-F238E27FC236}">
                <a16:creationId xmlns:a16="http://schemas.microsoft.com/office/drawing/2014/main" id="{1648346B-7823-AC48-35B3-7B177F09E69C}"/>
              </a:ext>
            </a:extLst>
          </p:cNvPr>
          <p:cNvSpPr/>
          <p:nvPr/>
        </p:nvSpPr>
        <p:spPr>
          <a:xfrm>
            <a:off x="3704708" y="488599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4" name="正方形/長方形 113">
            <a:extLst>
              <a:ext uri="{FF2B5EF4-FFF2-40B4-BE49-F238E27FC236}">
                <a16:creationId xmlns:a16="http://schemas.microsoft.com/office/drawing/2014/main" id="{4A099992-12D3-20CF-849A-CF72863DA7CC}"/>
              </a:ext>
            </a:extLst>
          </p:cNvPr>
          <p:cNvSpPr/>
          <p:nvPr/>
        </p:nvSpPr>
        <p:spPr>
          <a:xfrm>
            <a:off x="4408517" y="35844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5" name="正方形/長方形 114">
            <a:extLst>
              <a:ext uri="{FF2B5EF4-FFF2-40B4-BE49-F238E27FC236}">
                <a16:creationId xmlns:a16="http://schemas.microsoft.com/office/drawing/2014/main" id="{2511D78A-D945-A7B1-7B47-BEFF0EA581B0}"/>
              </a:ext>
            </a:extLst>
          </p:cNvPr>
          <p:cNvSpPr/>
          <p:nvPr/>
        </p:nvSpPr>
        <p:spPr>
          <a:xfrm>
            <a:off x="5078135" y="406798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20" name="正方形/長方形 119">
            <a:extLst>
              <a:ext uri="{FF2B5EF4-FFF2-40B4-BE49-F238E27FC236}">
                <a16:creationId xmlns:a16="http://schemas.microsoft.com/office/drawing/2014/main" id="{7E175EEE-0189-35D7-076A-AB1FB1A781F9}"/>
              </a:ext>
            </a:extLst>
          </p:cNvPr>
          <p:cNvSpPr/>
          <p:nvPr/>
        </p:nvSpPr>
        <p:spPr>
          <a:xfrm>
            <a:off x="3704708" y="522405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21" name="正方形/長方形 120">
            <a:extLst>
              <a:ext uri="{FF2B5EF4-FFF2-40B4-BE49-F238E27FC236}">
                <a16:creationId xmlns:a16="http://schemas.microsoft.com/office/drawing/2014/main" id="{AEF458F6-7D65-D640-A28C-C013010DE638}"/>
              </a:ext>
            </a:extLst>
          </p:cNvPr>
          <p:cNvSpPr/>
          <p:nvPr/>
        </p:nvSpPr>
        <p:spPr>
          <a:xfrm>
            <a:off x="5062900" y="491073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173CE2D3-B3CC-F6FA-A85F-9642717355A4}"/>
              </a:ext>
            </a:extLst>
          </p:cNvPr>
          <p:cNvSpPr/>
          <p:nvPr/>
        </p:nvSpPr>
        <p:spPr>
          <a:xfrm>
            <a:off x="5062900" y="525156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26" name="テキスト ボックス 125">
            <a:extLst>
              <a:ext uri="{FF2B5EF4-FFF2-40B4-BE49-F238E27FC236}">
                <a16:creationId xmlns:a16="http://schemas.microsoft.com/office/drawing/2014/main" id="{467B688B-3812-94C2-D64A-9E0EEDBB5F50}"/>
              </a:ext>
            </a:extLst>
          </p:cNvPr>
          <p:cNvSpPr txBox="1"/>
          <p:nvPr/>
        </p:nvSpPr>
        <p:spPr>
          <a:xfrm>
            <a:off x="620684" y="1981493"/>
            <a:ext cx="1155469"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ナラティブフロー</a:t>
            </a:r>
            <a:endParaRPr kumimoji="1" lang="en-US" altLang="ja-JP" sz="1100" b="1" dirty="0">
              <a:latin typeface="Meiryo UI" panose="020B0604030504040204" pitchFamily="50" charset="-128"/>
              <a:ea typeface="Meiryo UI" panose="020B0604030504040204" pitchFamily="50" charset="-128"/>
            </a:endParaRPr>
          </a:p>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物語の流れ</a:t>
            </a:r>
            <a:r>
              <a:rPr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6988C904-78FC-FBB8-8389-1453820DDA80}"/>
              </a:ext>
            </a:extLst>
          </p:cNvPr>
          <p:cNvSpPr txBox="1"/>
          <p:nvPr/>
        </p:nvSpPr>
        <p:spPr>
          <a:xfrm>
            <a:off x="590203" y="1459371"/>
            <a:ext cx="1582189"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バックボーン</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ストーリーの骨格</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pic>
        <p:nvPicPr>
          <p:cNvPr id="128" name="グラフィックス 127" descr="男性のプロフィール">
            <a:extLst>
              <a:ext uri="{FF2B5EF4-FFF2-40B4-BE49-F238E27FC236}">
                <a16:creationId xmlns:a16="http://schemas.microsoft.com/office/drawing/2014/main" id="{5F861EBE-4C87-41E3-0275-AF931509F23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32858" y="944322"/>
            <a:ext cx="399010" cy="399010"/>
          </a:xfrm>
          <a:prstGeom prst="rect">
            <a:avLst/>
          </a:prstGeom>
        </p:spPr>
      </p:pic>
      <p:pic>
        <p:nvPicPr>
          <p:cNvPr id="129" name="グラフィックス 128" descr="女性のプロフィール">
            <a:extLst>
              <a:ext uri="{FF2B5EF4-FFF2-40B4-BE49-F238E27FC236}">
                <a16:creationId xmlns:a16="http://schemas.microsoft.com/office/drawing/2014/main" id="{912DB05F-C00B-63FB-982B-C01D724C44E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01588" y="960298"/>
            <a:ext cx="399010" cy="399010"/>
          </a:xfrm>
          <a:prstGeom prst="rect">
            <a:avLst/>
          </a:prstGeom>
        </p:spPr>
      </p:pic>
      <p:sp>
        <p:nvSpPr>
          <p:cNvPr id="132" name="テキスト ボックス 131">
            <a:extLst>
              <a:ext uri="{FF2B5EF4-FFF2-40B4-BE49-F238E27FC236}">
                <a16:creationId xmlns:a16="http://schemas.microsoft.com/office/drawing/2014/main" id="{87C867CF-A06A-E4BA-5DF3-9FF845C560DE}"/>
              </a:ext>
            </a:extLst>
          </p:cNvPr>
          <p:cNvSpPr txBox="1"/>
          <p:nvPr/>
        </p:nvSpPr>
        <p:spPr>
          <a:xfrm>
            <a:off x="620684" y="1028998"/>
            <a:ext cx="1155469"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a:t>
            </a:r>
          </a:p>
        </p:txBody>
      </p:sp>
      <p:grpSp>
        <p:nvGrpSpPr>
          <p:cNvPr id="151" name="グループ化 150">
            <a:extLst>
              <a:ext uri="{FF2B5EF4-FFF2-40B4-BE49-F238E27FC236}">
                <a16:creationId xmlns:a16="http://schemas.microsoft.com/office/drawing/2014/main" id="{E26A39F7-01DE-21BE-11AA-3DA45828E5E2}"/>
              </a:ext>
            </a:extLst>
          </p:cNvPr>
          <p:cNvGrpSpPr/>
          <p:nvPr/>
        </p:nvGrpSpPr>
        <p:grpSpPr>
          <a:xfrm>
            <a:off x="1124989" y="3103421"/>
            <a:ext cx="4610793" cy="1686691"/>
            <a:chOff x="1124989" y="3014751"/>
            <a:chExt cx="8246225" cy="1686691"/>
          </a:xfrm>
        </p:grpSpPr>
        <p:cxnSp>
          <p:nvCxnSpPr>
            <p:cNvPr id="133" name="直線コネクタ 132">
              <a:extLst>
                <a:ext uri="{FF2B5EF4-FFF2-40B4-BE49-F238E27FC236}">
                  <a16:creationId xmlns:a16="http://schemas.microsoft.com/office/drawing/2014/main" id="{EA10657E-12E8-329E-A038-8E4960F8874C}"/>
                </a:ext>
              </a:extLst>
            </p:cNvPr>
            <p:cNvCxnSpPr>
              <a:cxnSpLocks/>
            </p:cNvCxnSpPr>
            <p:nvPr/>
          </p:nvCxnSpPr>
          <p:spPr>
            <a:xfrm>
              <a:off x="1124989" y="3014751"/>
              <a:ext cx="822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A0A65CED-4F6C-50C3-4519-39D7670DDB03}"/>
                </a:ext>
              </a:extLst>
            </p:cNvPr>
            <p:cNvCxnSpPr>
              <a:cxnSpLocks/>
            </p:cNvCxnSpPr>
            <p:nvPr/>
          </p:nvCxnSpPr>
          <p:spPr>
            <a:xfrm>
              <a:off x="1141614" y="3883431"/>
              <a:ext cx="822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ACEF839A-1C0E-26B4-E4A8-54EAD6DA5103}"/>
                </a:ext>
              </a:extLst>
            </p:cNvPr>
            <p:cNvCxnSpPr>
              <a:cxnSpLocks/>
            </p:cNvCxnSpPr>
            <p:nvPr/>
          </p:nvCxnSpPr>
          <p:spPr>
            <a:xfrm>
              <a:off x="1124989" y="4701442"/>
              <a:ext cx="822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138" name="テキスト ボックス 137">
            <a:extLst>
              <a:ext uri="{FF2B5EF4-FFF2-40B4-BE49-F238E27FC236}">
                <a16:creationId xmlns:a16="http://schemas.microsoft.com/office/drawing/2014/main" id="{6EE69BB4-1592-9779-FFA3-D076274CEDEC}"/>
              </a:ext>
            </a:extLst>
          </p:cNvPr>
          <p:cNvSpPr txBox="1"/>
          <p:nvPr/>
        </p:nvSpPr>
        <p:spPr>
          <a:xfrm>
            <a:off x="910243" y="2802024"/>
            <a:ext cx="1440874" cy="261610"/>
          </a:xfrm>
          <a:prstGeom prst="rect">
            <a:avLst/>
          </a:prstGeom>
          <a:noFill/>
        </p:spPr>
        <p:txBody>
          <a:bodyPr wrap="square" rtlCol="0">
            <a:spAutoFit/>
          </a:bodyPr>
          <a:lstStyle/>
          <a:p>
            <a:r>
              <a:rPr kumimoji="1" lang="en-US" altLang="ja-JP" sz="1100" b="1" dirty="0">
                <a:solidFill>
                  <a:srgbClr val="FF0000"/>
                </a:solidFill>
                <a:latin typeface="Meiryo UI" panose="020B0604030504040204" pitchFamily="50" charset="-128"/>
                <a:ea typeface="Meiryo UI" panose="020B0604030504040204" pitchFamily="50" charset="-128"/>
              </a:rPr>
              <a:t>MVP(</a:t>
            </a:r>
            <a:r>
              <a:rPr kumimoji="1" lang="ja-JP" altLang="en-US" sz="1100" b="1" dirty="0">
                <a:solidFill>
                  <a:srgbClr val="FF0000"/>
                </a:solidFill>
                <a:latin typeface="Meiryo UI" panose="020B0604030504040204" pitchFamily="50" charset="-128"/>
                <a:ea typeface="Meiryo UI" panose="020B0604030504040204" pitchFamily="50" charset="-128"/>
              </a:rPr>
              <a:t>リリース</a:t>
            </a:r>
            <a:r>
              <a:rPr kumimoji="1" lang="en-US" altLang="ja-JP" sz="1100" b="1" dirty="0">
                <a:solidFill>
                  <a:srgbClr val="FF0000"/>
                </a:solidFill>
                <a:latin typeface="Meiryo UI" panose="020B0604030504040204" pitchFamily="50" charset="-128"/>
                <a:ea typeface="Meiryo UI" panose="020B0604030504040204" pitchFamily="50" charset="-128"/>
              </a:rPr>
              <a:t>1)</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139" name="テキスト ボックス 138">
            <a:extLst>
              <a:ext uri="{FF2B5EF4-FFF2-40B4-BE49-F238E27FC236}">
                <a16:creationId xmlns:a16="http://schemas.microsoft.com/office/drawing/2014/main" id="{D9577AD3-5B30-5CB6-D96E-1630BA181F1D}"/>
              </a:ext>
            </a:extLst>
          </p:cNvPr>
          <p:cNvSpPr txBox="1"/>
          <p:nvPr/>
        </p:nvSpPr>
        <p:spPr>
          <a:xfrm>
            <a:off x="1064028" y="3672017"/>
            <a:ext cx="1155469" cy="261610"/>
          </a:xfrm>
          <a:prstGeom prst="rect">
            <a:avLst/>
          </a:prstGeom>
          <a:noFill/>
        </p:spPr>
        <p:txBody>
          <a:bodyPr wrap="square" rtlCol="0">
            <a:spAutoFit/>
          </a:bodyPr>
          <a:lstStyle/>
          <a:p>
            <a:r>
              <a:rPr kumimoji="1" lang="ja-JP" altLang="en-US" sz="1100" b="1" dirty="0">
                <a:solidFill>
                  <a:srgbClr val="FF0000"/>
                </a:solidFill>
                <a:latin typeface="Meiryo UI" panose="020B0604030504040204" pitchFamily="50" charset="-128"/>
                <a:ea typeface="Meiryo UI" panose="020B0604030504040204" pitchFamily="50" charset="-128"/>
              </a:rPr>
              <a:t>リリース</a:t>
            </a:r>
            <a:r>
              <a:rPr kumimoji="1" lang="en-US" altLang="ja-JP" sz="1100" b="1" dirty="0">
                <a:solidFill>
                  <a:srgbClr val="FF0000"/>
                </a:solidFill>
                <a:latin typeface="Meiryo UI" panose="020B0604030504040204" pitchFamily="50" charset="-128"/>
                <a:ea typeface="Meiryo UI" panose="020B0604030504040204" pitchFamily="50" charset="-128"/>
              </a:rPr>
              <a:t>2</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140" name="テキスト ボックス 139">
            <a:extLst>
              <a:ext uri="{FF2B5EF4-FFF2-40B4-BE49-F238E27FC236}">
                <a16:creationId xmlns:a16="http://schemas.microsoft.com/office/drawing/2014/main" id="{0B67762B-7EB2-5342-FDED-75C3DC4C92E7}"/>
              </a:ext>
            </a:extLst>
          </p:cNvPr>
          <p:cNvSpPr txBox="1"/>
          <p:nvPr/>
        </p:nvSpPr>
        <p:spPr>
          <a:xfrm>
            <a:off x="1064027" y="4540696"/>
            <a:ext cx="1155469" cy="261610"/>
          </a:xfrm>
          <a:prstGeom prst="rect">
            <a:avLst/>
          </a:prstGeom>
          <a:noFill/>
        </p:spPr>
        <p:txBody>
          <a:bodyPr wrap="square" rtlCol="0">
            <a:spAutoFit/>
          </a:bodyPr>
          <a:lstStyle/>
          <a:p>
            <a:r>
              <a:rPr kumimoji="1" lang="ja-JP" altLang="en-US" sz="1100" b="1" dirty="0">
                <a:solidFill>
                  <a:srgbClr val="FF0000"/>
                </a:solidFill>
                <a:latin typeface="Meiryo UI" panose="020B0604030504040204" pitchFamily="50" charset="-128"/>
                <a:ea typeface="Meiryo UI" panose="020B0604030504040204" pitchFamily="50" charset="-128"/>
              </a:rPr>
              <a:t>リリース</a:t>
            </a:r>
            <a:r>
              <a:rPr lang="en-US" altLang="ja-JP" sz="1100" b="1" dirty="0">
                <a:solidFill>
                  <a:srgbClr val="FF0000"/>
                </a:solidFill>
                <a:latin typeface="Meiryo UI" panose="020B0604030504040204" pitchFamily="50" charset="-128"/>
                <a:ea typeface="Meiryo UI" panose="020B0604030504040204" pitchFamily="50" charset="-128"/>
              </a:rPr>
              <a:t>3</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141" name="テキスト ボックス 140">
            <a:extLst>
              <a:ext uri="{FF2B5EF4-FFF2-40B4-BE49-F238E27FC236}">
                <a16:creationId xmlns:a16="http://schemas.microsoft.com/office/drawing/2014/main" id="{DA09B14A-BD39-85BB-C235-F2B1740BFB23}"/>
              </a:ext>
            </a:extLst>
          </p:cNvPr>
          <p:cNvSpPr txBox="1"/>
          <p:nvPr/>
        </p:nvSpPr>
        <p:spPr>
          <a:xfrm>
            <a:off x="1052946" y="4868632"/>
            <a:ext cx="1155469" cy="261610"/>
          </a:xfrm>
          <a:prstGeom prst="rect">
            <a:avLst/>
          </a:prstGeom>
          <a:noFill/>
        </p:spPr>
        <p:txBody>
          <a:bodyPr wrap="square" rtlCol="0">
            <a:spAutoFit/>
          </a:bodyPr>
          <a:lstStyle/>
          <a:p>
            <a:r>
              <a:rPr lang="ja-JP" altLang="en-US" sz="1100" b="1" dirty="0">
                <a:solidFill>
                  <a:srgbClr val="FF0000"/>
                </a:solidFill>
                <a:latin typeface="Meiryo UI" panose="020B0604030504040204" pitchFamily="50" charset="-128"/>
                <a:ea typeface="Meiryo UI" panose="020B0604030504040204" pitchFamily="50" charset="-128"/>
              </a:rPr>
              <a:t>リリース</a:t>
            </a:r>
            <a:r>
              <a:rPr lang="en-US" altLang="ja-JP" sz="1100" b="1" dirty="0">
                <a:solidFill>
                  <a:srgbClr val="FF0000"/>
                </a:solidFill>
                <a:latin typeface="Meiryo UI" panose="020B0604030504040204" pitchFamily="50" charset="-128"/>
                <a:ea typeface="Meiryo UI" panose="020B0604030504040204" pitchFamily="50" charset="-128"/>
              </a:rPr>
              <a:t>4</a:t>
            </a:r>
            <a:r>
              <a:rPr lang="ja-JP" altLang="en-US" sz="1100" b="1" dirty="0">
                <a:solidFill>
                  <a:srgbClr val="FF0000"/>
                </a:solidFill>
                <a:latin typeface="Meiryo UI" panose="020B0604030504040204" pitchFamily="50" charset="-128"/>
                <a:ea typeface="Meiryo UI" panose="020B0604030504040204" pitchFamily="50" charset="-128"/>
              </a:rPr>
              <a:t>以降</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cxnSp>
        <p:nvCxnSpPr>
          <p:cNvPr id="154" name="直線矢印コネクタ 153">
            <a:extLst>
              <a:ext uri="{FF2B5EF4-FFF2-40B4-BE49-F238E27FC236}">
                <a16:creationId xmlns:a16="http://schemas.microsoft.com/office/drawing/2014/main" id="{62A32F87-AC6E-5223-D44C-B08BC4517AA4}"/>
              </a:ext>
            </a:extLst>
          </p:cNvPr>
          <p:cNvCxnSpPr>
            <a:cxnSpLocks/>
          </p:cNvCxnSpPr>
          <p:nvPr/>
        </p:nvCxnSpPr>
        <p:spPr>
          <a:xfrm>
            <a:off x="1717964" y="2200440"/>
            <a:ext cx="4117571" cy="0"/>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59" name="スライド番号プレースホルダー 158">
            <a:extLst>
              <a:ext uri="{FF2B5EF4-FFF2-40B4-BE49-F238E27FC236}">
                <a16:creationId xmlns:a16="http://schemas.microsoft.com/office/drawing/2014/main" id="{7F9CD916-B304-A662-A55F-ED08621771F6}"/>
              </a:ext>
            </a:extLst>
          </p:cNvPr>
          <p:cNvSpPr>
            <a:spLocks noGrp="1"/>
          </p:cNvSpPr>
          <p:nvPr>
            <p:ph type="sldNum" sz="quarter" idx="12"/>
          </p:nvPr>
        </p:nvSpPr>
        <p:spPr/>
        <p:txBody>
          <a:bodyPr/>
          <a:lstStyle/>
          <a:p>
            <a:fld id="{B4A07233-354E-40AC-9BDC-F61EC830D6AE}" type="slidenum">
              <a:rPr kumimoji="1" lang="ja-JP" altLang="en-US" smtClean="0"/>
              <a:t>2</a:t>
            </a:fld>
            <a:endParaRPr kumimoji="1" lang="ja-JP" altLang="en-US"/>
          </a:p>
        </p:txBody>
      </p:sp>
      <p:sp>
        <p:nvSpPr>
          <p:cNvPr id="2" name="テキスト ボックス 1">
            <a:extLst>
              <a:ext uri="{FF2B5EF4-FFF2-40B4-BE49-F238E27FC236}">
                <a16:creationId xmlns:a16="http://schemas.microsoft.com/office/drawing/2014/main" id="{A2267804-044F-7BF2-2A83-884B7A1225C6}"/>
              </a:ext>
            </a:extLst>
          </p:cNvPr>
          <p:cNvSpPr txBox="1"/>
          <p:nvPr/>
        </p:nvSpPr>
        <p:spPr>
          <a:xfrm>
            <a:off x="561109" y="2496352"/>
            <a:ext cx="1508760"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ユーザーストーリー</a:t>
            </a:r>
          </a:p>
        </p:txBody>
      </p:sp>
    </p:spTree>
    <p:extLst>
      <p:ext uri="{BB962C8B-B14F-4D97-AF65-F5344CB8AC3E}">
        <p14:creationId xmlns:p14="http://schemas.microsoft.com/office/powerpoint/2010/main" val="3630855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B473E-1E4B-3899-A067-FD973B827C51}"/>
            </a:ext>
          </a:extLst>
        </p:cNvPr>
        <p:cNvGrpSpPr/>
        <p:nvPr/>
      </p:nvGrpSpPr>
      <p:grpSpPr>
        <a:xfrm>
          <a:off x="0" y="0"/>
          <a:ext cx="0" cy="0"/>
          <a:chOff x="0" y="0"/>
          <a:chExt cx="0" cy="0"/>
        </a:xfrm>
      </p:grpSpPr>
      <p:sp>
        <p:nvSpPr>
          <p:cNvPr id="54" name="テキスト ボックス 53">
            <a:extLst>
              <a:ext uri="{FF2B5EF4-FFF2-40B4-BE49-F238E27FC236}">
                <a16:creationId xmlns:a16="http://schemas.microsoft.com/office/drawing/2014/main" id="{D06D474F-7767-8D05-D64D-DA307355D11A}"/>
              </a:ext>
            </a:extLst>
          </p:cNvPr>
          <p:cNvSpPr txBox="1"/>
          <p:nvPr/>
        </p:nvSpPr>
        <p:spPr>
          <a:xfrm>
            <a:off x="459972" y="230976"/>
            <a:ext cx="4300450" cy="338554"/>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Ⅱ</a:t>
            </a:r>
            <a:r>
              <a:rPr kumimoji="1" lang="ja-JP" altLang="en-US" sz="1600" b="1" dirty="0">
                <a:latin typeface="Meiryo UI" panose="020B0604030504040204" pitchFamily="50" charset="-128"/>
                <a:ea typeface="Meiryo UI" panose="020B0604030504040204" pitchFamily="50" charset="-128"/>
              </a:rPr>
              <a:t>．ユーザーストーリーマップの作成手順</a:t>
            </a:r>
          </a:p>
        </p:txBody>
      </p:sp>
      <p:graphicFrame>
        <p:nvGraphicFramePr>
          <p:cNvPr id="63" name="表 62">
            <a:extLst>
              <a:ext uri="{FF2B5EF4-FFF2-40B4-BE49-F238E27FC236}">
                <a16:creationId xmlns:a16="http://schemas.microsoft.com/office/drawing/2014/main" id="{0A97E836-6607-18EC-9B7D-83E2084383F5}"/>
              </a:ext>
            </a:extLst>
          </p:cNvPr>
          <p:cNvGraphicFramePr>
            <a:graphicFrameLocks noGrp="1"/>
          </p:cNvGraphicFramePr>
          <p:nvPr>
            <p:extLst>
              <p:ext uri="{D42A27DB-BD31-4B8C-83A1-F6EECF244321}">
                <p14:modId xmlns:p14="http://schemas.microsoft.com/office/powerpoint/2010/main" val="4290991693"/>
              </p:ext>
            </p:extLst>
          </p:nvPr>
        </p:nvGraphicFramePr>
        <p:xfrm>
          <a:off x="6054436" y="1594249"/>
          <a:ext cx="5785658" cy="2677160"/>
        </p:xfrm>
        <a:graphic>
          <a:graphicData uri="http://schemas.openxmlformats.org/drawingml/2006/table">
            <a:tbl>
              <a:tblPr firstRow="1" bandRow="1">
                <a:tableStyleId>{5C22544A-7EE6-4342-B048-85BDC9FD1C3A}</a:tableStyleId>
              </a:tblPr>
              <a:tblGrid>
                <a:gridCol w="798022">
                  <a:extLst>
                    <a:ext uri="{9D8B030D-6E8A-4147-A177-3AD203B41FA5}">
                      <a16:colId xmlns:a16="http://schemas.microsoft.com/office/drawing/2014/main" val="840630947"/>
                    </a:ext>
                  </a:extLst>
                </a:gridCol>
                <a:gridCol w="4987636">
                  <a:extLst>
                    <a:ext uri="{9D8B030D-6E8A-4147-A177-3AD203B41FA5}">
                      <a16:colId xmlns:a16="http://schemas.microsoft.com/office/drawing/2014/main" val="1560378373"/>
                    </a:ext>
                  </a:extLst>
                </a:gridCol>
              </a:tblGrid>
              <a:tr h="370840">
                <a:tc>
                  <a:txBody>
                    <a:bodyPr/>
                    <a:lstStyle/>
                    <a:p>
                      <a:r>
                        <a:rPr kumimoji="1" lang="en-US" altLang="ja-JP" sz="1200" dirty="0">
                          <a:latin typeface="Meiryo UI" panose="020B0604030504040204" pitchFamily="50" charset="-128"/>
                          <a:ea typeface="Meiryo UI" panose="020B0604030504040204" pitchFamily="50" charset="-128"/>
                        </a:rPr>
                        <a:t>STEP</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r>
                        <a:rPr kumimoji="1" lang="ja-JP" altLang="en-US" sz="1200" dirty="0">
                          <a:latin typeface="Meiryo UI" panose="020B0604030504040204" pitchFamily="50" charset="-128"/>
                          <a:ea typeface="Meiryo UI" panose="020B0604030504040204" pitchFamily="50" charset="-128"/>
                        </a:rPr>
                        <a:t>説明</a:t>
                      </a:r>
                    </a:p>
                  </a:txBody>
                  <a:tcPr/>
                </a:tc>
                <a:extLst>
                  <a:ext uri="{0D108BD9-81ED-4DB2-BD59-A6C34878D82A}">
                    <a16:rowId xmlns:a16="http://schemas.microsoft.com/office/drawing/2014/main" val="3174670596"/>
                  </a:ext>
                </a:extLst>
              </a:tr>
              <a:tr h="370840">
                <a:tc>
                  <a:txBody>
                    <a:bodyPr/>
                    <a:lstStyle/>
                    <a:p>
                      <a:r>
                        <a:rPr kumimoji="1" lang="ja-JP" altLang="en-US" sz="1200" dirty="0">
                          <a:latin typeface="Meiryo UI" panose="020B0604030504040204" pitchFamily="50" charset="-128"/>
                          <a:ea typeface="Meiryo UI" panose="020B0604030504040204" pitchFamily="50" charset="-128"/>
                        </a:rPr>
                        <a:t>事前準備</a:t>
                      </a:r>
                    </a:p>
                  </a:txBody>
                  <a:tcPr/>
                </a:tc>
                <a:tc>
                  <a:txBody>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目指すミッション、ビジョンを確認する</a:t>
                      </a:r>
                    </a:p>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ペルソナを確認する</a:t>
                      </a:r>
                      <a:endParaRPr kumimoji="1" lang="en-US" altLang="ja-JP" sz="12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ペルソナの課題やニーズを確認する</a:t>
                      </a:r>
                      <a:endParaRPr kumimoji="1" lang="en-US" altLang="ja-JP" sz="1200" dirty="0">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200" dirty="0">
                          <a:latin typeface="Meiryo UI" panose="020B0604030504040204" pitchFamily="50" charset="-128"/>
                          <a:ea typeface="Meiryo UI" panose="020B0604030504040204" pitchFamily="50" charset="-128"/>
                        </a:rPr>
                        <a:t>　　　</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カスタマージャーニーマップを活用すると効果的</a:t>
                      </a: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627366541"/>
                  </a:ext>
                </a:extLst>
              </a:tr>
              <a:tr h="370840">
                <a:tc>
                  <a:txBody>
                    <a:bodyPr/>
                    <a:lstStyle/>
                    <a:p>
                      <a:r>
                        <a:rPr kumimoji="1" lang="en-US" altLang="ja-JP" sz="1200" dirty="0">
                          <a:latin typeface="Meiryo UI" panose="020B0604030504040204" pitchFamily="50" charset="-128"/>
                          <a:ea typeface="Meiryo UI" panose="020B0604030504040204" pitchFamily="50" charset="-128"/>
                        </a:rPr>
                        <a:t>STEP1</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バックボーン</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ストーリーの骨格</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を洗いだす</a:t>
                      </a:r>
                      <a:endParaRPr kumimoji="1" lang="en-US" altLang="ja-JP"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415417619"/>
                  </a:ext>
                </a:extLst>
              </a:tr>
              <a:tr h="370840">
                <a:tc>
                  <a:txBody>
                    <a:bodyPr/>
                    <a:lstStyle/>
                    <a:p>
                      <a:r>
                        <a:rPr kumimoji="1" lang="en-US" altLang="ja-JP" sz="1200" dirty="0">
                          <a:latin typeface="Meiryo UI" panose="020B0604030504040204" pitchFamily="50" charset="-128"/>
                          <a:ea typeface="Meiryo UI" panose="020B0604030504040204" pitchFamily="50" charset="-128"/>
                        </a:rPr>
                        <a:t>STEP2</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ユーザーストーリーを洗いだす</a:t>
                      </a:r>
                    </a:p>
                  </a:txBody>
                  <a:tcPr/>
                </a:tc>
                <a:extLst>
                  <a:ext uri="{0D108BD9-81ED-4DB2-BD59-A6C34878D82A}">
                    <a16:rowId xmlns:a16="http://schemas.microsoft.com/office/drawing/2014/main" val="320288365"/>
                  </a:ext>
                </a:extLst>
              </a:tr>
              <a:tr h="370840">
                <a:tc>
                  <a:txBody>
                    <a:bodyPr/>
                    <a:lstStyle/>
                    <a:p>
                      <a:r>
                        <a:rPr kumimoji="1" lang="en-US" altLang="ja-JP" sz="1200" dirty="0">
                          <a:latin typeface="Meiryo UI" panose="020B0604030504040204" pitchFamily="50" charset="-128"/>
                          <a:ea typeface="Meiryo UI" panose="020B0604030504040204" pitchFamily="50" charset="-128"/>
                        </a:rPr>
                        <a:t>STEP3</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ユーザーストーリーを優先順位で並び替える</a:t>
                      </a:r>
                    </a:p>
                  </a:txBody>
                  <a:tcPr/>
                </a:tc>
                <a:extLst>
                  <a:ext uri="{0D108BD9-81ED-4DB2-BD59-A6C34878D82A}">
                    <a16:rowId xmlns:a16="http://schemas.microsoft.com/office/drawing/2014/main" val="3975597810"/>
                  </a:ext>
                </a:extLst>
              </a:tr>
              <a:tr h="370840">
                <a:tc>
                  <a:txBody>
                    <a:bodyPr/>
                    <a:lstStyle/>
                    <a:p>
                      <a:r>
                        <a:rPr kumimoji="1" lang="en-US" altLang="ja-JP" sz="1200" dirty="0">
                          <a:latin typeface="Meiryo UI" panose="020B0604030504040204" pitchFamily="50" charset="-128"/>
                          <a:ea typeface="Meiryo UI" panose="020B0604030504040204" pitchFamily="50" charset="-128"/>
                        </a:rPr>
                        <a:t>STEP4</a:t>
                      </a: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初期リリースしたい範囲を</a:t>
                      </a:r>
                      <a:r>
                        <a:rPr kumimoji="1" lang="en-US" altLang="ja-JP" sz="1200" dirty="0">
                          <a:latin typeface="Meiryo UI" panose="020B0604030504040204" pitchFamily="50" charset="-128"/>
                          <a:ea typeface="Meiryo UI" panose="020B0604030504040204" pitchFamily="50" charset="-128"/>
                        </a:rPr>
                        <a:t>MVP</a:t>
                      </a:r>
                      <a:r>
                        <a:rPr kumimoji="1" lang="ja-JP" altLang="en-US" sz="1200" dirty="0">
                          <a:latin typeface="Meiryo UI" panose="020B0604030504040204" pitchFamily="50" charset="-128"/>
                          <a:ea typeface="Meiryo UI" panose="020B0604030504040204" pitchFamily="50" charset="-128"/>
                        </a:rPr>
                        <a:t>として決める</a:t>
                      </a:r>
                    </a:p>
                  </a:txBody>
                  <a:tcPr/>
                </a:tc>
                <a:extLst>
                  <a:ext uri="{0D108BD9-81ED-4DB2-BD59-A6C34878D82A}">
                    <a16:rowId xmlns:a16="http://schemas.microsoft.com/office/drawing/2014/main" val="1322296073"/>
                  </a:ext>
                </a:extLst>
              </a:tr>
            </a:tbl>
          </a:graphicData>
        </a:graphic>
      </p:graphicFrame>
      <p:grpSp>
        <p:nvGrpSpPr>
          <p:cNvPr id="2" name="グループ化 1">
            <a:extLst>
              <a:ext uri="{FF2B5EF4-FFF2-40B4-BE49-F238E27FC236}">
                <a16:creationId xmlns:a16="http://schemas.microsoft.com/office/drawing/2014/main" id="{9C8E8E6B-044D-6B4F-81BA-95F69FBD9A6F}"/>
              </a:ext>
            </a:extLst>
          </p:cNvPr>
          <p:cNvGrpSpPr/>
          <p:nvPr/>
        </p:nvGrpSpPr>
        <p:grpSpPr>
          <a:xfrm>
            <a:off x="568036" y="944322"/>
            <a:ext cx="5267499" cy="4714434"/>
            <a:chOff x="568036" y="944322"/>
            <a:chExt cx="5267499" cy="4714434"/>
          </a:xfrm>
        </p:grpSpPr>
        <p:sp>
          <p:nvSpPr>
            <p:cNvPr id="3" name="正方形/長方形 2">
              <a:extLst>
                <a:ext uri="{FF2B5EF4-FFF2-40B4-BE49-F238E27FC236}">
                  <a16:creationId xmlns:a16="http://schemas.microsoft.com/office/drawing/2014/main" id="{DC101442-B292-D8A8-1DE3-494B988F0B47}"/>
                </a:ext>
              </a:extLst>
            </p:cNvPr>
            <p:cNvSpPr/>
            <p:nvPr/>
          </p:nvSpPr>
          <p:spPr>
            <a:xfrm>
              <a:off x="568036" y="2319505"/>
              <a:ext cx="5167746" cy="3339251"/>
            </a:xfrm>
            <a:prstGeom prst="rect">
              <a:avLst/>
            </a:prstGeom>
            <a:solidFill>
              <a:srgbClr val="FDF1E9"/>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4" name="正方形/長方形 3">
              <a:extLst>
                <a:ext uri="{FF2B5EF4-FFF2-40B4-BE49-F238E27FC236}">
                  <a16:creationId xmlns:a16="http://schemas.microsoft.com/office/drawing/2014/main" id="{AB8A687E-E65D-8DDB-5C08-8E1882D77C8C}"/>
                </a:ext>
              </a:extLst>
            </p:cNvPr>
            <p:cNvSpPr/>
            <p:nvPr/>
          </p:nvSpPr>
          <p:spPr>
            <a:xfrm>
              <a:off x="568036" y="1361808"/>
              <a:ext cx="5167746" cy="772305"/>
            </a:xfrm>
            <a:prstGeom prst="rect">
              <a:avLst/>
            </a:prstGeom>
            <a:solidFill>
              <a:srgbClr val="F3F6FB"/>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41B89533-0C48-DBD0-E99D-B3B9E345B4C3}"/>
                </a:ext>
              </a:extLst>
            </p:cNvPr>
            <p:cNvSpPr/>
            <p:nvPr/>
          </p:nvSpPr>
          <p:spPr>
            <a:xfrm>
              <a:off x="2360814"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p>
          </p:txBody>
        </p:sp>
        <p:sp>
          <p:nvSpPr>
            <p:cNvPr id="6" name="正方形/長方形 5">
              <a:extLst>
                <a:ext uri="{FF2B5EF4-FFF2-40B4-BE49-F238E27FC236}">
                  <a16:creationId xmlns:a16="http://schemas.microsoft.com/office/drawing/2014/main" id="{816CA2BF-B4EA-9065-D560-F9ABDFB206B9}"/>
                </a:ext>
              </a:extLst>
            </p:cNvPr>
            <p:cNvSpPr/>
            <p:nvPr/>
          </p:nvSpPr>
          <p:spPr>
            <a:xfrm>
              <a:off x="3039687"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p>
          </p:txBody>
        </p:sp>
        <p:sp>
          <p:nvSpPr>
            <p:cNvPr id="7" name="正方形/長方形 6">
              <a:extLst>
                <a:ext uri="{FF2B5EF4-FFF2-40B4-BE49-F238E27FC236}">
                  <a16:creationId xmlns:a16="http://schemas.microsoft.com/office/drawing/2014/main" id="{E8B8E7B8-15E6-46BC-D5EB-598225531CF6}"/>
                </a:ext>
              </a:extLst>
            </p:cNvPr>
            <p:cNvSpPr/>
            <p:nvPr/>
          </p:nvSpPr>
          <p:spPr>
            <a:xfrm>
              <a:off x="3710247"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endParaRPr kumimoji="1" lang="ja-JP" altLang="en-US" sz="9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C04EF7D6-5572-93B1-B403-31DA2B184776}"/>
                </a:ext>
              </a:extLst>
            </p:cNvPr>
            <p:cNvSpPr/>
            <p:nvPr/>
          </p:nvSpPr>
          <p:spPr>
            <a:xfrm>
              <a:off x="4380807"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endParaRPr kumimoji="1" lang="ja-JP" altLang="en-US" sz="9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FCE16CE8-F79F-E69B-587F-6550F1BAC59D}"/>
                </a:ext>
              </a:extLst>
            </p:cNvPr>
            <p:cNvSpPr/>
            <p:nvPr/>
          </p:nvSpPr>
          <p:spPr>
            <a:xfrm>
              <a:off x="5043054" y="1823258"/>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タスク</a:t>
              </a:r>
              <a:endParaRPr kumimoji="1" lang="ja-JP" altLang="en-US" sz="9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7B3EDDC-679A-9DF9-D7EF-2CC3D553391A}"/>
                </a:ext>
              </a:extLst>
            </p:cNvPr>
            <p:cNvSpPr/>
            <p:nvPr/>
          </p:nvSpPr>
          <p:spPr>
            <a:xfrm>
              <a:off x="2360814" y="1487980"/>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アクティビティ</a:t>
              </a:r>
            </a:p>
          </p:txBody>
        </p:sp>
        <p:sp>
          <p:nvSpPr>
            <p:cNvPr id="11" name="正方形/長方形 10">
              <a:extLst>
                <a:ext uri="{FF2B5EF4-FFF2-40B4-BE49-F238E27FC236}">
                  <a16:creationId xmlns:a16="http://schemas.microsoft.com/office/drawing/2014/main" id="{B282A9BD-636F-5429-AF2A-1829FF2678A4}"/>
                </a:ext>
              </a:extLst>
            </p:cNvPr>
            <p:cNvSpPr/>
            <p:nvPr/>
          </p:nvSpPr>
          <p:spPr>
            <a:xfrm>
              <a:off x="4380807" y="1487981"/>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アクティビティ</a:t>
              </a:r>
            </a:p>
          </p:txBody>
        </p:sp>
        <p:sp>
          <p:nvSpPr>
            <p:cNvPr id="12" name="正方形/長方形 11">
              <a:extLst>
                <a:ext uri="{FF2B5EF4-FFF2-40B4-BE49-F238E27FC236}">
                  <a16:creationId xmlns:a16="http://schemas.microsoft.com/office/drawing/2014/main" id="{C396D211-1949-1BC4-C927-6D1253882FAC}"/>
                </a:ext>
              </a:extLst>
            </p:cNvPr>
            <p:cNvSpPr/>
            <p:nvPr/>
          </p:nvSpPr>
          <p:spPr>
            <a:xfrm>
              <a:off x="2363585" y="237190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p>
          </p:txBody>
        </p:sp>
        <p:sp>
          <p:nvSpPr>
            <p:cNvPr id="13" name="正方形/長方形 12">
              <a:extLst>
                <a:ext uri="{FF2B5EF4-FFF2-40B4-BE49-F238E27FC236}">
                  <a16:creationId xmlns:a16="http://schemas.microsoft.com/office/drawing/2014/main" id="{2098721E-1779-EFE1-7F24-F61B7958A5E5}"/>
                </a:ext>
              </a:extLst>
            </p:cNvPr>
            <p:cNvSpPr/>
            <p:nvPr/>
          </p:nvSpPr>
          <p:spPr>
            <a:xfrm>
              <a:off x="2385750" y="404553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3D15BD82-A143-F107-2E32-78C662434CBE}"/>
                </a:ext>
              </a:extLst>
            </p:cNvPr>
            <p:cNvSpPr/>
            <p:nvPr/>
          </p:nvSpPr>
          <p:spPr>
            <a:xfrm>
              <a:off x="3039687" y="237190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96717163-28FD-52AA-7C02-80F43D33CD34}"/>
                </a:ext>
              </a:extLst>
            </p:cNvPr>
            <p:cNvSpPr/>
            <p:nvPr/>
          </p:nvSpPr>
          <p:spPr>
            <a:xfrm>
              <a:off x="3704705" y="32269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5F347205-CB69-D551-4B87-BD57B900BD09}"/>
                </a:ext>
              </a:extLst>
            </p:cNvPr>
            <p:cNvSpPr/>
            <p:nvPr/>
          </p:nvSpPr>
          <p:spPr>
            <a:xfrm>
              <a:off x="4380807" y="23691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770820AD-2531-168E-AFF4-D01BF82D3629}"/>
                </a:ext>
              </a:extLst>
            </p:cNvPr>
            <p:cNvSpPr/>
            <p:nvPr/>
          </p:nvSpPr>
          <p:spPr>
            <a:xfrm>
              <a:off x="5056908" y="23691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91A1AE4-EC84-ACB7-BAA5-ADA92A8237F1}"/>
                </a:ext>
              </a:extLst>
            </p:cNvPr>
            <p:cNvSpPr/>
            <p:nvPr/>
          </p:nvSpPr>
          <p:spPr>
            <a:xfrm>
              <a:off x="2363585" y="27432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700" b="1" dirty="0">
                  <a:solidFill>
                    <a:schemeClr val="tx1"/>
                  </a:solidFill>
                  <a:latin typeface="Meiryo UI" panose="020B0604030504040204" pitchFamily="50" charset="-128"/>
                  <a:ea typeface="Meiryo UI" panose="020B0604030504040204" pitchFamily="50" charset="-128"/>
                </a:rPr>
                <a:t>ユーザーストーリー</a:t>
              </a:r>
              <a:endParaRPr kumimoji="1" lang="ja-JP" altLang="en-US" sz="7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B38B34F8-0763-503E-3887-AF6D4C10764D}"/>
                </a:ext>
              </a:extLst>
            </p:cNvPr>
            <p:cNvSpPr/>
            <p:nvPr/>
          </p:nvSpPr>
          <p:spPr>
            <a:xfrm>
              <a:off x="3039687" y="404553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DD927313-61CB-CD6C-2D9F-AEF0A21DFA2A}"/>
                </a:ext>
              </a:extLst>
            </p:cNvPr>
            <p:cNvSpPr/>
            <p:nvPr/>
          </p:nvSpPr>
          <p:spPr>
            <a:xfrm>
              <a:off x="3693624" y="404803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FCA5563-99D3-7627-D2DE-57852AFD87D1}"/>
                </a:ext>
              </a:extLst>
            </p:cNvPr>
            <p:cNvSpPr/>
            <p:nvPr/>
          </p:nvSpPr>
          <p:spPr>
            <a:xfrm>
              <a:off x="4419599" y="32269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D5D9B4A9-47F7-FA3A-BC1B-82EECB7CD081}"/>
                </a:ext>
              </a:extLst>
            </p:cNvPr>
            <p:cNvSpPr/>
            <p:nvPr/>
          </p:nvSpPr>
          <p:spPr>
            <a:xfrm>
              <a:off x="5078135" y="324222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31BC4E05-5F1B-71C6-DEAB-46C2A07838F3}"/>
                </a:ext>
              </a:extLst>
            </p:cNvPr>
            <p:cNvSpPr/>
            <p:nvPr/>
          </p:nvSpPr>
          <p:spPr>
            <a:xfrm>
              <a:off x="2385750" y="324971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83171B0D-3FB4-DF6D-0DEE-CE56950488C4}"/>
                </a:ext>
              </a:extLst>
            </p:cNvPr>
            <p:cNvSpPr/>
            <p:nvPr/>
          </p:nvSpPr>
          <p:spPr>
            <a:xfrm>
              <a:off x="3039687" y="487805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AF7D1011-8992-2582-E40C-79675A018E35}"/>
                </a:ext>
              </a:extLst>
            </p:cNvPr>
            <p:cNvSpPr/>
            <p:nvPr/>
          </p:nvSpPr>
          <p:spPr>
            <a:xfrm>
              <a:off x="3704708" y="488599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FB76BEA5-985D-DEA2-7281-481EC5DCF55B}"/>
                </a:ext>
              </a:extLst>
            </p:cNvPr>
            <p:cNvSpPr/>
            <p:nvPr/>
          </p:nvSpPr>
          <p:spPr>
            <a:xfrm>
              <a:off x="4408517" y="35844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8AA27750-9CF2-E3DB-6E53-FD900404CC4B}"/>
                </a:ext>
              </a:extLst>
            </p:cNvPr>
            <p:cNvSpPr/>
            <p:nvPr/>
          </p:nvSpPr>
          <p:spPr>
            <a:xfrm>
              <a:off x="5078135" y="406798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8982D56D-C4D2-A22A-EA28-9E680DA8548C}"/>
                </a:ext>
              </a:extLst>
            </p:cNvPr>
            <p:cNvSpPr/>
            <p:nvPr/>
          </p:nvSpPr>
          <p:spPr>
            <a:xfrm>
              <a:off x="3704708" y="522405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DB8FE7FF-B1DF-6DE9-13EE-D863CD1FDF58}"/>
                </a:ext>
              </a:extLst>
            </p:cNvPr>
            <p:cNvSpPr/>
            <p:nvPr/>
          </p:nvSpPr>
          <p:spPr>
            <a:xfrm>
              <a:off x="5062900" y="491073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88C322C4-13DC-5080-5C9F-120EDD347D09}"/>
                </a:ext>
              </a:extLst>
            </p:cNvPr>
            <p:cNvSpPr/>
            <p:nvPr/>
          </p:nvSpPr>
          <p:spPr>
            <a:xfrm>
              <a:off x="5062900" y="525156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AB3F58D6-1B18-D701-3B1D-1F86884D7131}"/>
                </a:ext>
              </a:extLst>
            </p:cNvPr>
            <p:cNvSpPr txBox="1"/>
            <p:nvPr/>
          </p:nvSpPr>
          <p:spPr>
            <a:xfrm>
              <a:off x="620684" y="1981493"/>
              <a:ext cx="1155469"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ナラティブフロー</a:t>
              </a:r>
              <a:endParaRPr kumimoji="1" lang="en-US" altLang="ja-JP" sz="1100" b="1" dirty="0">
                <a:latin typeface="Meiryo UI" panose="020B0604030504040204" pitchFamily="50" charset="-128"/>
                <a:ea typeface="Meiryo UI" panose="020B0604030504040204" pitchFamily="50" charset="-128"/>
              </a:endParaRPr>
            </a:p>
            <a:p>
              <a:r>
                <a:rPr lang="en-US" altLang="ja-JP" sz="1100" b="1" dirty="0">
                  <a:latin typeface="Meiryo UI" panose="020B0604030504040204" pitchFamily="50" charset="-128"/>
                  <a:ea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rPr>
                <a:t>物語の流れ</a:t>
              </a:r>
              <a:r>
                <a:rPr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15411712-702F-856C-CAB1-0A1AE8BD0BC2}"/>
                </a:ext>
              </a:extLst>
            </p:cNvPr>
            <p:cNvSpPr txBox="1"/>
            <p:nvPr/>
          </p:nvSpPr>
          <p:spPr>
            <a:xfrm>
              <a:off x="590203" y="1459371"/>
              <a:ext cx="1582189"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バックボーン</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ストーリーの骨格</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pic>
          <p:nvPicPr>
            <p:cNvPr id="33" name="グラフィックス 32" descr="男性のプロフィール">
              <a:extLst>
                <a:ext uri="{FF2B5EF4-FFF2-40B4-BE49-F238E27FC236}">
                  <a16:creationId xmlns:a16="http://schemas.microsoft.com/office/drawing/2014/main" id="{602D1F33-39C9-468C-889D-C016AAFC1E0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32858" y="944322"/>
              <a:ext cx="399010" cy="399010"/>
            </a:xfrm>
            <a:prstGeom prst="rect">
              <a:avLst/>
            </a:prstGeom>
          </p:spPr>
        </p:pic>
        <p:pic>
          <p:nvPicPr>
            <p:cNvPr id="34" name="グラフィックス 33" descr="女性のプロフィール">
              <a:extLst>
                <a:ext uri="{FF2B5EF4-FFF2-40B4-BE49-F238E27FC236}">
                  <a16:creationId xmlns:a16="http://schemas.microsoft.com/office/drawing/2014/main" id="{EAB19E84-6A99-D84A-2DB3-CC0876E8CE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01588" y="960298"/>
              <a:ext cx="399010" cy="399010"/>
            </a:xfrm>
            <a:prstGeom prst="rect">
              <a:avLst/>
            </a:prstGeom>
          </p:spPr>
        </p:pic>
        <p:sp>
          <p:nvSpPr>
            <p:cNvPr id="35" name="テキスト ボックス 34">
              <a:extLst>
                <a:ext uri="{FF2B5EF4-FFF2-40B4-BE49-F238E27FC236}">
                  <a16:creationId xmlns:a16="http://schemas.microsoft.com/office/drawing/2014/main" id="{2538DABA-8CAF-22A9-F399-F04F91697049}"/>
                </a:ext>
              </a:extLst>
            </p:cNvPr>
            <p:cNvSpPr txBox="1"/>
            <p:nvPr/>
          </p:nvSpPr>
          <p:spPr>
            <a:xfrm>
              <a:off x="620684" y="1028998"/>
              <a:ext cx="1155469"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a:t>
              </a:r>
            </a:p>
          </p:txBody>
        </p:sp>
        <p:grpSp>
          <p:nvGrpSpPr>
            <p:cNvPr id="36" name="グループ化 35">
              <a:extLst>
                <a:ext uri="{FF2B5EF4-FFF2-40B4-BE49-F238E27FC236}">
                  <a16:creationId xmlns:a16="http://schemas.microsoft.com/office/drawing/2014/main" id="{BECABB2E-F770-0C7C-0725-BF1C9B6EC261}"/>
                </a:ext>
              </a:extLst>
            </p:cNvPr>
            <p:cNvGrpSpPr/>
            <p:nvPr/>
          </p:nvGrpSpPr>
          <p:grpSpPr>
            <a:xfrm>
              <a:off x="1124989" y="3103421"/>
              <a:ext cx="4610793" cy="1686691"/>
              <a:chOff x="1124989" y="3014751"/>
              <a:chExt cx="8246225" cy="1686691"/>
            </a:xfrm>
          </p:grpSpPr>
          <p:cxnSp>
            <p:nvCxnSpPr>
              <p:cNvPr id="42" name="直線コネクタ 41">
                <a:extLst>
                  <a:ext uri="{FF2B5EF4-FFF2-40B4-BE49-F238E27FC236}">
                    <a16:creationId xmlns:a16="http://schemas.microsoft.com/office/drawing/2014/main" id="{029BB283-2435-DFDC-337C-537570F5D726}"/>
                  </a:ext>
                </a:extLst>
              </p:cNvPr>
              <p:cNvCxnSpPr>
                <a:cxnSpLocks/>
              </p:cNvCxnSpPr>
              <p:nvPr/>
            </p:nvCxnSpPr>
            <p:spPr>
              <a:xfrm>
                <a:off x="1124989" y="3014751"/>
                <a:ext cx="822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CF07DC43-C3D6-52CA-B838-0D772EB2EEC7}"/>
                  </a:ext>
                </a:extLst>
              </p:cNvPr>
              <p:cNvCxnSpPr>
                <a:cxnSpLocks/>
              </p:cNvCxnSpPr>
              <p:nvPr/>
            </p:nvCxnSpPr>
            <p:spPr>
              <a:xfrm>
                <a:off x="1141614" y="3883431"/>
                <a:ext cx="822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0FB96865-C694-C8F9-3BE8-7A489579200A}"/>
                  </a:ext>
                </a:extLst>
              </p:cNvPr>
              <p:cNvCxnSpPr>
                <a:cxnSpLocks/>
              </p:cNvCxnSpPr>
              <p:nvPr/>
            </p:nvCxnSpPr>
            <p:spPr>
              <a:xfrm>
                <a:off x="1124989" y="4701442"/>
                <a:ext cx="822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7" name="テキスト ボックス 36">
              <a:extLst>
                <a:ext uri="{FF2B5EF4-FFF2-40B4-BE49-F238E27FC236}">
                  <a16:creationId xmlns:a16="http://schemas.microsoft.com/office/drawing/2014/main" id="{7B29E8F1-9FE3-4CB3-F209-6470ABEDD7B0}"/>
                </a:ext>
              </a:extLst>
            </p:cNvPr>
            <p:cNvSpPr txBox="1"/>
            <p:nvPr/>
          </p:nvSpPr>
          <p:spPr>
            <a:xfrm>
              <a:off x="910243" y="2802024"/>
              <a:ext cx="1440874" cy="261610"/>
            </a:xfrm>
            <a:prstGeom prst="rect">
              <a:avLst/>
            </a:prstGeom>
            <a:noFill/>
          </p:spPr>
          <p:txBody>
            <a:bodyPr wrap="square" rtlCol="0">
              <a:spAutoFit/>
            </a:bodyPr>
            <a:lstStyle/>
            <a:p>
              <a:r>
                <a:rPr kumimoji="1" lang="en-US" altLang="ja-JP" sz="1100" b="1" dirty="0">
                  <a:solidFill>
                    <a:srgbClr val="FF0000"/>
                  </a:solidFill>
                  <a:latin typeface="Meiryo UI" panose="020B0604030504040204" pitchFamily="50" charset="-128"/>
                  <a:ea typeface="Meiryo UI" panose="020B0604030504040204" pitchFamily="50" charset="-128"/>
                </a:rPr>
                <a:t>MVP(</a:t>
              </a:r>
              <a:r>
                <a:rPr kumimoji="1" lang="ja-JP" altLang="en-US" sz="1100" b="1" dirty="0">
                  <a:solidFill>
                    <a:srgbClr val="FF0000"/>
                  </a:solidFill>
                  <a:latin typeface="Meiryo UI" panose="020B0604030504040204" pitchFamily="50" charset="-128"/>
                  <a:ea typeface="Meiryo UI" panose="020B0604030504040204" pitchFamily="50" charset="-128"/>
                </a:rPr>
                <a:t>リリース</a:t>
              </a:r>
              <a:r>
                <a:rPr kumimoji="1" lang="en-US" altLang="ja-JP" sz="1100" b="1" dirty="0">
                  <a:solidFill>
                    <a:srgbClr val="FF0000"/>
                  </a:solidFill>
                  <a:latin typeface="Meiryo UI" panose="020B0604030504040204" pitchFamily="50" charset="-128"/>
                  <a:ea typeface="Meiryo UI" panose="020B0604030504040204" pitchFamily="50" charset="-128"/>
                </a:rPr>
                <a:t>1)</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38" name="テキスト ボックス 37">
              <a:extLst>
                <a:ext uri="{FF2B5EF4-FFF2-40B4-BE49-F238E27FC236}">
                  <a16:creationId xmlns:a16="http://schemas.microsoft.com/office/drawing/2014/main" id="{B1C40CF7-5939-F86C-E653-2840F692BBEA}"/>
                </a:ext>
              </a:extLst>
            </p:cNvPr>
            <p:cNvSpPr txBox="1"/>
            <p:nvPr/>
          </p:nvSpPr>
          <p:spPr>
            <a:xfrm>
              <a:off x="1064028" y="3672017"/>
              <a:ext cx="1155469" cy="261610"/>
            </a:xfrm>
            <a:prstGeom prst="rect">
              <a:avLst/>
            </a:prstGeom>
            <a:noFill/>
          </p:spPr>
          <p:txBody>
            <a:bodyPr wrap="square" rtlCol="0">
              <a:spAutoFit/>
            </a:bodyPr>
            <a:lstStyle/>
            <a:p>
              <a:r>
                <a:rPr kumimoji="1" lang="ja-JP" altLang="en-US" sz="1100" b="1" dirty="0">
                  <a:solidFill>
                    <a:srgbClr val="FF0000"/>
                  </a:solidFill>
                  <a:latin typeface="Meiryo UI" panose="020B0604030504040204" pitchFamily="50" charset="-128"/>
                  <a:ea typeface="Meiryo UI" panose="020B0604030504040204" pitchFamily="50" charset="-128"/>
                </a:rPr>
                <a:t>リリース</a:t>
              </a:r>
              <a:r>
                <a:rPr kumimoji="1" lang="en-US" altLang="ja-JP" sz="1100" b="1" dirty="0">
                  <a:solidFill>
                    <a:srgbClr val="FF0000"/>
                  </a:solidFill>
                  <a:latin typeface="Meiryo UI" panose="020B0604030504040204" pitchFamily="50" charset="-128"/>
                  <a:ea typeface="Meiryo UI" panose="020B0604030504040204" pitchFamily="50" charset="-128"/>
                </a:rPr>
                <a:t>2</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39" name="テキスト ボックス 38">
              <a:extLst>
                <a:ext uri="{FF2B5EF4-FFF2-40B4-BE49-F238E27FC236}">
                  <a16:creationId xmlns:a16="http://schemas.microsoft.com/office/drawing/2014/main" id="{6E15B97F-E3AF-B5DB-71DE-57CAEB579996}"/>
                </a:ext>
              </a:extLst>
            </p:cNvPr>
            <p:cNvSpPr txBox="1"/>
            <p:nvPr/>
          </p:nvSpPr>
          <p:spPr>
            <a:xfrm>
              <a:off x="1064027" y="4540696"/>
              <a:ext cx="1155469" cy="261610"/>
            </a:xfrm>
            <a:prstGeom prst="rect">
              <a:avLst/>
            </a:prstGeom>
            <a:noFill/>
          </p:spPr>
          <p:txBody>
            <a:bodyPr wrap="square" rtlCol="0">
              <a:spAutoFit/>
            </a:bodyPr>
            <a:lstStyle/>
            <a:p>
              <a:r>
                <a:rPr kumimoji="1" lang="ja-JP" altLang="en-US" sz="1100" b="1" dirty="0">
                  <a:solidFill>
                    <a:srgbClr val="FF0000"/>
                  </a:solidFill>
                  <a:latin typeface="Meiryo UI" panose="020B0604030504040204" pitchFamily="50" charset="-128"/>
                  <a:ea typeface="Meiryo UI" panose="020B0604030504040204" pitchFamily="50" charset="-128"/>
                </a:rPr>
                <a:t>リリース</a:t>
              </a:r>
              <a:r>
                <a:rPr lang="en-US" altLang="ja-JP" sz="1100" b="1" dirty="0">
                  <a:solidFill>
                    <a:srgbClr val="FF0000"/>
                  </a:solidFill>
                  <a:latin typeface="Meiryo UI" panose="020B0604030504040204" pitchFamily="50" charset="-128"/>
                  <a:ea typeface="Meiryo UI" panose="020B0604030504040204" pitchFamily="50" charset="-128"/>
                </a:rPr>
                <a:t>3</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603E2D57-C8F0-E9E5-AA24-5BA05D572BDE}"/>
                </a:ext>
              </a:extLst>
            </p:cNvPr>
            <p:cNvSpPr txBox="1"/>
            <p:nvPr/>
          </p:nvSpPr>
          <p:spPr>
            <a:xfrm>
              <a:off x="1052946" y="4868632"/>
              <a:ext cx="1155469" cy="261610"/>
            </a:xfrm>
            <a:prstGeom prst="rect">
              <a:avLst/>
            </a:prstGeom>
            <a:noFill/>
          </p:spPr>
          <p:txBody>
            <a:bodyPr wrap="square" rtlCol="0">
              <a:spAutoFit/>
            </a:bodyPr>
            <a:lstStyle/>
            <a:p>
              <a:r>
                <a:rPr lang="ja-JP" altLang="en-US" sz="1100" b="1" dirty="0">
                  <a:solidFill>
                    <a:srgbClr val="FF0000"/>
                  </a:solidFill>
                  <a:latin typeface="Meiryo UI" panose="020B0604030504040204" pitchFamily="50" charset="-128"/>
                  <a:ea typeface="Meiryo UI" panose="020B0604030504040204" pitchFamily="50" charset="-128"/>
                </a:rPr>
                <a:t>リリース</a:t>
              </a:r>
              <a:r>
                <a:rPr lang="en-US" altLang="ja-JP" sz="1100" b="1" dirty="0">
                  <a:solidFill>
                    <a:srgbClr val="FF0000"/>
                  </a:solidFill>
                  <a:latin typeface="Meiryo UI" panose="020B0604030504040204" pitchFamily="50" charset="-128"/>
                  <a:ea typeface="Meiryo UI" panose="020B0604030504040204" pitchFamily="50" charset="-128"/>
                </a:rPr>
                <a:t>4</a:t>
              </a:r>
              <a:r>
                <a:rPr lang="ja-JP" altLang="en-US" sz="1100" b="1" dirty="0">
                  <a:solidFill>
                    <a:srgbClr val="FF0000"/>
                  </a:solidFill>
                  <a:latin typeface="Meiryo UI" panose="020B0604030504040204" pitchFamily="50" charset="-128"/>
                  <a:ea typeface="Meiryo UI" panose="020B0604030504040204" pitchFamily="50" charset="-128"/>
                </a:rPr>
                <a:t>以降</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cxnSp>
          <p:nvCxnSpPr>
            <p:cNvPr id="41" name="直線矢印コネクタ 40">
              <a:extLst>
                <a:ext uri="{FF2B5EF4-FFF2-40B4-BE49-F238E27FC236}">
                  <a16:creationId xmlns:a16="http://schemas.microsoft.com/office/drawing/2014/main" id="{159077FD-7406-867B-5BE0-00C610DB34D7}"/>
                </a:ext>
              </a:extLst>
            </p:cNvPr>
            <p:cNvCxnSpPr>
              <a:cxnSpLocks/>
            </p:cNvCxnSpPr>
            <p:nvPr/>
          </p:nvCxnSpPr>
          <p:spPr>
            <a:xfrm>
              <a:off x="1717964" y="2200440"/>
              <a:ext cx="4117571" cy="0"/>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
        <p:nvSpPr>
          <p:cNvPr id="45" name="スライド番号プレースホルダー 44">
            <a:extLst>
              <a:ext uri="{FF2B5EF4-FFF2-40B4-BE49-F238E27FC236}">
                <a16:creationId xmlns:a16="http://schemas.microsoft.com/office/drawing/2014/main" id="{B74729A0-E986-1329-EB55-BC22E5DD75B4}"/>
              </a:ext>
            </a:extLst>
          </p:cNvPr>
          <p:cNvSpPr>
            <a:spLocks noGrp="1"/>
          </p:cNvSpPr>
          <p:nvPr>
            <p:ph type="sldNum" sz="quarter" idx="12"/>
          </p:nvPr>
        </p:nvSpPr>
        <p:spPr/>
        <p:txBody>
          <a:bodyPr/>
          <a:lstStyle/>
          <a:p>
            <a:fld id="{B4A07233-354E-40AC-9BDC-F61EC830D6AE}" type="slidenum">
              <a:rPr kumimoji="1" lang="ja-JP" altLang="en-US" smtClean="0"/>
              <a:t>3</a:t>
            </a:fld>
            <a:endParaRPr kumimoji="1" lang="ja-JP" altLang="en-US"/>
          </a:p>
        </p:txBody>
      </p:sp>
      <p:sp>
        <p:nvSpPr>
          <p:cNvPr id="46" name="テキスト ボックス 45">
            <a:extLst>
              <a:ext uri="{FF2B5EF4-FFF2-40B4-BE49-F238E27FC236}">
                <a16:creationId xmlns:a16="http://schemas.microsoft.com/office/drawing/2014/main" id="{8243A033-22EF-43E4-309B-816D03BEFA7C}"/>
              </a:ext>
            </a:extLst>
          </p:cNvPr>
          <p:cNvSpPr txBox="1"/>
          <p:nvPr/>
        </p:nvSpPr>
        <p:spPr>
          <a:xfrm>
            <a:off x="568036" y="2506060"/>
            <a:ext cx="1508760"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ユーザーストーリー</a:t>
            </a:r>
          </a:p>
        </p:txBody>
      </p:sp>
    </p:spTree>
    <p:extLst>
      <p:ext uri="{BB962C8B-B14F-4D97-AF65-F5344CB8AC3E}">
        <p14:creationId xmlns:p14="http://schemas.microsoft.com/office/powerpoint/2010/main" val="1540225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7BD5DA7-A4C8-03D6-B3DD-B07CFA7F58E8}"/>
              </a:ext>
            </a:extLst>
          </p:cNvPr>
          <p:cNvSpPr/>
          <p:nvPr/>
        </p:nvSpPr>
        <p:spPr>
          <a:xfrm>
            <a:off x="5115100"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B49720BD-8A16-78F9-76DF-72D55653CA5C}"/>
              </a:ext>
            </a:extLst>
          </p:cNvPr>
          <p:cNvSpPr/>
          <p:nvPr/>
        </p:nvSpPr>
        <p:spPr>
          <a:xfrm>
            <a:off x="5793973"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62C66A04-1129-8088-BB11-1EA86361A0A8}"/>
              </a:ext>
            </a:extLst>
          </p:cNvPr>
          <p:cNvSpPr/>
          <p:nvPr/>
        </p:nvSpPr>
        <p:spPr>
          <a:xfrm>
            <a:off x="6464533"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10BA274C-FAFE-8FF8-CFA1-EF8A3123CC1A}"/>
              </a:ext>
            </a:extLst>
          </p:cNvPr>
          <p:cNvSpPr/>
          <p:nvPr/>
        </p:nvSpPr>
        <p:spPr>
          <a:xfrm>
            <a:off x="7135093"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43DFBC3F-FB23-979D-C01D-48E49DF5A41E}"/>
              </a:ext>
            </a:extLst>
          </p:cNvPr>
          <p:cNvSpPr/>
          <p:nvPr/>
        </p:nvSpPr>
        <p:spPr>
          <a:xfrm>
            <a:off x="7797340"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4794BED4-F8F9-4388-5F26-42665C4EDAAF}"/>
              </a:ext>
            </a:extLst>
          </p:cNvPr>
          <p:cNvSpPr/>
          <p:nvPr/>
        </p:nvSpPr>
        <p:spPr>
          <a:xfrm>
            <a:off x="5115100" y="1892528"/>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170ED0CB-0DCE-B870-D4CD-5F2423748620}"/>
              </a:ext>
            </a:extLst>
          </p:cNvPr>
          <p:cNvSpPr/>
          <p:nvPr/>
        </p:nvSpPr>
        <p:spPr>
          <a:xfrm>
            <a:off x="7135093" y="1892529"/>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61797B0C-55B8-D02C-B535-4F2F7BCE86F6}"/>
              </a:ext>
            </a:extLst>
          </p:cNvPr>
          <p:cNvSpPr/>
          <p:nvPr/>
        </p:nvSpPr>
        <p:spPr>
          <a:xfrm>
            <a:off x="8476212"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02C2178-9076-4CD9-03AE-3EB78637B22F}"/>
              </a:ext>
            </a:extLst>
          </p:cNvPr>
          <p:cNvSpPr/>
          <p:nvPr/>
        </p:nvSpPr>
        <p:spPr>
          <a:xfrm>
            <a:off x="9155085"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D973AF9B-86B0-99F3-7E52-597F1C18AE07}"/>
              </a:ext>
            </a:extLst>
          </p:cNvPr>
          <p:cNvSpPr/>
          <p:nvPr/>
        </p:nvSpPr>
        <p:spPr>
          <a:xfrm>
            <a:off x="9825645"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2D7F1D4-1878-3185-96B6-86628915A78E}"/>
              </a:ext>
            </a:extLst>
          </p:cNvPr>
          <p:cNvSpPr/>
          <p:nvPr/>
        </p:nvSpPr>
        <p:spPr>
          <a:xfrm>
            <a:off x="10496205" y="2294307"/>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51820CF1-334A-1719-1CDC-E59CE0925B4D}"/>
              </a:ext>
            </a:extLst>
          </p:cNvPr>
          <p:cNvSpPr/>
          <p:nvPr/>
        </p:nvSpPr>
        <p:spPr>
          <a:xfrm>
            <a:off x="8484525" y="1892529"/>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07BE235C-B964-9DD1-6716-162CB2316FE4}"/>
              </a:ext>
            </a:extLst>
          </p:cNvPr>
          <p:cNvSpPr/>
          <p:nvPr/>
        </p:nvSpPr>
        <p:spPr>
          <a:xfrm>
            <a:off x="9795168" y="1892528"/>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E4E07A50-D8E3-1FE2-8C54-0199664D2BEA}"/>
              </a:ext>
            </a:extLst>
          </p:cNvPr>
          <p:cNvSpPr/>
          <p:nvPr/>
        </p:nvSpPr>
        <p:spPr>
          <a:xfrm>
            <a:off x="5117871" y="28595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144B215B-90CA-F9B3-38F5-870FB5EEF23D}"/>
              </a:ext>
            </a:extLst>
          </p:cNvPr>
          <p:cNvSpPr/>
          <p:nvPr/>
        </p:nvSpPr>
        <p:spPr>
          <a:xfrm>
            <a:off x="5115100" y="394023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DDBCF6AC-62F1-F2CA-52E4-3C94776E4985}"/>
              </a:ext>
            </a:extLst>
          </p:cNvPr>
          <p:cNvSpPr/>
          <p:nvPr/>
        </p:nvSpPr>
        <p:spPr>
          <a:xfrm>
            <a:off x="5793973" y="28595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EA3311B4-2ABE-E15B-2A13-F6AC59C56AED}"/>
              </a:ext>
            </a:extLst>
          </p:cNvPr>
          <p:cNvSpPr/>
          <p:nvPr/>
        </p:nvSpPr>
        <p:spPr>
          <a:xfrm>
            <a:off x="6464533" y="28595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344FAE6B-2F0E-F39D-CB93-D46171EBF0A8}"/>
              </a:ext>
            </a:extLst>
          </p:cNvPr>
          <p:cNvSpPr/>
          <p:nvPr/>
        </p:nvSpPr>
        <p:spPr>
          <a:xfrm>
            <a:off x="7135093" y="285680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236327FA-38C6-9160-B005-A2123CF62558}"/>
              </a:ext>
            </a:extLst>
          </p:cNvPr>
          <p:cNvSpPr/>
          <p:nvPr/>
        </p:nvSpPr>
        <p:spPr>
          <a:xfrm>
            <a:off x="7811194" y="285680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C2B465D8-365A-72B0-0C3D-1FD0670CB394}"/>
              </a:ext>
            </a:extLst>
          </p:cNvPr>
          <p:cNvSpPr/>
          <p:nvPr/>
        </p:nvSpPr>
        <p:spPr>
          <a:xfrm>
            <a:off x="8451273" y="28595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D043DD4E-08AE-6B8E-6F86-16E3302BE16C}"/>
              </a:ext>
            </a:extLst>
          </p:cNvPr>
          <p:cNvSpPr/>
          <p:nvPr/>
        </p:nvSpPr>
        <p:spPr>
          <a:xfrm>
            <a:off x="9127375" y="28595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B23E7C6B-D4EA-CB5A-6BF6-BDF974F1603D}"/>
              </a:ext>
            </a:extLst>
          </p:cNvPr>
          <p:cNvSpPr/>
          <p:nvPr/>
        </p:nvSpPr>
        <p:spPr>
          <a:xfrm>
            <a:off x="9797935" y="285957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20A58EDB-DF2F-2333-3B93-2006E239B1EE}"/>
              </a:ext>
            </a:extLst>
          </p:cNvPr>
          <p:cNvSpPr/>
          <p:nvPr/>
        </p:nvSpPr>
        <p:spPr>
          <a:xfrm>
            <a:off x="10468495" y="285680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B27BB119-31B4-AA7B-4647-F019A21D4637}"/>
              </a:ext>
            </a:extLst>
          </p:cNvPr>
          <p:cNvSpPr/>
          <p:nvPr/>
        </p:nvSpPr>
        <p:spPr>
          <a:xfrm>
            <a:off x="5117871" y="32308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B1600E46-F53F-B449-9853-DF9D22E6484E}"/>
              </a:ext>
            </a:extLst>
          </p:cNvPr>
          <p:cNvSpPr/>
          <p:nvPr/>
        </p:nvSpPr>
        <p:spPr>
          <a:xfrm>
            <a:off x="5793973" y="32308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5A298DEC-3849-443D-A733-F5DE00E721EC}"/>
              </a:ext>
            </a:extLst>
          </p:cNvPr>
          <p:cNvSpPr/>
          <p:nvPr/>
        </p:nvSpPr>
        <p:spPr>
          <a:xfrm>
            <a:off x="6464533" y="32308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66F6DA5F-E1BF-D247-3B1A-F059085973FC}"/>
              </a:ext>
            </a:extLst>
          </p:cNvPr>
          <p:cNvSpPr/>
          <p:nvPr/>
        </p:nvSpPr>
        <p:spPr>
          <a:xfrm>
            <a:off x="7135093" y="322811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132B112B-6686-2394-C4CA-61C580ADE8FB}"/>
              </a:ext>
            </a:extLst>
          </p:cNvPr>
          <p:cNvSpPr/>
          <p:nvPr/>
        </p:nvSpPr>
        <p:spPr>
          <a:xfrm>
            <a:off x="7811194" y="322811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F92C7F4B-D2F2-B11A-F9EA-7AF3B1BC3917}"/>
              </a:ext>
            </a:extLst>
          </p:cNvPr>
          <p:cNvSpPr/>
          <p:nvPr/>
        </p:nvSpPr>
        <p:spPr>
          <a:xfrm>
            <a:off x="8451273" y="32308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73D0102D-4A8D-82E1-F864-3B86177638CB}"/>
              </a:ext>
            </a:extLst>
          </p:cNvPr>
          <p:cNvSpPr/>
          <p:nvPr/>
        </p:nvSpPr>
        <p:spPr>
          <a:xfrm>
            <a:off x="9127375" y="32308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2AA9B242-ED9E-E853-9513-5A2C055F0D78}"/>
              </a:ext>
            </a:extLst>
          </p:cNvPr>
          <p:cNvSpPr/>
          <p:nvPr/>
        </p:nvSpPr>
        <p:spPr>
          <a:xfrm>
            <a:off x="9797935" y="32308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3AC783B9-D592-C391-FD28-D334D2E14E63}"/>
              </a:ext>
            </a:extLst>
          </p:cNvPr>
          <p:cNvSpPr/>
          <p:nvPr/>
        </p:nvSpPr>
        <p:spPr>
          <a:xfrm>
            <a:off x="10468495" y="322811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EED02AD2-A33C-5A29-1C4A-1AE3D313A09D}"/>
              </a:ext>
            </a:extLst>
          </p:cNvPr>
          <p:cNvSpPr/>
          <p:nvPr/>
        </p:nvSpPr>
        <p:spPr>
          <a:xfrm>
            <a:off x="5117870" y="35855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99D0EC79-59DE-9216-3231-6665861C9499}"/>
              </a:ext>
            </a:extLst>
          </p:cNvPr>
          <p:cNvSpPr/>
          <p:nvPr/>
        </p:nvSpPr>
        <p:spPr>
          <a:xfrm>
            <a:off x="5793972" y="35855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14D70882-B04C-EF84-A765-6975C487A795}"/>
              </a:ext>
            </a:extLst>
          </p:cNvPr>
          <p:cNvSpPr/>
          <p:nvPr/>
        </p:nvSpPr>
        <p:spPr>
          <a:xfrm>
            <a:off x="6464532" y="35855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51773758-8193-0887-7BAD-6644D255DC34}"/>
              </a:ext>
            </a:extLst>
          </p:cNvPr>
          <p:cNvSpPr/>
          <p:nvPr/>
        </p:nvSpPr>
        <p:spPr>
          <a:xfrm>
            <a:off x="7135092" y="358278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A999D0BB-058F-3211-66E1-0A2ED859D558}"/>
              </a:ext>
            </a:extLst>
          </p:cNvPr>
          <p:cNvSpPr/>
          <p:nvPr/>
        </p:nvSpPr>
        <p:spPr>
          <a:xfrm>
            <a:off x="7811193" y="358278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AEE8EAA6-5490-D43C-B740-A2DA0EF1DF49}"/>
              </a:ext>
            </a:extLst>
          </p:cNvPr>
          <p:cNvSpPr/>
          <p:nvPr/>
        </p:nvSpPr>
        <p:spPr>
          <a:xfrm>
            <a:off x="8451272" y="35855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0097ECBE-A97F-50E6-95C7-83BED02F8B6A}"/>
              </a:ext>
            </a:extLst>
          </p:cNvPr>
          <p:cNvSpPr/>
          <p:nvPr/>
        </p:nvSpPr>
        <p:spPr>
          <a:xfrm>
            <a:off x="9127374" y="35855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8472857D-600C-8AE1-B076-836F935FF957}"/>
              </a:ext>
            </a:extLst>
          </p:cNvPr>
          <p:cNvSpPr/>
          <p:nvPr/>
        </p:nvSpPr>
        <p:spPr>
          <a:xfrm>
            <a:off x="9797934" y="35855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B4798744-59E4-03FA-1288-1FD1AE994DFB}"/>
              </a:ext>
            </a:extLst>
          </p:cNvPr>
          <p:cNvSpPr/>
          <p:nvPr/>
        </p:nvSpPr>
        <p:spPr>
          <a:xfrm>
            <a:off x="10468494" y="358278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C943CE0D-021B-0A42-6BEC-9ABCCD50FF13}"/>
              </a:ext>
            </a:extLst>
          </p:cNvPr>
          <p:cNvSpPr/>
          <p:nvPr/>
        </p:nvSpPr>
        <p:spPr>
          <a:xfrm>
            <a:off x="6464532" y="392361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B7455E3D-CB38-765B-9B3C-4DB8960FA26A}"/>
              </a:ext>
            </a:extLst>
          </p:cNvPr>
          <p:cNvSpPr/>
          <p:nvPr/>
        </p:nvSpPr>
        <p:spPr>
          <a:xfrm>
            <a:off x="7797340" y="392361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018A0B3E-6DCA-EA7F-4E3B-34831EE4F5DB}"/>
              </a:ext>
            </a:extLst>
          </p:cNvPr>
          <p:cNvSpPr/>
          <p:nvPr/>
        </p:nvSpPr>
        <p:spPr>
          <a:xfrm>
            <a:off x="7797340" y="426444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C1F4BDF5-7DB8-2B9B-615C-B6C4991C951A}"/>
              </a:ext>
            </a:extLst>
          </p:cNvPr>
          <p:cNvSpPr/>
          <p:nvPr/>
        </p:nvSpPr>
        <p:spPr>
          <a:xfrm>
            <a:off x="9124603" y="392361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995DE5D0-A16B-D37F-DA16-ACEE1AACC629}"/>
              </a:ext>
            </a:extLst>
          </p:cNvPr>
          <p:cNvSpPr/>
          <p:nvPr/>
        </p:nvSpPr>
        <p:spPr>
          <a:xfrm>
            <a:off x="9124603" y="426444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12A022E6-070A-B28D-0007-936C6E60DEB2}"/>
              </a:ext>
            </a:extLst>
          </p:cNvPr>
          <p:cNvSpPr/>
          <p:nvPr/>
        </p:nvSpPr>
        <p:spPr>
          <a:xfrm>
            <a:off x="10465729" y="390699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406AE50E-F43E-A4BB-17A1-3FAEE2051A1F}"/>
              </a:ext>
            </a:extLst>
          </p:cNvPr>
          <p:cNvSpPr/>
          <p:nvPr/>
        </p:nvSpPr>
        <p:spPr>
          <a:xfrm>
            <a:off x="10465729" y="424782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1" name="テキスト ボックス 60">
            <a:extLst>
              <a:ext uri="{FF2B5EF4-FFF2-40B4-BE49-F238E27FC236}">
                <a16:creationId xmlns:a16="http://schemas.microsoft.com/office/drawing/2014/main" id="{DD345F6B-6549-8440-9997-29F23741BDE9}"/>
              </a:ext>
            </a:extLst>
          </p:cNvPr>
          <p:cNvSpPr txBox="1"/>
          <p:nvPr/>
        </p:nvSpPr>
        <p:spPr>
          <a:xfrm>
            <a:off x="3280581" y="1985344"/>
            <a:ext cx="1607125"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バックボーン</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ストーリーの骨格</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sp>
        <p:nvSpPr>
          <p:cNvPr id="62" name="テキスト ボックス 61">
            <a:extLst>
              <a:ext uri="{FF2B5EF4-FFF2-40B4-BE49-F238E27FC236}">
                <a16:creationId xmlns:a16="http://schemas.microsoft.com/office/drawing/2014/main" id="{963A02BA-C061-AAB9-94D6-AC25F8133BAF}"/>
              </a:ext>
            </a:extLst>
          </p:cNvPr>
          <p:cNvSpPr txBox="1"/>
          <p:nvPr/>
        </p:nvSpPr>
        <p:spPr>
          <a:xfrm>
            <a:off x="3322322" y="2861207"/>
            <a:ext cx="1508760"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ユーザーストーリー</a:t>
            </a:r>
          </a:p>
        </p:txBody>
      </p:sp>
      <p:pic>
        <p:nvPicPr>
          <p:cNvPr id="67" name="グラフィックス 66" descr="男性のプロフィール">
            <a:extLst>
              <a:ext uri="{FF2B5EF4-FFF2-40B4-BE49-F238E27FC236}">
                <a16:creationId xmlns:a16="http://schemas.microsoft.com/office/drawing/2014/main" id="{CC37D138-130F-6A93-B33D-CF3451EC176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01556" y="1374657"/>
            <a:ext cx="318095" cy="318095"/>
          </a:xfrm>
          <a:prstGeom prst="rect">
            <a:avLst/>
          </a:prstGeom>
        </p:spPr>
      </p:pic>
      <p:pic>
        <p:nvPicPr>
          <p:cNvPr id="69" name="グラフィックス 68" descr="女性のプロフィール">
            <a:extLst>
              <a:ext uri="{FF2B5EF4-FFF2-40B4-BE49-F238E27FC236}">
                <a16:creationId xmlns:a16="http://schemas.microsoft.com/office/drawing/2014/main" id="{C2161BBC-4248-F091-BB16-39627E9C67A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525767" y="1361360"/>
            <a:ext cx="318095" cy="318095"/>
          </a:xfrm>
          <a:prstGeom prst="rect">
            <a:avLst/>
          </a:prstGeom>
        </p:spPr>
      </p:pic>
      <p:pic>
        <p:nvPicPr>
          <p:cNvPr id="70" name="グラフィックス 69" descr="男性のプロフィール">
            <a:extLst>
              <a:ext uri="{FF2B5EF4-FFF2-40B4-BE49-F238E27FC236}">
                <a16:creationId xmlns:a16="http://schemas.microsoft.com/office/drawing/2014/main" id="{FE963DFD-A2AC-23BB-74DA-97D237540B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21548" y="1371328"/>
            <a:ext cx="318095" cy="318095"/>
          </a:xfrm>
          <a:prstGeom prst="rect">
            <a:avLst/>
          </a:prstGeom>
        </p:spPr>
      </p:pic>
      <p:pic>
        <p:nvPicPr>
          <p:cNvPr id="71" name="グラフィックス 70" descr="男性のプロフィール">
            <a:extLst>
              <a:ext uri="{FF2B5EF4-FFF2-40B4-BE49-F238E27FC236}">
                <a16:creationId xmlns:a16="http://schemas.microsoft.com/office/drawing/2014/main" id="{D1F5E664-2475-8B7D-3990-D2A7050D0D5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48368" y="1364132"/>
            <a:ext cx="318095" cy="318095"/>
          </a:xfrm>
          <a:prstGeom prst="rect">
            <a:avLst/>
          </a:prstGeom>
        </p:spPr>
      </p:pic>
      <p:sp>
        <p:nvSpPr>
          <p:cNvPr id="72" name="テキスト ボックス 71">
            <a:extLst>
              <a:ext uri="{FF2B5EF4-FFF2-40B4-BE49-F238E27FC236}">
                <a16:creationId xmlns:a16="http://schemas.microsoft.com/office/drawing/2014/main" id="{AB975989-C7DC-BDCA-B6AC-C571B966E30A}"/>
              </a:ext>
            </a:extLst>
          </p:cNvPr>
          <p:cNvSpPr txBox="1"/>
          <p:nvPr/>
        </p:nvSpPr>
        <p:spPr>
          <a:xfrm>
            <a:off x="3386053" y="1428671"/>
            <a:ext cx="1155469"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a:t>
            </a:r>
          </a:p>
        </p:txBody>
      </p:sp>
      <p:sp>
        <p:nvSpPr>
          <p:cNvPr id="3" name="テキスト ボックス 2">
            <a:extLst>
              <a:ext uri="{FF2B5EF4-FFF2-40B4-BE49-F238E27FC236}">
                <a16:creationId xmlns:a16="http://schemas.microsoft.com/office/drawing/2014/main" id="{DC3241FC-ACEA-B3EB-5411-E61B06C9AA71}"/>
              </a:ext>
            </a:extLst>
          </p:cNvPr>
          <p:cNvSpPr txBox="1"/>
          <p:nvPr/>
        </p:nvSpPr>
        <p:spPr>
          <a:xfrm>
            <a:off x="393286" y="1294734"/>
            <a:ext cx="2765457" cy="769441"/>
          </a:xfrm>
          <a:prstGeom prst="rect">
            <a:avLst/>
          </a:prstGeom>
          <a:noFill/>
        </p:spPr>
        <p:txBody>
          <a:bodyPr wrap="square" rtlCol="0">
            <a:spAutoFit/>
          </a:bodyPr>
          <a:lstStyle/>
          <a:p>
            <a:r>
              <a:rPr kumimoji="1" lang="en-US" altLang="ja-JP" sz="1100" b="1" dirty="0">
                <a:solidFill>
                  <a:schemeClr val="accent6"/>
                </a:solidFill>
                <a:latin typeface="Meiryo UI" panose="020B0604030504040204" pitchFamily="50" charset="-128"/>
                <a:ea typeface="Meiryo UI" panose="020B0604030504040204" pitchFamily="50" charset="-128"/>
              </a:rPr>
              <a:t>【STEP1】</a:t>
            </a:r>
          </a:p>
          <a:p>
            <a:r>
              <a:rPr lang="ja-JP" altLang="en-US" sz="1100" b="1" dirty="0">
                <a:solidFill>
                  <a:schemeClr val="accent6"/>
                </a:solidFill>
                <a:latin typeface="Meiryo UI" panose="020B0604030504040204" pitchFamily="50" charset="-128"/>
                <a:ea typeface="Meiryo UI" panose="020B0604030504040204" pitchFamily="50" charset="-128"/>
              </a:rPr>
              <a:t>時系列に利用するユーザーとユーザー行動の要求を書き出し、適宜グルーピングする</a:t>
            </a:r>
          </a:p>
          <a:p>
            <a:endParaRPr kumimoji="1" lang="ja-JP" altLang="en-US" sz="1100" b="1" dirty="0">
              <a:solidFill>
                <a:schemeClr val="accent5"/>
              </a:solidFill>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9129D52E-01D8-4F0A-B45D-90A00045F20B}"/>
              </a:ext>
            </a:extLst>
          </p:cNvPr>
          <p:cNvSpPr/>
          <p:nvPr/>
        </p:nvSpPr>
        <p:spPr>
          <a:xfrm>
            <a:off x="3144983" y="1130530"/>
            <a:ext cx="8115993" cy="1626518"/>
          </a:xfrm>
          <a:prstGeom prst="rect">
            <a:avLst/>
          </a:prstGeom>
          <a:noFill/>
          <a:ln w="28575">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8BB1DCC7-7208-C399-8CEE-C7BBB2503EB8}"/>
              </a:ext>
            </a:extLst>
          </p:cNvPr>
          <p:cNvSpPr/>
          <p:nvPr/>
        </p:nvSpPr>
        <p:spPr>
          <a:xfrm>
            <a:off x="3144983" y="2798612"/>
            <a:ext cx="8115993" cy="1801095"/>
          </a:xfrm>
          <a:prstGeom prst="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95194C2C-D886-F048-72DF-E7F6D3009E7E}"/>
              </a:ext>
            </a:extLst>
          </p:cNvPr>
          <p:cNvSpPr txBox="1"/>
          <p:nvPr/>
        </p:nvSpPr>
        <p:spPr>
          <a:xfrm>
            <a:off x="393286" y="2856808"/>
            <a:ext cx="2610381" cy="938719"/>
          </a:xfrm>
          <a:prstGeom prst="rect">
            <a:avLst/>
          </a:prstGeom>
          <a:noFill/>
        </p:spPr>
        <p:txBody>
          <a:bodyPr wrap="square" rtlCol="0">
            <a:spAutoFit/>
          </a:bodyPr>
          <a:lstStyle/>
          <a:p>
            <a:r>
              <a:rPr kumimoji="1" lang="en-US" altLang="ja-JP" sz="1100" b="1" dirty="0">
                <a:solidFill>
                  <a:schemeClr val="accent2"/>
                </a:solidFill>
                <a:latin typeface="Meiryo UI" panose="020B0604030504040204" pitchFamily="50" charset="-128"/>
                <a:ea typeface="Meiryo UI" panose="020B0604030504040204" pitchFamily="50" charset="-128"/>
              </a:rPr>
              <a:t>【STEP2】</a:t>
            </a:r>
          </a:p>
          <a:p>
            <a:r>
              <a:rPr lang="en-US" altLang="ja-JP" sz="1100" b="1" dirty="0">
                <a:solidFill>
                  <a:schemeClr val="accent2"/>
                </a:solidFill>
                <a:latin typeface="Meiryo UI" panose="020B0604030504040204" pitchFamily="50" charset="-128"/>
                <a:ea typeface="Meiryo UI" panose="020B0604030504040204" pitchFamily="50" charset="-128"/>
              </a:rPr>
              <a:t>STEP1</a:t>
            </a:r>
            <a:r>
              <a:rPr lang="ja-JP" altLang="en-US" sz="1100" b="1" dirty="0">
                <a:solidFill>
                  <a:schemeClr val="accent2"/>
                </a:solidFill>
                <a:latin typeface="Meiryo UI" panose="020B0604030504040204" pitchFamily="50" charset="-128"/>
                <a:ea typeface="Meiryo UI" panose="020B0604030504040204" pitchFamily="50" charset="-128"/>
              </a:rPr>
              <a:t>で書きだしたユーザー行動の要求をスライス</a:t>
            </a:r>
            <a:r>
              <a:rPr lang="en-US" altLang="ja-JP" sz="1100" b="1" dirty="0">
                <a:solidFill>
                  <a:schemeClr val="accent2"/>
                </a:solidFill>
                <a:latin typeface="Meiryo UI" panose="020B0604030504040204" pitchFamily="50" charset="-128"/>
                <a:ea typeface="Meiryo UI" panose="020B0604030504040204" pitchFamily="50" charset="-128"/>
              </a:rPr>
              <a:t>(</a:t>
            </a:r>
            <a:r>
              <a:rPr lang="ja-JP" altLang="en-US" sz="1100" b="1" dirty="0">
                <a:solidFill>
                  <a:schemeClr val="accent2"/>
                </a:solidFill>
                <a:latin typeface="Meiryo UI" panose="020B0604030504040204" pitchFamily="50" charset="-128"/>
                <a:ea typeface="Meiryo UI" panose="020B0604030504040204" pitchFamily="50" charset="-128"/>
              </a:rPr>
              <a:t>分割</a:t>
            </a:r>
            <a:r>
              <a:rPr lang="en-US" altLang="ja-JP" sz="1100" b="1" dirty="0">
                <a:solidFill>
                  <a:schemeClr val="accent2"/>
                </a:solidFill>
                <a:latin typeface="Meiryo UI" panose="020B0604030504040204" pitchFamily="50" charset="-128"/>
                <a:ea typeface="Meiryo UI" panose="020B0604030504040204" pitchFamily="50" charset="-128"/>
              </a:rPr>
              <a:t>)</a:t>
            </a:r>
            <a:r>
              <a:rPr lang="ja-JP" altLang="en-US" sz="1100" b="1" dirty="0">
                <a:solidFill>
                  <a:schemeClr val="accent2"/>
                </a:solidFill>
                <a:latin typeface="Meiryo UI" panose="020B0604030504040204" pitchFamily="50" charset="-128"/>
                <a:ea typeface="Meiryo UI" panose="020B0604030504040204" pitchFamily="50" charset="-128"/>
              </a:rPr>
              <a:t>して、ユーザーストーリーとして書き出す</a:t>
            </a:r>
            <a:endParaRPr lang="en-US" altLang="ja-JP" sz="1100" b="1" dirty="0">
              <a:solidFill>
                <a:schemeClr val="accent2"/>
              </a:solidFill>
              <a:latin typeface="Meiryo UI" panose="020B0604030504040204" pitchFamily="50" charset="-128"/>
              <a:ea typeface="Meiryo UI" panose="020B0604030504040204" pitchFamily="50" charset="-128"/>
            </a:endParaRPr>
          </a:p>
          <a:p>
            <a:r>
              <a:rPr lang="ja-JP" altLang="en-US" sz="1100" b="1" dirty="0">
                <a:solidFill>
                  <a:schemeClr val="accent2"/>
                </a:solidFill>
                <a:latin typeface="Meiryo UI" panose="020B0604030504040204" pitchFamily="50" charset="-128"/>
                <a:ea typeface="Meiryo UI" panose="020B0604030504040204" pitchFamily="50" charset="-128"/>
              </a:rPr>
              <a:t>（○○したい、それは△△</a:t>
            </a:r>
            <a:r>
              <a:rPr lang="en-US" altLang="ja-JP" sz="1100" b="1" dirty="0">
                <a:solidFill>
                  <a:schemeClr val="accent2"/>
                </a:solidFill>
                <a:latin typeface="Meiryo UI" panose="020B0604030504040204" pitchFamily="50" charset="-128"/>
                <a:ea typeface="Meiryo UI" panose="020B0604030504040204" pitchFamily="50" charset="-128"/>
              </a:rPr>
              <a:t>[</a:t>
            </a:r>
            <a:r>
              <a:rPr lang="ja-JP" altLang="en-US" sz="1100" b="1" dirty="0">
                <a:solidFill>
                  <a:schemeClr val="accent2"/>
                </a:solidFill>
                <a:latin typeface="Meiryo UI" panose="020B0604030504040204" pitchFamily="50" charset="-128"/>
                <a:ea typeface="Meiryo UI" panose="020B0604030504040204" pitchFamily="50" charset="-128"/>
              </a:rPr>
              <a:t>理由</a:t>
            </a:r>
            <a:r>
              <a:rPr lang="en-US" altLang="ja-JP" sz="1100" b="1" dirty="0">
                <a:solidFill>
                  <a:schemeClr val="accent2"/>
                </a:solidFill>
                <a:latin typeface="Meiryo UI" panose="020B0604030504040204" pitchFamily="50" charset="-128"/>
                <a:ea typeface="Meiryo UI" panose="020B0604030504040204" pitchFamily="50" charset="-128"/>
              </a:rPr>
              <a:t>]</a:t>
            </a:r>
            <a:r>
              <a:rPr lang="ja-JP" altLang="en-US" sz="1100" b="1" dirty="0">
                <a:solidFill>
                  <a:schemeClr val="accent2"/>
                </a:solidFill>
                <a:latin typeface="Meiryo UI" panose="020B0604030504040204" pitchFamily="50" charset="-128"/>
                <a:ea typeface="Meiryo UI" panose="020B0604030504040204" pitchFamily="50" charset="-128"/>
              </a:rPr>
              <a:t>のため）</a:t>
            </a:r>
          </a:p>
        </p:txBody>
      </p:sp>
      <p:sp>
        <p:nvSpPr>
          <p:cNvPr id="15" name="テキスト ボックス 14">
            <a:extLst>
              <a:ext uri="{FF2B5EF4-FFF2-40B4-BE49-F238E27FC236}">
                <a16:creationId xmlns:a16="http://schemas.microsoft.com/office/drawing/2014/main" id="{85EAC47D-7CA6-5D2B-1405-C500A89E7255}"/>
              </a:ext>
            </a:extLst>
          </p:cNvPr>
          <p:cNvSpPr txBox="1"/>
          <p:nvPr/>
        </p:nvSpPr>
        <p:spPr>
          <a:xfrm>
            <a:off x="459972" y="230976"/>
            <a:ext cx="4300450" cy="338554"/>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Ⅱ</a:t>
            </a:r>
            <a:r>
              <a:rPr kumimoji="1" lang="ja-JP" altLang="en-US" sz="1600" b="1" dirty="0">
                <a:latin typeface="Meiryo UI" panose="020B0604030504040204" pitchFamily="50" charset="-128"/>
                <a:ea typeface="Meiryo UI" panose="020B0604030504040204" pitchFamily="50" charset="-128"/>
              </a:rPr>
              <a:t>．ユーザーストーリーマップの作成手順</a:t>
            </a:r>
          </a:p>
        </p:txBody>
      </p:sp>
      <p:sp>
        <p:nvSpPr>
          <p:cNvPr id="28" name="スライド番号プレースホルダー 27">
            <a:extLst>
              <a:ext uri="{FF2B5EF4-FFF2-40B4-BE49-F238E27FC236}">
                <a16:creationId xmlns:a16="http://schemas.microsoft.com/office/drawing/2014/main" id="{615286D7-5051-C6AA-3B5C-A554EBAB16B4}"/>
              </a:ext>
            </a:extLst>
          </p:cNvPr>
          <p:cNvSpPr>
            <a:spLocks noGrp="1"/>
          </p:cNvSpPr>
          <p:nvPr>
            <p:ph type="sldNum" sz="quarter" idx="12"/>
          </p:nvPr>
        </p:nvSpPr>
        <p:spPr/>
        <p:txBody>
          <a:bodyPr/>
          <a:lstStyle/>
          <a:p>
            <a:fld id="{B4A07233-354E-40AC-9BDC-F61EC830D6AE}" type="slidenum">
              <a:rPr kumimoji="1" lang="ja-JP" altLang="en-US" smtClean="0"/>
              <a:t>4</a:t>
            </a:fld>
            <a:endParaRPr kumimoji="1" lang="ja-JP" altLang="en-US"/>
          </a:p>
        </p:txBody>
      </p:sp>
    </p:spTree>
    <p:extLst>
      <p:ext uri="{BB962C8B-B14F-4D97-AF65-F5344CB8AC3E}">
        <p14:creationId xmlns:p14="http://schemas.microsoft.com/office/powerpoint/2010/main" val="1892042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3BE5C-CB52-46F3-A316-635AA7FF98A9}"/>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541AAC38-40D5-2C5E-40C6-199D00F8C519}"/>
              </a:ext>
            </a:extLst>
          </p:cNvPr>
          <p:cNvSpPr/>
          <p:nvPr/>
        </p:nvSpPr>
        <p:spPr>
          <a:xfrm>
            <a:off x="5126184"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BE5E496-FFB9-5F75-6470-617ECD7D2449}"/>
              </a:ext>
            </a:extLst>
          </p:cNvPr>
          <p:cNvSpPr/>
          <p:nvPr/>
        </p:nvSpPr>
        <p:spPr>
          <a:xfrm>
            <a:off x="5805057"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B950FBF-99AA-3A9F-9526-A6FF3108B6BF}"/>
              </a:ext>
            </a:extLst>
          </p:cNvPr>
          <p:cNvSpPr/>
          <p:nvPr/>
        </p:nvSpPr>
        <p:spPr>
          <a:xfrm>
            <a:off x="6475617"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52899632-E0DE-79EC-02C3-58DAFCA3CC59}"/>
              </a:ext>
            </a:extLst>
          </p:cNvPr>
          <p:cNvSpPr/>
          <p:nvPr/>
        </p:nvSpPr>
        <p:spPr>
          <a:xfrm>
            <a:off x="7146177"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AB04CD3A-6D90-560B-5E09-5604E1D3D5AA}"/>
              </a:ext>
            </a:extLst>
          </p:cNvPr>
          <p:cNvSpPr/>
          <p:nvPr/>
        </p:nvSpPr>
        <p:spPr>
          <a:xfrm>
            <a:off x="7808424"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1215D82-DDF0-CEB0-E897-3F6E7F49DB24}"/>
              </a:ext>
            </a:extLst>
          </p:cNvPr>
          <p:cNvSpPr/>
          <p:nvPr/>
        </p:nvSpPr>
        <p:spPr>
          <a:xfrm>
            <a:off x="5126184" y="1864821"/>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3C316627-311D-7CB9-3DCF-C275ADB97327}"/>
              </a:ext>
            </a:extLst>
          </p:cNvPr>
          <p:cNvSpPr/>
          <p:nvPr/>
        </p:nvSpPr>
        <p:spPr>
          <a:xfrm>
            <a:off x="7146177" y="1864822"/>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9915CD97-86B8-5B5F-6427-A953029F8863}"/>
              </a:ext>
            </a:extLst>
          </p:cNvPr>
          <p:cNvSpPr/>
          <p:nvPr/>
        </p:nvSpPr>
        <p:spPr>
          <a:xfrm>
            <a:off x="8487296"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E6FB16C0-F118-10BB-F2D5-B601E7FA0E98}"/>
              </a:ext>
            </a:extLst>
          </p:cNvPr>
          <p:cNvSpPr/>
          <p:nvPr/>
        </p:nvSpPr>
        <p:spPr>
          <a:xfrm>
            <a:off x="9166169"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3" name="正方形/長方形 12">
            <a:extLst>
              <a:ext uri="{FF2B5EF4-FFF2-40B4-BE49-F238E27FC236}">
                <a16:creationId xmlns:a16="http://schemas.microsoft.com/office/drawing/2014/main" id="{5AD467E9-52B3-78D7-50A4-E7DBA93D3440}"/>
              </a:ext>
            </a:extLst>
          </p:cNvPr>
          <p:cNvSpPr/>
          <p:nvPr/>
        </p:nvSpPr>
        <p:spPr>
          <a:xfrm>
            <a:off x="9836729"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C00CC7BA-AC6D-E1CF-FB19-AD0B3CDBE4B5}"/>
              </a:ext>
            </a:extLst>
          </p:cNvPr>
          <p:cNvSpPr/>
          <p:nvPr/>
        </p:nvSpPr>
        <p:spPr>
          <a:xfrm>
            <a:off x="10507289"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99156803-00E3-9180-9465-2671F65A30EE}"/>
              </a:ext>
            </a:extLst>
          </p:cNvPr>
          <p:cNvSpPr/>
          <p:nvPr/>
        </p:nvSpPr>
        <p:spPr>
          <a:xfrm>
            <a:off x="8495609" y="1864822"/>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FB13C949-35C4-F4ED-0356-45A68717F1FD}"/>
              </a:ext>
            </a:extLst>
          </p:cNvPr>
          <p:cNvSpPr/>
          <p:nvPr/>
        </p:nvSpPr>
        <p:spPr>
          <a:xfrm>
            <a:off x="9806252" y="1864821"/>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FF3C2131-EF1C-1297-86E8-77D867184B74}"/>
              </a:ext>
            </a:extLst>
          </p:cNvPr>
          <p:cNvSpPr/>
          <p:nvPr/>
        </p:nvSpPr>
        <p:spPr>
          <a:xfrm>
            <a:off x="5128955" y="262682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A08B0A26-A53C-A7A6-2697-8DD0FEE3297C}"/>
              </a:ext>
            </a:extLst>
          </p:cNvPr>
          <p:cNvSpPr/>
          <p:nvPr/>
        </p:nvSpPr>
        <p:spPr>
          <a:xfrm>
            <a:off x="5126184" y="370748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47AB34CF-1463-8821-AB5F-C37BF7D14E80}"/>
              </a:ext>
            </a:extLst>
          </p:cNvPr>
          <p:cNvSpPr/>
          <p:nvPr/>
        </p:nvSpPr>
        <p:spPr>
          <a:xfrm>
            <a:off x="5805057" y="262682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DC7408F3-12E0-B9A6-6884-1B2BADDB3889}"/>
              </a:ext>
            </a:extLst>
          </p:cNvPr>
          <p:cNvSpPr/>
          <p:nvPr/>
        </p:nvSpPr>
        <p:spPr>
          <a:xfrm>
            <a:off x="6475617" y="262682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EDDB7D41-2377-7026-10D0-0962B20D7377}"/>
              </a:ext>
            </a:extLst>
          </p:cNvPr>
          <p:cNvSpPr/>
          <p:nvPr/>
        </p:nvSpPr>
        <p:spPr>
          <a:xfrm>
            <a:off x="7146177" y="262405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D1352109-4A92-789D-6A5F-A32A5D0AB656}"/>
              </a:ext>
            </a:extLst>
          </p:cNvPr>
          <p:cNvSpPr/>
          <p:nvPr/>
        </p:nvSpPr>
        <p:spPr>
          <a:xfrm>
            <a:off x="7822278" y="262405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94CED3E9-2A76-A871-C562-21EE710F9A5B}"/>
              </a:ext>
            </a:extLst>
          </p:cNvPr>
          <p:cNvSpPr/>
          <p:nvPr/>
        </p:nvSpPr>
        <p:spPr>
          <a:xfrm>
            <a:off x="8462357" y="262682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43AEAEA-10F3-C88A-CF9B-FEF842165C2D}"/>
              </a:ext>
            </a:extLst>
          </p:cNvPr>
          <p:cNvSpPr/>
          <p:nvPr/>
        </p:nvSpPr>
        <p:spPr>
          <a:xfrm>
            <a:off x="9138459" y="262682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A6B328FD-5C23-0531-5C46-0F1F97B40975}"/>
              </a:ext>
            </a:extLst>
          </p:cNvPr>
          <p:cNvSpPr/>
          <p:nvPr/>
        </p:nvSpPr>
        <p:spPr>
          <a:xfrm>
            <a:off x="9809019" y="262682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4AC3F62E-C4B2-B25A-6ED4-9AB201653B08}"/>
              </a:ext>
            </a:extLst>
          </p:cNvPr>
          <p:cNvSpPr/>
          <p:nvPr/>
        </p:nvSpPr>
        <p:spPr>
          <a:xfrm>
            <a:off x="10479579" y="262405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3AE56117-E53A-8A83-7686-9309B3ADFF1D}"/>
              </a:ext>
            </a:extLst>
          </p:cNvPr>
          <p:cNvSpPr/>
          <p:nvPr/>
        </p:nvSpPr>
        <p:spPr>
          <a:xfrm>
            <a:off x="5128955" y="29981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7685AF17-6441-B0DF-093B-FAC62037627A}"/>
              </a:ext>
            </a:extLst>
          </p:cNvPr>
          <p:cNvSpPr/>
          <p:nvPr/>
        </p:nvSpPr>
        <p:spPr>
          <a:xfrm>
            <a:off x="5805057" y="29981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4829F01E-72CB-8DEC-8AC8-A4A59A696DA1}"/>
              </a:ext>
            </a:extLst>
          </p:cNvPr>
          <p:cNvSpPr/>
          <p:nvPr/>
        </p:nvSpPr>
        <p:spPr>
          <a:xfrm>
            <a:off x="6475617" y="29981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7793DE08-4BAF-7584-FDA4-3BAF44BAD20C}"/>
              </a:ext>
            </a:extLst>
          </p:cNvPr>
          <p:cNvSpPr/>
          <p:nvPr/>
        </p:nvSpPr>
        <p:spPr>
          <a:xfrm>
            <a:off x="7146177" y="299535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34D8F6DB-FB09-17D4-AEE9-C178654AD6DE}"/>
              </a:ext>
            </a:extLst>
          </p:cNvPr>
          <p:cNvSpPr/>
          <p:nvPr/>
        </p:nvSpPr>
        <p:spPr>
          <a:xfrm>
            <a:off x="7822278" y="299535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66A0680-1A87-AA3D-F6F8-EC42ACAE2EF2}"/>
              </a:ext>
            </a:extLst>
          </p:cNvPr>
          <p:cNvSpPr/>
          <p:nvPr/>
        </p:nvSpPr>
        <p:spPr>
          <a:xfrm>
            <a:off x="8462357" y="29981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A937A2BC-63A3-893C-9060-62C7EE4F12D1}"/>
              </a:ext>
            </a:extLst>
          </p:cNvPr>
          <p:cNvSpPr/>
          <p:nvPr/>
        </p:nvSpPr>
        <p:spPr>
          <a:xfrm>
            <a:off x="9138459" y="29981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F6CDA9E4-1F6B-ACEB-03A4-F13F37EBAA33}"/>
              </a:ext>
            </a:extLst>
          </p:cNvPr>
          <p:cNvSpPr/>
          <p:nvPr/>
        </p:nvSpPr>
        <p:spPr>
          <a:xfrm>
            <a:off x="9809019" y="29981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13168043-5733-C051-F2FD-932C79095FEF}"/>
              </a:ext>
            </a:extLst>
          </p:cNvPr>
          <p:cNvSpPr/>
          <p:nvPr/>
        </p:nvSpPr>
        <p:spPr>
          <a:xfrm>
            <a:off x="10479579" y="299535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631EDC3B-D5D7-2546-4B9D-8ECF87DDC4EF}"/>
              </a:ext>
            </a:extLst>
          </p:cNvPr>
          <p:cNvSpPr/>
          <p:nvPr/>
        </p:nvSpPr>
        <p:spPr>
          <a:xfrm>
            <a:off x="5128954" y="33528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C1A1CC84-DE4C-03B0-7FE7-5A6A8473FC6B}"/>
              </a:ext>
            </a:extLst>
          </p:cNvPr>
          <p:cNvSpPr/>
          <p:nvPr/>
        </p:nvSpPr>
        <p:spPr>
          <a:xfrm>
            <a:off x="5805056" y="33528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0B5C92E5-437F-B6EA-75A4-B97D22990809}"/>
              </a:ext>
            </a:extLst>
          </p:cNvPr>
          <p:cNvSpPr/>
          <p:nvPr/>
        </p:nvSpPr>
        <p:spPr>
          <a:xfrm>
            <a:off x="6475616" y="33528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E8330318-2D98-E155-9086-CD3D8B629C81}"/>
              </a:ext>
            </a:extLst>
          </p:cNvPr>
          <p:cNvSpPr/>
          <p:nvPr/>
        </p:nvSpPr>
        <p:spPr>
          <a:xfrm>
            <a:off x="7146176" y="335003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0E550250-4508-10CD-48B1-02D900E20B5F}"/>
              </a:ext>
            </a:extLst>
          </p:cNvPr>
          <p:cNvSpPr/>
          <p:nvPr/>
        </p:nvSpPr>
        <p:spPr>
          <a:xfrm>
            <a:off x="7822277" y="335003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2D1B5AF9-C0A2-970C-A0E5-288114DECEE2}"/>
              </a:ext>
            </a:extLst>
          </p:cNvPr>
          <p:cNvSpPr/>
          <p:nvPr/>
        </p:nvSpPr>
        <p:spPr>
          <a:xfrm>
            <a:off x="8462356" y="33528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7224C784-9861-E2CD-0592-69FF83067A9C}"/>
              </a:ext>
            </a:extLst>
          </p:cNvPr>
          <p:cNvSpPr/>
          <p:nvPr/>
        </p:nvSpPr>
        <p:spPr>
          <a:xfrm>
            <a:off x="9138458" y="33528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203B5D2B-6041-59E6-F134-C8A69468A002}"/>
              </a:ext>
            </a:extLst>
          </p:cNvPr>
          <p:cNvSpPr/>
          <p:nvPr/>
        </p:nvSpPr>
        <p:spPr>
          <a:xfrm>
            <a:off x="9809018" y="335280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E53CF641-645E-72D0-3634-7A0118754F62}"/>
              </a:ext>
            </a:extLst>
          </p:cNvPr>
          <p:cNvSpPr/>
          <p:nvPr/>
        </p:nvSpPr>
        <p:spPr>
          <a:xfrm>
            <a:off x="10479578" y="335003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944B2373-1C7C-F945-4E7A-85E2379252C2}"/>
              </a:ext>
            </a:extLst>
          </p:cNvPr>
          <p:cNvSpPr/>
          <p:nvPr/>
        </p:nvSpPr>
        <p:spPr>
          <a:xfrm>
            <a:off x="6475616" y="36908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4FA52298-FE33-2EED-7A6C-DE4ED78B366F}"/>
              </a:ext>
            </a:extLst>
          </p:cNvPr>
          <p:cNvSpPr/>
          <p:nvPr/>
        </p:nvSpPr>
        <p:spPr>
          <a:xfrm>
            <a:off x="7808424" y="36908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88B097B5-B875-444C-7619-58AB21EAA8BE}"/>
              </a:ext>
            </a:extLst>
          </p:cNvPr>
          <p:cNvSpPr/>
          <p:nvPr/>
        </p:nvSpPr>
        <p:spPr>
          <a:xfrm>
            <a:off x="7808424" y="4031685"/>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87FD9446-F198-5706-3662-F3125950E70D}"/>
              </a:ext>
            </a:extLst>
          </p:cNvPr>
          <p:cNvSpPr/>
          <p:nvPr/>
        </p:nvSpPr>
        <p:spPr>
          <a:xfrm>
            <a:off x="9135687" y="369085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916DC167-354B-5C17-A0FB-1458CFB506C3}"/>
              </a:ext>
            </a:extLst>
          </p:cNvPr>
          <p:cNvSpPr/>
          <p:nvPr/>
        </p:nvSpPr>
        <p:spPr>
          <a:xfrm>
            <a:off x="9135687" y="4031685"/>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ADEA2A6C-8F6C-4F72-5E4F-4B5D7F19FAB7}"/>
              </a:ext>
            </a:extLst>
          </p:cNvPr>
          <p:cNvSpPr/>
          <p:nvPr/>
        </p:nvSpPr>
        <p:spPr>
          <a:xfrm>
            <a:off x="10476813" y="367424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558B504D-F9B7-9DA6-36DB-578D78108B4E}"/>
              </a:ext>
            </a:extLst>
          </p:cNvPr>
          <p:cNvSpPr/>
          <p:nvPr/>
        </p:nvSpPr>
        <p:spPr>
          <a:xfrm>
            <a:off x="10476813" y="401506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1" name="テキスト ボックス 60">
            <a:extLst>
              <a:ext uri="{FF2B5EF4-FFF2-40B4-BE49-F238E27FC236}">
                <a16:creationId xmlns:a16="http://schemas.microsoft.com/office/drawing/2014/main" id="{50832834-05C3-1E0A-80E6-6BD481A64C29}"/>
              </a:ext>
            </a:extLst>
          </p:cNvPr>
          <p:cNvSpPr txBox="1"/>
          <p:nvPr/>
        </p:nvSpPr>
        <p:spPr>
          <a:xfrm>
            <a:off x="3383284" y="1841663"/>
            <a:ext cx="1607125"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バックボーン</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ストーリーの骨格</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sp>
        <p:nvSpPr>
          <p:cNvPr id="62" name="テキスト ボックス 61">
            <a:extLst>
              <a:ext uri="{FF2B5EF4-FFF2-40B4-BE49-F238E27FC236}">
                <a16:creationId xmlns:a16="http://schemas.microsoft.com/office/drawing/2014/main" id="{D2E86D54-0AE0-C863-2736-8FA9B4F36092}"/>
              </a:ext>
            </a:extLst>
          </p:cNvPr>
          <p:cNvSpPr txBox="1"/>
          <p:nvPr/>
        </p:nvSpPr>
        <p:spPr>
          <a:xfrm>
            <a:off x="3881354" y="2600866"/>
            <a:ext cx="1508760" cy="261610"/>
          </a:xfrm>
          <a:prstGeom prst="rect">
            <a:avLst/>
          </a:prstGeom>
          <a:noFill/>
        </p:spPr>
        <p:txBody>
          <a:bodyPr wrap="square" rtlCol="0">
            <a:spAutoFit/>
          </a:bodyPr>
          <a:lstStyle/>
          <a:p>
            <a:r>
              <a:rPr kumimoji="1" lang="ja-JP" altLang="en-US" sz="1100" b="1" dirty="0">
                <a:solidFill>
                  <a:schemeClr val="accent1"/>
                </a:solidFill>
                <a:latin typeface="Meiryo UI" panose="020B0604030504040204" pitchFamily="50" charset="-128"/>
                <a:ea typeface="Meiryo UI" panose="020B0604030504040204" pitchFamily="50" charset="-128"/>
              </a:rPr>
              <a:t>優先順位</a:t>
            </a:r>
            <a:r>
              <a:rPr kumimoji="1" lang="en-US" altLang="ja-JP" sz="1100" b="1" dirty="0">
                <a:solidFill>
                  <a:schemeClr val="accent1"/>
                </a:solidFill>
                <a:latin typeface="Meiryo UI" panose="020B0604030504040204" pitchFamily="50" charset="-128"/>
                <a:ea typeface="Meiryo UI" panose="020B0604030504040204" pitchFamily="50" charset="-128"/>
              </a:rPr>
              <a:t>(</a:t>
            </a:r>
            <a:r>
              <a:rPr kumimoji="1" lang="ja-JP" altLang="en-US" sz="1100" b="1" dirty="0">
                <a:solidFill>
                  <a:schemeClr val="accent1"/>
                </a:solidFill>
                <a:latin typeface="Meiryo UI" panose="020B0604030504040204" pitchFamily="50" charset="-128"/>
                <a:ea typeface="Meiryo UI" panose="020B0604030504040204" pitchFamily="50" charset="-128"/>
              </a:rPr>
              <a:t>高</a:t>
            </a:r>
            <a:r>
              <a:rPr kumimoji="1" lang="en-US" altLang="ja-JP" sz="1100" b="1" dirty="0">
                <a:solidFill>
                  <a:schemeClr val="accent1"/>
                </a:solidFill>
                <a:latin typeface="Meiryo UI" panose="020B0604030504040204" pitchFamily="50" charset="-128"/>
                <a:ea typeface="Meiryo UI" panose="020B0604030504040204" pitchFamily="50" charset="-128"/>
              </a:rPr>
              <a:t>)</a:t>
            </a:r>
            <a:endParaRPr kumimoji="1" lang="ja-JP" altLang="en-US" sz="1100" b="1" dirty="0">
              <a:solidFill>
                <a:schemeClr val="accent1"/>
              </a:solidFill>
              <a:latin typeface="Meiryo UI" panose="020B0604030504040204" pitchFamily="50" charset="-128"/>
              <a:ea typeface="Meiryo UI" panose="020B0604030504040204" pitchFamily="50" charset="-128"/>
            </a:endParaRPr>
          </a:p>
        </p:txBody>
      </p:sp>
      <p:pic>
        <p:nvPicPr>
          <p:cNvPr id="67" name="グラフィックス 66" descr="男性のプロフィール">
            <a:extLst>
              <a:ext uri="{FF2B5EF4-FFF2-40B4-BE49-F238E27FC236}">
                <a16:creationId xmlns:a16="http://schemas.microsoft.com/office/drawing/2014/main" id="{381E5A3D-5FD6-2B5A-5C05-BB58F764A0F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12640" y="1346950"/>
            <a:ext cx="318095" cy="318095"/>
          </a:xfrm>
          <a:prstGeom prst="rect">
            <a:avLst/>
          </a:prstGeom>
        </p:spPr>
      </p:pic>
      <p:pic>
        <p:nvPicPr>
          <p:cNvPr id="69" name="グラフィックス 68" descr="女性のプロフィール">
            <a:extLst>
              <a:ext uri="{FF2B5EF4-FFF2-40B4-BE49-F238E27FC236}">
                <a16:creationId xmlns:a16="http://schemas.microsoft.com/office/drawing/2014/main" id="{496E85FC-7C5F-4D06-0C4E-EA3A044E8B8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536851" y="1333653"/>
            <a:ext cx="318095" cy="318095"/>
          </a:xfrm>
          <a:prstGeom prst="rect">
            <a:avLst/>
          </a:prstGeom>
        </p:spPr>
      </p:pic>
      <p:pic>
        <p:nvPicPr>
          <p:cNvPr id="70" name="グラフィックス 69" descr="男性のプロフィール">
            <a:extLst>
              <a:ext uri="{FF2B5EF4-FFF2-40B4-BE49-F238E27FC236}">
                <a16:creationId xmlns:a16="http://schemas.microsoft.com/office/drawing/2014/main" id="{0058C77D-A9A7-AA93-F482-B7E8F11CF20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32632" y="1343621"/>
            <a:ext cx="318095" cy="318095"/>
          </a:xfrm>
          <a:prstGeom prst="rect">
            <a:avLst/>
          </a:prstGeom>
        </p:spPr>
      </p:pic>
      <p:pic>
        <p:nvPicPr>
          <p:cNvPr id="71" name="グラフィックス 70" descr="男性のプロフィール">
            <a:extLst>
              <a:ext uri="{FF2B5EF4-FFF2-40B4-BE49-F238E27FC236}">
                <a16:creationId xmlns:a16="http://schemas.microsoft.com/office/drawing/2014/main" id="{80EE4D4F-6E81-E501-9753-8BF50BF6D10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59452" y="1336425"/>
            <a:ext cx="318095" cy="318095"/>
          </a:xfrm>
          <a:prstGeom prst="rect">
            <a:avLst/>
          </a:prstGeom>
        </p:spPr>
      </p:pic>
      <p:sp>
        <p:nvSpPr>
          <p:cNvPr id="72" name="テキスト ボックス 71">
            <a:extLst>
              <a:ext uri="{FF2B5EF4-FFF2-40B4-BE49-F238E27FC236}">
                <a16:creationId xmlns:a16="http://schemas.microsoft.com/office/drawing/2014/main" id="{FA703993-9181-D0D5-1FC8-4A83C73C8D85}"/>
              </a:ext>
            </a:extLst>
          </p:cNvPr>
          <p:cNvSpPr txBox="1"/>
          <p:nvPr/>
        </p:nvSpPr>
        <p:spPr>
          <a:xfrm>
            <a:off x="3397137" y="1400964"/>
            <a:ext cx="1155469"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a:t>
            </a:r>
          </a:p>
        </p:txBody>
      </p:sp>
      <p:sp>
        <p:nvSpPr>
          <p:cNvPr id="65" name="テキスト ボックス 64">
            <a:extLst>
              <a:ext uri="{FF2B5EF4-FFF2-40B4-BE49-F238E27FC236}">
                <a16:creationId xmlns:a16="http://schemas.microsoft.com/office/drawing/2014/main" id="{4FC81056-00F7-DC05-2353-D65A77948B81}"/>
              </a:ext>
            </a:extLst>
          </p:cNvPr>
          <p:cNvSpPr txBox="1"/>
          <p:nvPr/>
        </p:nvSpPr>
        <p:spPr>
          <a:xfrm>
            <a:off x="497432" y="2697473"/>
            <a:ext cx="2929034" cy="430887"/>
          </a:xfrm>
          <a:prstGeom prst="rect">
            <a:avLst/>
          </a:prstGeom>
          <a:noFill/>
        </p:spPr>
        <p:txBody>
          <a:bodyPr wrap="square" rtlCol="0">
            <a:spAutoFit/>
          </a:bodyPr>
          <a:lstStyle/>
          <a:p>
            <a:r>
              <a:rPr kumimoji="1" lang="en-US" altLang="ja-JP" sz="1100" b="1" dirty="0">
                <a:solidFill>
                  <a:schemeClr val="accent1"/>
                </a:solidFill>
                <a:latin typeface="Meiryo UI" panose="020B0604030504040204" pitchFamily="50" charset="-128"/>
                <a:ea typeface="Meiryo UI" panose="020B0604030504040204" pitchFamily="50" charset="-128"/>
              </a:rPr>
              <a:t>【STEP3】</a:t>
            </a:r>
          </a:p>
          <a:p>
            <a:r>
              <a:rPr lang="ja-JP" altLang="en-US" sz="1100" b="1" dirty="0">
                <a:solidFill>
                  <a:schemeClr val="accent1"/>
                </a:solidFill>
                <a:latin typeface="Meiryo UI" panose="020B0604030504040204" pitchFamily="50" charset="-128"/>
                <a:ea typeface="Meiryo UI" panose="020B0604030504040204" pitchFamily="50" charset="-128"/>
              </a:rPr>
              <a:t>ユーザーストーリーを優先順位で並べ替える</a:t>
            </a:r>
            <a:endParaRPr kumimoji="1" lang="en-US" altLang="ja-JP" sz="1100" b="1" dirty="0">
              <a:solidFill>
                <a:schemeClr val="accent1"/>
              </a:solidFill>
              <a:latin typeface="Meiryo UI" panose="020B0604030504040204" pitchFamily="50" charset="-128"/>
              <a:ea typeface="Meiryo UI" panose="020B0604030504040204" pitchFamily="50" charset="-128"/>
            </a:endParaRPr>
          </a:p>
        </p:txBody>
      </p:sp>
      <p:cxnSp>
        <p:nvCxnSpPr>
          <p:cNvPr id="28" name="直線矢印コネクタ 27">
            <a:extLst>
              <a:ext uri="{FF2B5EF4-FFF2-40B4-BE49-F238E27FC236}">
                <a16:creationId xmlns:a16="http://schemas.microsoft.com/office/drawing/2014/main" id="{AA712519-3308-DE46-1675-A91F162C3D4C}"/>
              </a:ext>
            </a:extLst>
          </p:cNvPr>
          <p:cNvCxnSpPr>
            <a:cxnSpLocks/>
          </p:cNvCxnSpPr>
          <p:nvPr/>
        </p:nvCxnSpPr>
        <p:spPr>
          <a:xfrm>
            <a:off x="4929263" y="2596347"/>
            <a:ext cx="0" cy="1598813"/>
          </a:xfrm>
          <a:prstGeom prst="straightConnector1">
            <a:avLst/>
          </a:prstGeom>
          <a:ln w="38100">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C810A681-E34C-44AC-084D-9E01C449CE16}"/>
              </a:ext>
            </a:extLst>
          </p:cNvPr>
          <p:cNvCxnSpPr>
            <a:cxnSpLocks/>
          </p:cNvCxnSpPr>
          <p:nvPr/>
        </p:nvCxnSpPr>
        <p:spPr>
          <a:xfrm>
            <a:off x="11189119" y="2596347"/>
            <a:ext cx="0" cy="1787231"/>
          </a:xfrm>
          <a:prstGeom prst="straightConnector1">
            <a:avLst/>
          </a:prstGeom>
          <a:ln w="38100">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CED898B9-CB19-A218-85CB-06F5A82BC9E1}"/>
              </a:ext>
            </a:extLst>
          </p:cNvPr>
          <p:cNvSpPr txBox="1"/>
          <p:nvPr/>
        </p:nvSpPr>
        <p:spPr>
          <a:xfrm>
            <a:off x="3884820" y="3954124"/>
            <a:ext cx="1508760" cy="261610"/>
          </a:xfrm>
          <a:prstGeom prst="rect">
            <a:avLst/>
          </a:prstGeom>
          <a:noFill/>
        </p:spPr>
        <p:txBody>
          <a:bodyPr wrap="square" rtlCol="0">
            <a:spAutoFit/>
          </a:bodyPr>
          <a:lstStyle/>
          <a:p>
            <a:r>
              <a:rPr kumimoji="1" lang="ja-JP" altLang="en-US" sz="1100" b="1" dirty="0">
                <a:solidFill>
                  <a:schemeClr val="accent1"/>
                </a:solidFill>
                <a:latin typeface="Meiryo UI" panose="020B0604030504040204" pitchFamily="50" charset="-128"/>
                <a:ea typeface="Meiryo UI" panose="020B0604030504040204" pitchFamily="50" charset="-128"/>
              </a:rPr>
              <a:t>優先順位</a:t>
            </a:r>
            <a:r>
              <a:rPr kumimoji="1" lang="en-US" altLang="ja-JP" sz="1100" b="1" dirty="0">
                <a:solidFill>
                  <a:schemeClr val="accent1"/>
                </a:solidFill>
                <a:latin typeface="Meiryo UI" panose="020B0604030504040204" pitchFamily="50" charset="-128"/>
                <a:ea typeface="Meiryo UI" panose="020B0604030504040204" pitchFamily="50" charset="-128"/>
              </a:rPr>
              <a:t>(</a:t>
            </a:r>
            <a:r>
              <a:rPr kumimoji="1" lang="ja-JP" altLang="en-US" sz="1100" b="1" dirty="0">
                <a:solidFill>
                  <a:schemeClr val="accent1"/>
                </a:solidFill>
                <a:latin typeface="Meiryo UI" panose="020B0604030504040204" pitchFamily="50" charset="-128"/>
                <a:ea typeface="Meiryo UI" panose="020B0604030504040204" pitchFamily="50" charset="-128"/>
              </a:rPr>
              <a:t>低</a:t>
            </a:r>
            <a:r>
              <a:rPr kumimoji="1" lang="en-US" altLang="ja-JP" sz="1100" b="1" dirty="0">
                <a:solidFill>
                  <a:schemeClr val="accent1"/>
                </a:solidFill>
                <a:latin typeface="Meiryo UI" panose="020B0604030504040204" pitchFamily="50" charset="-128"/>
                <a:ea typeface="Meiryo UI" panose="020B0604030504040204" pitchFamily="50" charset="-128"/>
              </a:rPr>
              <a:t>)</a:t>
            </a:r>
            <a:endParaRPr kumimoji="1" lang="ja-JP" altLang="en-US" sz="1100" b="1" dirty="0">
              <a:solidFill>
                <a:schemeClr val="accent1"/>
              </a:solidFill>
              <a:latin typeface="Meiryo UI" panose="020B0604030504040204" pitchFamily="50" charset="-128"/>
              <a:ea typeface="Meiryo UI" panose="020B0604030504040204" pitchFamily="50" charset="-128"/>
            </a:endParaRPr>
          </a:p>
        </p:txBody>
      </p:sp>
      <p:cxnSp>
        <p:nvCxnSpPr>
          <p:cNvPr id="63" name="直線矢印コネクタ 62">
            <a:extLst>
              <a:ext uri="{FF2B5EF4-FFF2-40B4-BE49-F238E27FC236}">
                <a16:creationId xmlns:a16="http://schemas.microsoft.com/office/drawing/2014/main" id="{846BA0EB-7E97-AD47-9FB3-44F083DB25BC}"/>
              </a:ext>
            </a:extLst>
          </p:cNvPr>
          <p:cNvCxnSpPr>
            <a:cxnSpLocks/>
          </p:cNvCxnSpPr>
          <p:nvPr/>
        </p:nvCxnSpPr>
        <p:spPr>
          <a:xfrm>
            <a:off x="8059191" y="2636286"/>
            <a:ext cx="0" cy="1598813"/>
          </a:xfrm>
          <a:prstGeom prst="straightConnector1">
            <a:avLst/>
          </a:prstGeom>
          <a:ln w="38100">
            <a:solidFill>
              <a:schemeClr val="accent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6" name="正方形/長方形 65">
            <a:extLst>
              <a:ext uri="{FF2B5EF4-FFF2-40B4-BE49-F238E27FC236}">
                <a16:creationId xmlns:a16="http://schemas.microsoft.com/office/drawing/2014/main" id="{3EF31414-270F-4841-C62A-7BAC9794FE75}"/>
              </a:ext>
            </a:extLst>
          </p:cNvPr>
          <p:cNvSpPr/>
          <p:nvPr/>
        </p:nvSpPr>
        <p:spPr>
          <a:xfrm>
            <a:off x="3397137" y="2526504"/>
            <a:ext cx="8115993" cy="196237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BCA90064-53E0-95AE-ECB7-36DF5BB6CB1F}"/>
              </a:ext>
            </a:extLst>
          </p:cNvPr>
          <p:cNvSpPr txBox="1"/>
          <p:nvPr/>
        </p:nvSpPr>
        <p:spPr>
          <a:xfrm>
            <a:off x="459972" y="230976"/>
            <a:ext cx="4300450" cy="338554"/>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Ⅱ</a:t>
            </a:r>
            <a:r>
              <a:rPr kumimoji="1" lang="ja-JP" altLang="en-US" sz="1600" b="1" dirty="0">
                <a:latin typeface="Meiryo UI" panose="020B0604030504040204" pitchFamily="50" charset="-128"/>
                <a:ea typeface="Meiryo UI" panose="020B0604030504040204" pitchFamily="50" charset="-128"/>
              </a:rPr>
              <a:t>．ユーザーストーリーマップの作成手順</a:t>
            </a:r>
          </a:p>
        </p:txBody>
      </p:sp>
      <p:sp>
        <p:nvSpPr>
          <p:cNvPr id="48" name="スライド番号プレースホルダー 47">
            <a:extLst>
              <a:ext uri="{FF2B5EF4-FFF2-40B4-BE49-F238E27FC236}">
                <a16:creationId xmlns:a16="http://schemas.microsoft.com/office/drawing/2014/main" id="{F9121453-7A00-F3F1-7D39-BB23B4097962}"/>
              </a:ext>
            </a:extLst>
          </p:cNvPr>
          <p:cNvSpPr>
            <a:spLocks noGrp="1"/>
          </p:cNvSpPr>
          <p:nvPr>
            <p:ph type="sldNum" sz="quarter" idx="12"/>
          </p:nvPr>
        </p:nvSpPr>
        <p:spPr/>
        <p:txBody>
          <a:bodyPr/>
          <a:lstStyle/>
          <a:p>
            <a:fld id="{B4A07233-354E-40AC-9BDC-F61EC830D6AE}" type="slidenum">
              <a:rPr kumimoji="1" lang="ja-JP" altLang="en-US" smtClean="0"/>
              <a:t>5</a:t>
            </a:fld>
            <a:endParaRPr kumimoji="1" lang="ja-JP" altLang="en-US"/>
          </a:p>
        </p:txBody>
      </p:sp>
      <p:sp>
        <p:nvSpPr>
          <p:cNvPr id="2" name="テキスト ボックス 1">
            <a:extLst>
              <a:ext uri="{FF2B5EF4-FFF2-40B4-BE49-F238E27FC236}">
                <a16:creationId xmlns:a16="http://schemas.microsoft.com/office/drawing/2014/main" id="{EE5C82C2-F19F-3455-6531-2A92745A1E01}"/>
              </a:ext>
            </a:extLst>
          </p:cNvPr>
          <p:cNvSpPr txBox="1"/>
          <p:nvPr/>
        </p:nvSpPr>
        <p:spPr>
          <a:xfrm>
            <a:off x="3408820" y="3205380"/>
            <a:ext cx="1508760"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ユーザーストーリー</a:t>
            </a:r>
          </a:p>
        </p:txBody>
      </p:sp>
    </p:spTree>
    <p:extLst>
      <p:ext uri="{BB962C8B-B14F-4D97-AF65-F5344CB8AC3E}">
        <p14:creationId xmlns:p14="http://schemas.microsoft.com/office/powerpoint/2010/main" val="2754282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B6147-3FD3-6C5D-61FC-649A677CDBCF}"/>
            </a:ext>
          </a:extLst>
        </p:cNvPr>
        <p:cNvGrpSpPr/>
        <p:nvPr/>
      </p:nvGrpSpPr>
      <p:grpSpPr>
        <a:xfrm>
          <a:off x="0" y="0"/>
          <a:ext cx="0" cy="0"/>
          <a:chOff x="0" y="0"/>
          <a:chExt cx="0" cy="0"/>
        </a:xfrm>
      </p:grpSpPr>
      <p:sp>
        <p:nvSpPr>
          <p:cNvPr id="18" name="正方形/長方形 17">
            <a:extLst>
              <a:ext uri="{FF2B5EF4-FFF2-40B4-BE49-F238E27FC236}">
                <a16:creationId xmlns:a16="http://schemas.microsoft.com/office/drawing/2014/main" id="{5C37A061-BFAA-1753-B23E-AAACD4241BE5}"/>
              </a:ext>
            </a:extLst>
          </p:cNvPr>
          <p:cNvSpPr/>
          <p:nvPr/>
        </p:nvSpPr>
        <p:spPr>
          <a:xfrm>
            <a:off x="5101246" y="261999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3EF2F0E5-7B15-F21F-5D36-D1737459BB06}"/>
              </a:ext>
            </a:extLst>
          </p:cNvPr>
          <p:cNvSpPr/>
          <p:nvPr/>
        </p:nvSpPr>
        <p:spPr>
          <a:xfrm>
            <a:off x="5133123" y="383134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EF01F98D-91CC-516A-1F23-8CF932294690}"/>
              </a:ext>
            </a:extLst>
          </p:cNvPr>
          <p:cNvSpPr/>
          <p:nvPr/>
        </p:nvSpPr>
        <p:spPr>
          <a:xfrm>
            <a:off x="5777348" y="261999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C9F7F20A-FBBF-5A6A-781C-E29F6E63DB25}"/>
              </a:ext>
            </a:extLst>
          </p:cNvPr>
          <p:cNvSpPr/>
          <p:nvPr/>
        </p:nvSpPr>
        <p:spPr>
          <a:xfrm>
            <a:off x="6517880" y="3484415"/>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15D0DA57-4A76-CF5A-45F2-C79627173B68}"/>
              </a:ext>
            </a:extLst>
          </p:cNvPr>
          <p:cNvSpPr/>
          <p:nvPr/>
        </p:nvSpPr>
        <p:spPr>
          <a:xfrm>
            <a:off x="7118468" y="26172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7C2066F9-0649-E644-B7A0-98F0B8036B1F}"/>
              </a:ext>
            </a:extLst>
          </p:cNvPr>
          <p:cNvSpPr/>
          <p:nvPr/>
        </p:nvSpPr>
        <p:spPr>
          <a:xfrm>
            <a:off x="7794569" y="26172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4" name="正方形/長方形 23">
            <a:extLst>
              <a:ext uri="{FF2B5EF4-FFF2-40B4-BE49-F238E27FC236}">
                <a16:creationId xmlns:a16="http://schemas.microsoft.com/office/drawing/2014/main" id="{141131F3-0321-33F2-E009-D2D744196740}"/>
              </a:ext>
            </a:extLst>
          </p:cNvPr>
          <p:cNvSpPr/>
          <p:nvPr/>
        </p:nvSpPr>
        <p:spPr>
          <a:xfrm>
            <a:off x="8434648" y="261999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84486F1D-30F5-CB53-8B62-BF61EB421041}"/>
              </a:ext>
            </a:extLst>
          </p:cNvPr>
          <p:cNvSpPr/>
          <p:nvPr/>
        </p:nvSpPr>
        <p:spPr>
          <a:xfrm>
            <a:off x="9138460" y="261008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509011B6-A1B2-9C8F-945F-B9B086E19DF9}"/>
              </a:ext>
            </a:extLst>
          </p:cNvPr>
          <p:cNvSpPr/>
          <p:nvPr/>
        </p:nvSpPr>
        <p:spPr>
          <a:xfrm>
            <a:off x="9781310" y="261999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42E8071B-30F6-123E-463A-F893F5A404D9}"/>
              </a:ext>
            </a:extLst>
          </p:cNvPr>
          <p:cNvSpPr/>
          <p:nvPr/>
        </p:nvSpPr>
        <p:spPr>
          <a:xfrm>
            <a:off x="10451870" y="261722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29" name="正方形/長方形 28">
            <a:extLst>
              <a:ext uri="{FF2B5EF4-FFF2-40B4-BE49-F238E27FC236}">
                <a16:creationId xmlns:a16="http://schemas.microsoft.com/office/drawing/2014/main" id="{CE57B1B0-DBE6-6BD0-7345-00FB5A3CD2F2}"/>
              </a:ext>
            </a:extLst>
          </p:cNvPr>
          <p:cNvSpPr/>
          <p:nvPr/>
        </p:nvSpPr>
        <p:spPr>
          <a:xfrm>
            <a:off x="5101246" y="299130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52AA3EAB-4265-8E70-54B5-F8361C897BCB}"/>
              </a:ext>
            </a:extLst>
          </p:cNvPr>
          <p:cNvSpPr/>
          <p:nvPr/>
        </p:nvSpPr>
        <p:spPr>
          <a:xfrm>
            <a:off x="5812683" y="346838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D28AA3E4-D9E3-A78B-325C-F85E6DDCB80F}"/>
              </a:ext>
            </a:extLst>
          </p:cNvPr>
          <p:cNvSpPr/>
          <p:nvPr/>
        </p:nvSpPr>
        <p:spPr>
          <a:xfrm>
            <a:off x="6517880" y="385571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C13A28C-F150-1D6C-595E-1D25B3B8180D}"/>
              </a:ext>
            </a:extLst>
          </p:cNvPr>
          <p:cNvSpPr/>
          <p:nvPr/>
        </p:nvSpPr>
        <p:spPr>
          <a:xfrm>
            <a:off x="7119855" y="295471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961A347C-6E7C-28A4-040E-B3A3498B1A70}"/>
              </a:ext>
            </a:extLst>
          </p:cNvPr>
          <p:cNvSpPr/>
          <p:nvPr/>
        </p:nvSpPr>
        <p:spPr>
          <a:xfrm>
            <a:off x="7794569" y="29885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8F8DD317-A515-F089-2ECC-A760F6935895}"/>
              </a:ext>
            </a:extLst>
          </p:cNvPr>
          <p:cNvSpPr/>
          <p:nvPr/>
        </p:nvSpPr>
        <p:spPr>
          <a:xfrm>
            <a:off x="8434648" y="299130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D47E4490-0848-6636-7E44-93A5EE189CD0}"/>
              </a:ext>
            </a:extLst>
          </p:cNvPr>
          <p:cNvSpPr/>
          <p:nvPr/>
        </p:nvSpPr>
        <p:spPr>
          <a:xfrm>
            <a:off x="9134658" y="384797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003F0D5C-D7DB-B8F5-62BD-595F4C6908E9}"/>
              </a:ext>
            </a:extLst>
          </p:cNvPr>
          <p:cNvSpPr/>
          <p:nvPr/>
        </p:nvSpPr>
        <p:spPr>
          <a:xfrm>
            <a:off x="9809204" y="342900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29F49F1D-144C-D47A-9109-AE341DC6BA4C}"/>
              </a:ext>
            </a:extLst>
          </p:cNvPr>
          <p:cNvSpPr/>
          <p:nvPr/>
        </p:nvSpPr>
        <p:spPr>
          <a:xfrm>
            <a:off x="10451870" y="298853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F475BFB4-4B07-B58B-3A0D-E4C7CD2B371C}"/>
              </a:ext>
            </a:extLst>
          </p:cNvPr>
          <p:cNvSpPr/>
          <p:nvPr/>
        </p:nvSpPr>
        <p:spPr>
          <a:xfrm>
            <a:off x="5135893" y="347667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0" name="正方形/長方形 39">
            <a:extLst>
              <a:ext uri="{FF2B5EF4-FFF2-40B4-BE49-F238E27FC236}">
                <a16:creationId xmlns:a16="http://schemas.microsoft.com/office/drawing/2014/main" id="{16C2769C-68C9-E8D3-1A20-339AA9A02615}"/>
              </a:ext>
            </a:extLst>
          </p:cNvPr>
          <p:cNvSpPr/>
          <p:nvPr/>
        </p:nvSpPr>
        <p:spPr>
          <a:xfrm>
            <a:off x="5812682" y="3823058"/>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6AEB1ECD-5B9E-789B-505C-31781D131FEA}"/>
              </a:ext>
            </a:extLst>
          </p:cNvPr>
          <p:cNvSpPr/>
          <p:nvPr/>
        </p:nvSpPr>
        <p:spPr>
          <a:xfrm>
            <a:off x="6517879" y="4210395"/>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7D0F20F0-DABD-D105-7A04-8B02A3936C60}"/>
              </a:ext>
            </a:extLst>
          </p:cNvPr>
          <p:cNvSpPr/>
          <p:nvPr/>
        </p:nvSpPr>
        <p:spPr>
          <a:xfrm>
            <a:off x="7165572" y="3840499"/>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703E8A35-DF17-A5F2-386C-E04987805931}"/>
              </a:ext>
            </a:extLst>
          </p:cNvPr>
          <p:cNvSpPr/>
          <p:nvPr/>
        </p:nvSpPr>
        <p:spPr>
          <a:xfrm>
            <a:off x="7772402" y="3474452"/>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78F99D52-ACB5-C106-CF23-293B902E1C9D}"/>
              </a:ext>
            </a:extLst>
          </p:cNvPr>
          <p:cNvSpPr/>
          <p:nvPr/>
        </p:nvSpPr>
        <p:spPr>
          <a:xfrm>
            <a:off x="8469295" y="347667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5" name="正方形/長方形 44">
            <a:extLst>
              <a:ext uri="{FF2B5EF4-FFF2-40B4-BE49-F238E27FC236}">
                <a16:creationId xmlns:a16="http://schemas.microsoft.com/office/drawing/2014/main" id="{A6A818C4-79F0-3B53-32B0-D3F2874CACFE}"/>
              </a:ext>
            </a:extLst>
          </p:cNvPr>
          <p:cNvSpPr/>
          <p:nvPr/>
        </p:nvSpPr>
        <p:spPr>
          <a:xfrm>
            <a:off x="9134657" y="420265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207980B8-F060-70BE-2918-89981EBB4827}"/>
              </a:ext>
            </a:extLst>
          </p:cNvPr>
          <p:cNvSpPr/>
          <p:nvPr/>
        </p:nvSpPr>
        <p:spPr>
          <a:xfrm>
            <a:off x="9809203" y="378367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052437B1-43FF-A7FF-5061-BAFEE6868C5B}"/>
              </a:ext>
            </a:extLst>
          </p:cNvPr>
          <p:cNvSpPr/>
          <p:nvPr/>
        </p:nvSpPr>
        <p:spPr>
          <a:xfrm>
            <a:off x="10479580" y="3451186"/>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9" name="正方形/長方形 48">
            <a:extLst>
              <a:ext uri="{FF2B5EF4-FFF2-40B4-BE49-F238E27FC236}">
                <a16:creationId xmlns:a16="http://schemas.microsoft.com/office/drawing/2014/main" id="{F52F3B98-FCE2-510F-4CAC-0A33270E7659}"/>
              </a:ext>
            </a:extLst>
          </p:cNvPr>
          <p:cNvSpPr/>
          <p:nvPr/>
        </p:nvSpPr>
        <p:spPr>
          <a:xfrm>
            <a:off x="6517879" y="454845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0" name="正方形/長方形 49">
            <a:extLst>
              <a:ext uri="{FF2B5EF4-FFF2-40B4-BE49-F238E27FC236}">
                <a16:creationId xmlns:a16="http://schemas.microsoft.com/office/drawing/2014/main" id="{7250595E-DE9F-D34F-AB66-2B912C1E1170}"/>
              </a:ext>
            </a:extLst>
          </p:cNvPr>
          <p:cNvSpPr/>
          <p:nvPr/>
        </p:nvSpPr>
        <p:spPr>
          <a:xfrm>
            <a:off x="7799425" y="3809207"/>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17DC5855-EE6C-9E0A-2FCC-4B3CF13C26C4}"/>
              </a:ext>
            </a:extLst>
          </p:cNvPr>
          <p:cNvSpPr/>
          <p:nvPr/>
        </p:nvSpPr>
        <p:spPr>
          <a:xfrm>
            <a:off x="7799425" y="4150033"/>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24845457-B17E-E723-52E5-2675B5AF5B47}"/>
              </a:ext>
            </a:extLst>
          </p:cNvPr>
          <p:cNvSpPr/>
          <p:nvPr/>
        </p:nvSpPr>
        <p:spPr>
          <a:xfrm>
            <a:off x="9131886" y="4540705"/>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3" name="正方形/長方形 52">
            <a:extLst>
              <a:ext uri="{FF2B5EF4-FFF2-40B4-BE49-F238E27FC236}">
                <a16:creationId xmlns:a16="http://schemas.microsoft.com/office/drawing/2014/main" id="{AA022678-F378-41C0-6180-1AE0D2B40DC0}"/>
              </a:ext>
            </a:extLst>
          </p:cNvPr>
          <p:cNvSpPr/>
          <p:nvPr/>
        </p:nvSpPr>
        <p:spPr>
          <a:xfrm>
            <a:off x="9131886" y="4881531"/>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4" name="正方形/長方形 53">
            <a:extLst>
              <a:ext uri="{FF2B5EF4-FFF2-40B4-BE49-F238E27FC236}">
                <a16:creationId xmlns:a16="http://schemas.microsoft.com/office/drawing/2014/main" id="{DC544ABC-15DA-0806-0380-9A0ED564E281}"/>
              </a:ext>
            </a:extLst>
          </p:cNvPr>
          <p:cNvSpPr/>
          <p:nvPr/>
        </p:nvSpPr>
        <p:spPr>
          <a:xfrm>
            <a:off x="10476815" y="3775394"/>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A06AAE6E-6DC8-70D8-1069-7C062DBF88AA}"/>
              </a:ext>
            </a:extLst>
          </p:cNvPr>
          <p:cNvSpPr/>
          <p:nvPr/>
        </p:nvSpPr>
        <p:spPr>
          <a:xfrm>
            <a:off x="10476815" y="4116220"/>
            <a:ext cx="543098" cy="266008"/>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5" name="テキスト ボックス 64">
            <a:extLst>
              <a:ext uri="{FF2B5EF4-FFF2-40B4-BE49-F238E27FC236}">
                <a16:creationId xmlns:a16="http://schemas.microsoft.com/office/drawing/2014/main" id="{CFB1BC04-F7EA-270E-FA31-ED237E271713}"/>
              </a:ext>
            </a:extLst>
          </p:cNvPr>
          <p:cNvSpPr txBox="1"/>
          <p:nvPr/>
        </p:nvSpPr>
        <p:spPr>
          <a:xfrm>
            <a:off x="525698" y="2698940"/>
            <a:ext cx="2929034" cy="769441"/>
          </a:xfrm>
          <a:prstGeom prst="rect">
            <a:avLst/>
          </a:prstGeom>
          <a:noFill/>
        </p:spPr>
        <p:txBody>
          <a:bodyPr wrap="square" rtlCol="0">
            <a:spAutoFit/>
          </a:bodyPr>
          <a:lstStyle/>
          <a:p>
            <a:r>
              <a:rPr kumimoji="1" lang="en-US" altLang="ja-JP" sz="1100" b="1" dirty="0">
                <a:solidFill>
                  <a:srgbClr val="FF0000"/>
                </a:solidFill>
                <a:latin typeface="Meiryo UI" panose="020B0604030504040204" pitchFamily="50" charset="-128"/>
                <a:ea typeface="Meiryo UI" panose="020B0604030504040204" pitchFamily="50" charset="-128"/>
              </a:rPr>
              <a:t>【STEP4】</a:t>
            </a:r>
          </a:p>
          <a:p>
            <a:r>
              <a:rPr lang="ja-JP" altLang="en-US" sz="1100" b="1" dirty="0">
                <a:solidFill>
                  <a:srgbClr val="FF0000"/>
                </a:solidFill>
                <a:latin typeface="Meiryo UI" panose="020B0604030504040204" pitchFamily="50" charset="-128"/>
                <a:ea typeface="Meiryo UI" panose="020B0604030504040204" pitchFamily="50" charset="-128"/>
              </a:rPr>
              <a:t>初期リリースしたい範囲を</a:t>
            </a:r>
            <a:r>
              <a:rPr lang="en-US" altLang="ja-JP" sz="1100" b="1" dirty="0">
                <a:solidFill>
                  <a:srgbClr val="FF0000"/>
                </a:solidFill>
                <a:latin typeface="Meiryo UI" panose="020B0604030504040204" pitchFamily="50" charset="-128"/>
                <a:ea typeface="Meiryo UI" panose="020B0604030504040204" pitchFamily="50" charset="-128"/>
              </a:rPr>
              <a:t>MVP</a:t>
            </a:r>
            <a:r>
              <a:rPr lang="ja-JP" altLang="en-US" sz="1100" b="1" dirty="0">
                <a:solidFill>
                  <a:srgbClr val="FF0000"/>
                </a:solidFill>
                <a:latin typeface="Meiryo UI" panose="020B0604030504040204" pitchFamily="50" charset="-128"/>
                <a:ea typeface="Meiryo UI" panose="020B0604030504040204" pitchFamily="50" charset="-128"/>
              </a:rPr>
              <a:t>として決める</a:t>
            </a:r>
          </a:p>
          <a:p>
            <a:endParaRPr kumimoji="1" lang="ja-JP" altLang="en-US" sz="1100" b="1" dirty="0">
              <a:solidFill>
                <a:srgbClr val="FF0000"/>
              </a:solidFill>
              <a:latin typeface="Meiryo UI" panose="020B0604030504040204" pitchFamily="50" charset="-128"/>
              <a:ea typeface="Meiryo UI" panose="020B0604030504040204" pitchFamily="50" charset="-128"/>
            </a:endParaRPr>
          </a:p>
          <a:p>
            <a:r>
              <a:rPr lang="en-US" altLang="ja-JP" sz="1100" b="1" dirty="0">
                <a:solidFill>
                  <a:srgbClr val="FF0000"/>
                </a:solidFill>
                <a:latin typeface="Meiryo UI" panose="020B0604030504040204" pitchFamily="50" charset="-128"/>
                <a:ea typeface="Meiryo UI" panose="020B0604030504040204" pitchFamily="50" charset="-128"/>
              </a:rPr>
              <a:t>※MVP(Minimum Viable Product)</a:t>
            </a:r>
            <a:endParaRPr kumimoji="1" lang="en-US" altLang="ja-JP" sz="1100" b="1" dirty="0">
              <a:solidFill>
                <a:srgbClr val="FF0000"/>
              </a:solidFill>
              <a:latin typeface="Meiryo UI" panose="020B0604030504040204" pitchFamily="50" charset="-128"/>
              <a:ea typeface="Meiryo UI" panose="020B0604030504040204" pitchFamily="50" charset="-128"/>
            </a:endParaRPr>
          </a:p>
        </p:txBody>
      </p:sp>
      <p:sp>
        <p:nvSpPr>
          <p:cNvPr id="66" name="正方形/長方形 65">
            <a:extLst>
              <a:ext uri="{FF2B5EF4-FFF2-40B4-BE49-F238E27FC236}">
                <a16:creationId xmlns:a16="http://schemas.microsoft.com/office/drawing/2014/main" id="{D4709C68-D3CA-1E2B-0EFB-7F1704CA232E}"/>
              </a:ext>
            </a:extLst>
          </p:cNvPr>
          <p:cNvSpPr/>
          <p:nvPr/>
        </p:nvSpPr>
        <p:spPr>
          <a:xfrm>
            <a:off x="3369428" y="2519677"/>
            <a:ext cx="8115993" cy="288785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latin typeface="Meiryo UI" panose="020B0604030504040204" pitchFamily="50" charset="-128"/>
              <a:ea typeface="Meiryo UI" panose="020B0604030504040204" pitchFamily="50" charset="-128"/>
            </a:endParaRPr>
          </a:p>
        </p:txBody>
      </p:sp>
      <p:cxnSp>
        <p:nvCxnSpPr>
          <p:cNvPr id="3" name="直線コネクタ 2">
            <a:extLst>
              <a:ext uri="{FF2B5EF4-FFF2-40B4-BE49-F238E27FC236}">
                <a16:creationId xmlns:a16="http://schemas.microsoft.com/office/drawing/2014/main" id="{219EE791-20C8-945D-17A3-E4E8F0F31348}"/>
              </a:ext>
            </a:extLst>
          </p:cNvPr>
          <p:cNvCxnSpPr/>
          <p:nvPr/>
        </p:nvCxnSpPr>
        <p:spPr>
          <a:xfrm>
            <a:off x="4588627" y="3357058"/>
            <a:ext cx="672222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26DA7C07-92F3-E54A-41BD-705CAF7F1308}"/>
              </a:ext>
            </a:extLst>
          </p:cNvPr>
          <p:cNvSpPr txBox="1"/>
          <p:nvPr/>
        </p:nvSpPr>
        <p:spPr>
          <a:xfrm>
            <a:off x="3965356" y="3203170"/>
            <a:ext cx="720436" cy="307776"/>
          </a:xfrm>
          <a:prstGeom prst="rect">
            <a:avLst/>
          </a:prstGeom>
          <a:noFill/>
        </p:spPr>
        <p:txBody>
          <a:bodyPr wrap="square" rtlCol="0">
            <a:spAutoFit/>
          </a:bodyPr>
          <a:lstStyle/>
          <a:p>
            <a:r>
              <a:rPr kumimoji="1" lang="en-US" altLang="ja-JP" sz="1400" b="1" dirty="0">
                <a:solidFill>
                  <a:srgbClr val="FF0000"/>
                </a:solidFill>
                <a:latin typeface="Meiryo UI" panose="020B0604030504040204" pitchFamily="50" charset="-128"/>
                <a:ea typeface="Meiryo UI" panose="020B0604030504040204" pitchFamily="50" charset="-128"/>
              </a:rPr>
              <a:t>MVP</a:t>
            </a:r>
            <a:endParaRPr kumimoji="1" lang="ja-JP" altLang="en-US" sz="1400" b="1" dirty="0">
              <a:solidFill>
                <a:srgbClr val="FF0000"/>
              </a:solidFill>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C8BDA7BB-D2AF-D4BC-992C-A0B06059EBC1}"/>
              </a:ext>
            </a:extLst>
          </p:cNvPr>
          <p:cNvSpPr txBox="1"/>
          <p:nvPr/>
        </p:nvSpPr>
        <p:spPr>
          <a:xfrm>
            <a:off x="459972" y="230976"/>
            <a:ext cx="4300450" cy="338554"/>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Ⅱ</a:t>
            </a:r>
            <a:r>
              <a:rPr kumimoji="1" lang="ja-JP" altLang="en-US" sz="1600" b="1" dirty="0">
                <a:latin typeface="Meiryo UI" panose="020B0604030504040204" pitchFamily="50" charset="-128"/>
                <a:ea typeface="Meiryo UI" panose="020B0604030504040204" pitchFamily="50" charset="-128"/>
              </a:rPr>
              <a:t>．ユーザーストーリーマップの作成手順</a:t>
            </a:r>
          </a:p>
        </p:txBody>
      </p:sp>
      <p:sp>
        <p:nvSpPr>
          <p:cNvPr id="28" name="正方形/長方形 27">
            <a:extLst>
              <a:ext uri="{FF2B5EF4-FFF2-40B4-BE49-F238E27FC236}">
                <a16:creationId xmlns:a16="http://schemas.microsoft.com/office/drawing/2014/main" id="{2641BE7C-FEEB-85BF-4239-B5F11FCE047F}"/>
              </a:ext>
            </a:extLst>
          </p:cNvPr>
          <p:cNvSpPr/>
          <p:nvPr/>
        </p:nvSpPr>
        <p:spPr>
          <a:xfrm>
            <a:off x="5126184"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DC485167-98E4-51A5-18A0-1BBF05161FE8}"/>
              </a:ext>
            </a:extLst>
          </p:cNvPr>
          <p:cNvSpPr/>
          <p:nvPr/>
        </p:nvSpPr>
        <p:spPr>
          <a:xfrm>
            <a:off x="5805057"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48" name="正方形/長方形 47">
            <a:extLst>
              <a:ext uri="{FF2B5EF4-FFF2-40B4-BE49-F238E27FC236}">
                <a16:creationId xmlns:a16="http://schemas.microsoft.com/office/drawing/2014/main" id="{33E7FC79-6CF5-F914-170A-C99E2CE347A9}"/>
              </a:ext>
            </a:extLst>
          </p:cNvPr>
          <p:cNvSpPr/>
          <p:nvPr/>
        </p:nvSpPr>
        <p:spPr>
          <a:xfrm>
            <a:off x="6475617"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AA716F08-9A92-232F-5E3F-240946DD513F}"/>
              </a:ext>
            </a:extLst>
          </p:cNvPr>
          <p:cNvSpPr/>
          <p:nvPr/>
        </p:nvSpPr>
        <p:spPr>
          <a:xfrm>
            <a:off x="7146177"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E5B85DE5-FA17-5B65-A0D7-E7959D9746A2}"/>
              </a:ext>
            </a:extLst>
          </p:cNvPr>
          <p:cNvSpPr/>
          <p:nvPr/>
        </p:nvSpPr>
        <p:spPr>
          <a:xfrm>
            <a:off x="7808424"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8" name="正方形/長方形 57">
            <a:extLst>
              <a:ext uri="{FF2B5EF4-FFF2-40B4-BE49-F238E27FC236}">
                <a16:creationId xmlns:a16="http://schemas.microsoft.com/office/drawing/2014/main" id="{DDEF8BE8-F7FB-25DD-3BA2-32031EFDE6CC}"/>
              </a:ext>
            </a:extLst>
          </p:cNvPr>
          <p:cNvSpPr/>
          <p:nvPr/>
        </p:nvSpPr>
        <p:spPr>
          <a:xfrm>
            <a:off x="5126184" y="1864821"/>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59" name="正方形/長方形 58">
            <a:extLst>
              <a:ext uri="{FF2B5EF4-FFF2-40B4-BE49-F238E27FC236}">
                <a16:creationId xmlns:a16="http://schemas.microsoft.com/office/drawing/2014/main" id="{DED744F9-1D44-0D9A-809F-5DA4484413D2}"/>
              </a:ext>
            </a:extLst>
          </p:cNvPr>
          <p:cNvSpPr/>
          <p:nvPr/>
        </p:nvSpPr>
        <p:spPr>
          <a:xfrm>
            <a:off x="7146177" y="1864822"/>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2" name="正方形/長方形 61">
            <a:extLst>
              <a:ext uri="{FF2B5EF4-FFF2-40B4-BE49-F238E27FC236}">
                <a16:creationId xmlns:a16="http://schemas.microsoft.com/office/drawing/2014/main" id="{E40E0807-540A-D343-DE90-20D315901619}"/>
              </a:ext>
            </a:extLst>
          </p:cNvPr>
          <p:cNvSpPr/>
          <p:nvPr/>
        </p:nvSpPr>
        <p:spPr>
          <a:xfrm>
            <a:off x="8487296"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7778D715-0C4F-92B3-0DA2-13A5F40093B4}"/>
              </a:ext>
            </a:extLst>
          </p:cNvPr>
          <p:cNvSpPr/>
          <p:nvPr/>
        </p:nvSpPr>
        <p:spPr>
          <a:xfrm>
            <a:off x="9166169"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1C3D9E9A-8508-D088-3211-EB9241A9058D}"/>
              </a:ext>
            </a:extLst>
          </p:cNvPr>
          <p:cNvSpPr/>
          <p:nvPr/>
        </p:nvSpPr>
        <p:spPr>
          <a:xfrm>
            <a:off x="9836729"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68" name="正方形/長方形 67">
            <a:extLst>
              <a:ext uri="{FF2B5EF4-FFF2-40B4-BE49-F238E27FC236}">
                <a16:creationId xmlns:a16="http://schemas.microsoft.com/office/drawing/2014/main" id="{7469FB69-8BAF-9CEF-D29E-72D3868D29D6}"/>
              </a:ext>
            </a:extLst>
          </p:cNvPr>
          <p:cNvSpPr/>
          <p:nvPr/>
        </p:nvSpPr>
        <p:spPr>
          <a:xfrm>
            <a:off x="10507289" y="2183476"/>
            <a:ext cx="543098" cy="266008"/>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73" name="正方形/長方形 72">
            <a:extLst>
              <a:ext uri="{FF2B5EF4-FFF2-40B4-BE49-F238E27FC236}">
                <a16:creationId xmlns:a16="http://schemas.microsoft.com/office/drawing/2014/main" id="{5C67081A-EAE9-DD20-2E90-8F483927E9C5}"/>
              </a:ext>
            </a:extLst>
          </p:cNvPr>
          <p:cNvSpPr/>
          <p:nvPr/>
        </p:nvSpPr>
        <p:spPr>
          <a:xfrm>
            <a:off x="8495609" y="1864822"/>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74" name="正方形/長方形 73">
            <a:extLst>
              <a:ext uri="{FF2B5EF4-FFF2-40B4-BE49-F238E27FC236}">
                <a16:creationId xmlns:a16="http://schemas.microsoft.com/office/drawing/2014/main" id="{DBC07B84-E0E3-88B0-74EC-B28B381A3959}"/>
              </a:ext>
            </a:extLst>
          </p:cNvPr>
          <p:cNvSpPr/>
          <p:nvPr/>
        </p:nvSpPr>
        <p:spPr>
          <a:xfrm>
            <a:off x="9806252" y="1864821"/>
            <a:ext cx="543098" cy="266008"/>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latin typeface="Meiryo UI" panose="020B0604030504040204" pitchFamily="50" charset="-128"/>
              <a:ea typeface="Meiryo UI" panose="020B0604030504040204" pitchFamily="50" charset="-128"/>
            </a:endParaRPr>
          </a:p>
        </p:txBody>
      </p:sp>
      <p:sp>
        <p:nvSpPr>
          <p:cNvPr id="75" name="テキスト ボックス 74">
            <a:extLst>
              <a:ext uri="{FF2B5EF4-FFF2-40B4-BE49-F238E27FC236}">
                <a16:creationId xmlns:a16="http://schemas.microsoft.com/office/drawing/2014/main" id="{05CB0B52-F1A6-9059-6312-F2A73DCA535C}"/>
              </a:ext>
            </a:extLst>
          </p:cNvPr>
          <p:cNvSpPr txBox="1"/>
          <p:nvPr/>
        </p:nvSpPr>
        <p:spPr>
          <a:xfrm>
            <a:off x="3383284" y="1841663"/>
            <a:ext cx="1607125"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バックボーン</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ストーリーの骨格</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pic>
        <p:nvPicPr>
          <p:cNvPr id="76" name="グラフィックス 75" descr="男性のプロフィール">
            <a:extLst>
              <a:ext uri="{FF2B5EF4-FFF2-40B4-BE49-F238E27FC236}">
                <a16:creationId xmlns:a16="http://schemas.microsoft.com/office/drawing/2014/main" id="{65EAE673-D8F7-61F4-9ED0-1860A84A065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212640" y="1346950"/>
            <a:ext cx="318095" cy="318095"/>
          </a:xfrm>
          <a:prstGeom prst="rect">
            <a:avLst/>
          </a:prstGeom>
        </p:spPr>
      </p:pic>
      <p:pic>
        <p:nvPicPr>
          <p:cNvPr id="77" name="グラフィックス 76" descr="女性のプロフィール">
            <a:extLst>
              <a:ext uri="{FF2B5EF4-FFF2-40B4-BE49-F238E27FC236}">
                <a16:creationId xmlns:a16="http://schemas.microsoft.com/office/drawing/2014/main" id="{6B6D83CE-8F34-7EC9-0A7C-F808394D37E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536851" y="1333653"/>
            <a:ext cx="318095" cy="318095"/>
          </a:xfrm>
          <a:prstGeom prst="rect">
            <a:avLst/>
          </a:prstGeom>
        </p:spPr>
      </p:pic>
      <p:pic>
        <p:nvPicPr>
          <p:cNvPr id="78" name="グラフィックス 77" descr="男性のプロフィール">
            <a:extLst>
              <a:ext uri="{FF2B5EF4-FFF2-40B4-BE49-F238E27FC236}">
                <a16:creationId xmlns:a16="http://schemas.microsoft.com/office/drawing/2014/main" id="{A15A5EAD-5C84-EDBD-C21D-7965782CD8C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232632" y="1343621"/>
            <a:ext cx="318095" cy="318095"/>
          </a:xfrm>
          <a:prstGeom prst="rect">
            <a:avLst/>
          </a:prstGeom>
        </p:spPr>
      </p:pic>
      <p:pic>
        <p:nvPicPr>
          <p:cNvPr id="79" name="グラフィックス 78" descr="男性のプロフィール">
            <a:extLst>
              <a:ext uri="{FF2B5EF4-FFF2-40B4-BE49-F238E27FC236}">
                <a16:creationId xmlns:a16="http://schemas.microsoft.com/office/drawing/2014/main" id="{EDA92E67-F6F5-8DAA-417F-609C8C6ED61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59452" y="1336425"/>
            <a:ext cx="318095" cy="318095"/>
          </a:xfrm>
          <a:prstGeom prst="rect">
            <a:avLst/>
          </a:prstGeom>
        </p:spPr>
      </p:pic>
      <p:sp>
        <p:nvSpPr>
          <p:cNvPr id="80" name="テキスト ボックス 79">
            <a:extLst>
              <a:ext uri="{FF2B5EF4-FFF2-40B4-BE49-F238E27FC236}">
                <a16:creationId xmlns:a16="http://schemas.microsoft.com/office/drawing/2014/main" id="{239722C1-E0BF-D7A2-F180-E228712A89C4}"/>
              </a:ext>
            </a:extLst>
          </p:cNvPr>
          <p:cNvSpPr txBox="1"/>
          <p:nvPr/>
        </p:nvSpPr>
        <p:spPr>
          <a:xfrm>
            <a:off x="3397137" y="1400964"/>
            <a:ext cx="1155469"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a:t>
            </a:r>
          </a:p>
        </p:txBody>
      </p:sp>
      <p:sp>
        <p:nvSpPr>
          <p:cNvPr id="81" name="スライド番号プレースホルダー 80">
            <a:extLst>
              <a:ext uri="{FF2B5EF4-FFF2-40B4-BE49-F238E27FC236}">
                <a16:creationId xmlns:a16="http://schemas.microsoft.com/office/drawing/2014/main" id="{FA516B91-E582-0903-1B50-C9DCFBF4B1A6}"/>
              </a:ext>
            </a:extLst>
          </p:cNvPr>
          <p:cNvSpPr>
            <a:spLocks noGrp="1"/>
          </p:cNvSpPr>
          <p:nvPr>
            <p:ph type="sldNum" sz="quarter" idx="12"/>
          </p:nvPr>
        </p:nvSpPr>
        <p:spPr/>
        <p:txBody>
          <a:bodyPr/>
          <a:lstStyle/>
          <a:p>
            <a:fld id="{B4A07233-354E-40AC-9BDC-F61EC830D6AE}" type="slidenum">
              <a:rPr kumimoji="1" lang="ja-JP" altLang="en-US" smtClean="0"/>
              <a:t>6</a:t>
            </a:fld>
            <a:endParaRPr kumimoji="1" lang="ja-JP" altLang="en-US"/>
          </a:p>
        </p:txBody>
      </p:sp>
      <p:sp>
        <p:nvSpPr>
          <p:cNvPr id="4" name="テキスト ボックス 3">
            <a:extLst>
              <a:ext uri="{FF2B5EF4-FFF2-40B4-BE49-F238E27FC236}">
                <a16:creationId xmlns:a16="http://schemas.microsoft.com/office/drawing/2014/main" id="{4C80F6A6-237D-5586-A9AD-8AD76D1F84A3}"/>
              </a:ext>
            </a:extLst>
          </p:cNvPr>
          <p:cNvSpPr txBox="1"/>
          <p:nvPr/>
        </p:nvSpPr>
        <p:spPr>
          <a:xfrm>
            <a:off x="3476110" y="2719730"/>
            <a:ext cx="1508760"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ユーザーストーリー</a:t>
            </a:r>
          </a:p>
        </p:txBody>
      </p:sp>
    </p:spTree>
    <p:extLst>
      <p:ext uri="{BB962C8B-B14F-4D97-AF65-F5344CB8AC3E}">
        <p14:creationId xmlns:p14="http://schemas.microsoft.com/office/powerpoint/2010/main" val="361416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4DDA4-1EDF-89A8-F567-46CD055D7887}"/>
            </a:ext>
          </a:extLst>
        </p:cNvPr>
        <p:cNvGrpSpPr/>
        <p:nvPr/>
      </p:nvGrpSpPr>
      <p:grpSpPr>
        <a:xfrm>
          <a:off x="0" y="0"/>
          <a:ext cx="0" cy="0"/>
          <a:chOff x="0" y="0"/>
          <a:chExt cx="0" cy="0"/>
        </a:xfrm>
      </p:grpSpPr>
      <p:sp>
        <p:nvSpPr>
          <p:cNvPr id="47" name="正方形/長方形 46">
            <a:extLst>
              <a:ext uri="{FF2B5EF4-FFF2-40B4-BE49-F238E27FC236}">
                <a16:creationId xmlns:a16="http://schemas.microsoft.com/office/drawing/2014/main" id="{ED6C365D-3E26-CB95-D47D-061F6422DAC7}"/>
              </a:ext>
            </a:extLst>
          </p:cNvPr>
          <p:cNvSpPr/>
          <p:nvPr/>
        </p:nvSpPr>
        <p:spPr>
          <a:xfrm>
            <a:off x="900545" y="2354763"/>
            <a:ext cx="10604269" cy="4117571"/>
          </a:xfrm>
          <a:prstGeom prst="rect">
            <a:avLst/>
          </a:prstGeom>
          <a:solidFill>
            <a:srgbClr val="FDF1E9"/>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2" name="正方形/長方形 1">
            <a:extLst>
              <a:ext uri="{FF2B5EF4-FFF2-40B4-BE49-F238E27FC236}">
                <a16:creationId xmlns:a16="http://schemas.microsoft.com/office/drawing/2014/main" id="{4ADBF111-E8D7-55F6-157A-946B7ABAC66A}"/>
              </a:ext>
            </a:extLst>
          </p:cNvPr>
          <p:cNvSpPr/>
          <p:nvPr/>
        </p:nvSpPr>
        <p:spPr>
          <a:xfrm>
            <a:off x="900545" y="1090262"/>
            <a:ext cx="10604269" cy="1148382"/>
          </a:xfrm>
          <a:prstGeom prst="rect">
            <a:avLst/>
          </a:prstGeom>
          <a:solidFill>
            <a:srgbClr val="F3F6FB"/>
          </a:solidFill>
          <a:ln>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E3784D63-F1B2-AB3E-F418-7A593DF8DFCA}"/>
              </a:ext>
            </a:extLst>
          </p:cNvPr>
          <p:cNvSpPr/>
          <p:nvPr/>
        </p:nvSpPr>
        <p:spPr>
          <a:xfrm>
            <a:off x="2693322" y="1597174"/>
            <a:ext cx="1219199" cy="430887"/>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新規</a:t>
            </a:r>
            <a:r>
              <a:rPr kumimoji="1" lang="ja-JP" altLang="en-US" sz="1100" dirty="0">
                <a:solidFill>
                  <a:schemeClr val="tx1"/>
                </a:solidFill>
                <a:latin typeface="Meiryo UI" panose="020B0604030504040204" pitchFamily="50" charset="-128"/>
                <a:ea typeface="Meiryo UI" panose="020B0604030504040204" pitchFamily="50" charset="-128"/>
              </a:rPr>
              <a:t>登録したい</a:t>
            </a:r>
          </a:p>
        </p:txBody>
      </p:sp>
      <p:sp>
        <p:nvSpPr>
          <p:cNvPr id="7" name="正方形/長方形 6">
            <a:extLst>
              <a:ext uri="{FF2B5EF4-FFF2-40B4-BE49-F238E27FC236}">
                <a16:creationId xmlns:a16="http://schemas.microsoft.com/office/drawing/2014/main" id="{199CC7A4-0C7E-B896-5B4C-5317BD5D8CD0}"/>
              </a:ext>
            </a:extLst>
          </p:cNvPr>
          <p:cNvSpPr/>
          <p:nvPr/>
        </p:nvSpPr>
        <p:spPr>
          <a:xfrm>
            <a:off x="5374623" y="1585334"/>
            <a:ext cx="1219199" cy="430887"/>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空きホテルを検索したい</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E2B084F3-90CE-A1BC-9B34-5FCCED56122D}"/>
              </a:ext>
            </a:extLst>
          </p:cNvPr>
          <p:cNvSpPr/>
          <p:nvPr/>
        </p:nvSpPr>
        <p:spPr>
          <a:xfrm>
            <a:off x="2693322" y="1133302"/>
            <a:ext cx="1219197" cy="354121"/>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会員登録</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0C4A3306-BC56-BBE5-B375-E60062C7B71E}"/>
              </a:ext>
            </a:extLst>
          </p:cNvPr>
          <p:cNvSpPr/>
          <p:nvPr/>
        </p:nvSpPr>
        <p:spPr>
          <a:xfrm>
            <a:off x="2687779" y="2445024"/>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新規登録したい</a:t>
            </a:r>
          </a:p>
          <a:p>
            <a:pPr algn="ctr"/>
            <a:r>
              <a:rPr kumimoji="1" lang="ja-JP" altLang="en-US" sz="1100" dirty="0">
                <a:solidFill>
                  <a:schemeClr val="tx1"/>
                </a:solidFill>
                <a:latin typeface="Meiryo UI" panose="020B0604030504040204" pitchFamily="50" charset="-128"/>
                <a:ea typeface="Meiryo UI" panose="020B0604030504040204" pitchFamily="50" charset="-128"/>
              </a:rPr>
              <a:t>予約時に個人情報を登録したくないため</a:t>
            </a:r>
          </a:p>
        </p:txBody>
      </p:sp>
      <p:sp>
        <p:nvSpPr>
          <p:cNvPr id="61" name="テキスト ボックス 60">
            <a:extLst>
              <a:ext uri="{FF2B5EF4-FFF2-40B4-BE49-F238E27FC236}">
                <a16:creationId xmlns:a16="http://schemas.microsoft.com/office/drawing/2014/main" id="{0189EBB0-E30E-4F92-FCC4-35BF76181C7F}"/>
              </a:ext>
            </a:extLst>
          </p:cNvPr>
          <p:cNvSpPr txBox="1"/>
          <p:nvPr/>
        </p:nvSpPr>
        <p:spPr>
          <a:xfrm>
            <a:off x="939338" y="1183867"/>
            <a:ext cx="1582189" cy="430887"/>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バックボーン</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ストーリーの骨格</a:t>
            </a:r>
            <a:r>
              <a:rPr kumimoji="1" lang="en-US" altLang="ja-JP" sz="1100" b="1" dirty="0">
                <a:latin typeface="Meiryo UI" panose="020B0604030504040204" pitchFamily="50" charset="-128"/>
                <a:ea typeface="Meiryo UI" panose="020B0604030504040204" pitchFamily="50" charset="-128"/>
              </a:rPr>
              <a:t>)</a:t>
            </a:r>
            <a:endParaRPr kumimoji="1" lang="ja-JP" altLang="en-US" sz="1100" b="1" dirty="0">
              <a:latin typeface="Meiryo UI" panose="020B0604030504040204" pitchFamily="50" charset="-128"/>
              <a:ea typeface="Meiryo UI" panose="020B0604030504040204" pitchFamily="50" charset="-128"/>
            </a:endParaRPr>
          </a:p>
        </p:txBody>
      </p:sp>
      <p:pic>
        <p:nvPicPr>
          <p:cNvPr id="67" name="グラフィックス 66" descr="男性のプロフィール">
            <a:extLst>
              <a:ext uri="{FF2B5EF4-FFF2-40B4-BE49-F238E27FC236}">
                <a16:creationId xmlns:a16="http://schemas.microsoft.com/office/drawing/2014/main" id="{6A239C74-1F86-4BA3-41DB-CCE5C8B5309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765367" y="672775"/>
            <a:ext cx="399010" cy="399010"/>
          </a:xfrm>
          <a:prstGeom prst="rect">
            <a:avLst/>
          </a:prstGeom>
        </p:spPr>
      </p:pic>
      <p:sp>
        <p:nvSpPr>
          <p:cNvPr id="72" name="テキスト ボックス 71">
            <a:extLst>
              <a:ext uri="{FF2B5EF4-FFF2-40B4-BE49-F238E27FC236}">
                <a16:creationId xmlns:a16="http://schemas.microsoft.com/office/drawing/2014/main" id="{55EC151F-33AF-5A68-973B-B51379C429BA}"/>
              </a:ext>
            </a:extLst>
          </p:cNvPr>
          <p:cNvSpPr txBox="1"/>
          <p:nvPr/>
        </p:nvSpPr>
        <p:spPr>
          <a:xfrm>
            <a:off x="953193" y="757451"/>
            <a:ext cx="1155469"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利用ユーザー</a:t>
            </a:r>
          </a:p>
        </p:txBody>
      </p:sp>
      <p:cxnSp>
        <p:nvCxnSpPr>
          <p:cNvPr id="3" name="直線コネクタ 2">
            <a:extLst>
              <a:ext uri="{FF2B5EF4-FFF2-40B4-BE49-F238E27FC236}">
                <a16:creationId xmlns:a16="http://schemas.microsoft.com/office/drawing/2014/main" id="{7E4C91EA-A966-9D4F-0B96-0165FD349F4F}"/>
              </a:ext>
            </a:extLst>
          </p:cNvPr>
          <p:cNvCxnSpPr>
            <a:cxnSpLocks/>
          </p:cNvCxnSpPr>
          <p:nvPr/>
        </p:nvCxnSpPr>
        <p:spPr>
          <a:xfrm>
            <a:off x="2454363" y="4346962"/>
            <a:ext cx="8773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5" name="テキスト ボックス 64">
            <a:extLst>
              <a:ext uri="{FF2B5EF4-FFF2-40B4-BE49-F238E27FC236}">
                <a16:creationId xmlns:a16="http://schemas.microsoft.com/office/drawing/2014/main" id="{7EEF5731-9EF2-CDEE-953F-8EFE2D39D4A7}"/>
              </a:ext>
            </a:extLst>
          </p:cNvPr>
          <p:cNvSpPr txBox="1"/>
          <p:nvPr/>
        </p:nvSpPr>
        <p:spPr>
          <a:xfrm>
            <a:off x="1811548" y="4234735"/>
            <a:ext cx="1116043" cy="267169"/>
          </a:xfrm>
          <a:prstGeom prst="rect">
            <a:avLst/>
          </a:prstGeom>
          <a:noFill/>
        </p:spPr>
        <p:txBody>
          <a:bodyPr wrap="square" rtlCol="0">
            <a:spAutoFit/>
          </a:bodyPr>
          <a:lstStyle/>
          <a:p>
            <a:r>
              <a:rPr kumimoji="1" lang="en-US" altLang="ja-JP" sz="1100" b="1" dirty="0">
                <a:solidFill>
                  <a:srgbClr val="FF0000"/>
                </a:solidFill>
                <a:latin typeface="Meiryo UI" panose="020B0604030504040204" pitchFamily="50" charset="-128"/>
                <a:ea typeface="Meiryo UI" panose="020B0604030504040204" pitchFamily="50" charset="-128"/>
              </a:rPr>
              <a:t>MVP</a:t>
            </a:r>
            <a:endParaRPr kumimoji="1" lang="ja-JP" altLang="en-US" sz="1100" b="1" dirty="0">
              <a:solidFill>
                <a:srgbClr val="FF0000"/>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4F769DB8-8D77-68C5-C414-193CE7403695}"/>
              </a:ext>
            </a:extLst>
          </p:cNvPr>
          <p:cNvSpPr/>
          <p:nvPr/>
        </p:nvSpPr>
        <p:spPr>
          <a:xfrm>
            <a:off x="4070468" y="1583186"/>
            <a:ext cx="1219199" cy="430887"/>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登録内容を変更したい</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0A71CDC5-D7E5-1D67-15E7-5E7E4424C6B1}"/>
              </a:ext>
            </a:extLst>
          </p:cNvPr>
          <p:cNvSpPr/>
          <p:nvPr/>
        </p:nvSpPr>
        <p:spPr>
          <a:xfrm>
            <a:off x="5379312" y="1173153"/>
            <a:ext cx="1219198" cy="354121"/>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ホテルを探す</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2EEA642C-6DCE-1724-4DCE-03FB748C030A}"/>
              </a:ext>
            </a:extLst>
          </p:cNvPr>
          <p:cNvSpPr/>
          <p:nvPr/>
        </p:nvSpPr>
        <p:spPr>
          <a:xfrm>
            <a:off x="6656781" y="1583185"/>
            <a:ext cx="1209909" cy="430887"/>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オススメを探したい</a:t>
            </a:r>
          </a:p>
        </p:txBody>
      </p:sp>
      <p:sp>
        <p:nvSpPr>
          <p:cNvPr id="48" name="正方形/長方形 47">
            <a:extLst>
              <a:ext uri="{FF2B5EF4-FFF2-40B4-BE49-F238E27FC236}">
                <a16:creationId xmlns:a16="http://schemas.microsoft.com/office/drawing/2014/main" id="{988D23A6-E2FC-490D-B203-06103811A021}"/>
              </a:ext>
            </a:extLst>
          </p:cNvPr>
          <p:cNvSpPr/>
          <p:nvPr/>
        </p:nvSpPr>
        <p:spPr>
          <a:xfrm>
            <a:off x="7897691" y="1184031"/>
            <a:ext cx="1219196" cy="354121"/>
          </a:xfrm>
          <a:prstGeom prst="rect">
            <a:avLst/>
          </a:prstGeom>
          <a:solidFill>
            <a:schemeClr val="accent1">
              <a:lumMod val="20000"/>
              <a:lumOff val="8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ホテルを予約する</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0D1E42FF-EF17-0FC2-B7AF-E25CD62D7027}"/>
              </a:ext>
            </a:extLst>
          </p:cNvPr>
          <p:cNvSpPr/>
          <p:nvPr/>
        </p:nvSpPr>
        <p:spPr>
          <a:xfrm>
            <a:off x="7915291" y="1573753"/>
            <a:ext cx="1201596" cy="430887"/>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割引を受けたい</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74" name="正方形/長方形 73">
            <a:extLst>
              <a:ext uri="{FF2B5EF4-FFF2-40B4-BE49-F238E27FC236}">
                <a16:creationId xmlns:a16="http://schemas.microsoft.com/office/drawing/2014/main" id="{EF381932-124C-91A0-D875-C1A3774C0092}"/>
              </a:ext>
            </a:extLst>
          </p:cNvPr>
          <p:cNvSpPr/>
          <p:nvPr/>
        </p:nvSpPr>
        <p:spPr>
          <a:xfrm>
            <a:off x="9165488" y="1573752"/>
            <a:ext cx="1167593" cy="430887"/>
          </a:xfrm>
          <a:prstGeom prst="rect">
            <a:avLst/>
          </a:prstGeom>
          <a:solidFill>
            <a:schemeClr val="accent6">
              <a:lumMod val="20000"/>
              <a:lumOff val="80000"/>
            </a:schemeClr>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予約確定したい</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201E22CC-17E1-166E-A6FF-D8C78D8D136E}"/>
              </a:ext>
            </a:extLst>
          </p:cNvPr>
          <p:cNvSpPr/>
          <p:nvPr/>
        </p:nvSpPr>
        <p:spPr>
          <a:xfrm>
            <a:off x="2687779" y="4426379"/>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schemeClr val="tx1"/>
                </a:solidFill>
                <a:latin typeface="Meiryo UI" panose="020B0604030504040204" pitchFamily="50" charset="-128"/>
                <a:ea typeface="Meiryo UI" panose="020B0604030504040204" pitchFamily="50" charset="-128"/>
              </a:rPr>
              <a:t>SNS</a:t>
            </a:r>
            <a:r>
              <a:rPr lang="ja-JP" altLang="en-US" sz="1100" dirty="0">
                <a:solidFill>
                  <a:schemeClr val="tx1"/>
                </a:solidFill>
                <a:latin typeface="Meiryo UI" panose="020B0604030504040204" pitchFamily="50" charset="-128"/>
                <a:ea typeface="Meiryo UI" panose="020B0604030504040204" pitchFamily="50" charset="-128"/>
              </a:rPr>
              <a:t>情報で登録したい</a:t>
            </a:r>
            <a:endParaRPr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簡単に登録手続きしたいため</a:t>
            </a:r>
          </a:p>
        </p:txBody>
      </p:sp>
      <p:sp>
        <p:nvSpPr>
          <p:cNvPr id="77" name="正方形/長方形 76">
            <a:extLst>
              <a:ext uri="{FF2B5EF4-FFF2-40B4-BE49-F238E27FC236}">
                <a16:creationId xmlns:a16="http://schemas.microsoft.com/office/drawing/2014/main" id="{84303A21-177C-DC0B-E4DC-C46B3BDC3D5A}"/>
              </a:ext>
            </a:extLst>
          </p:cNvPr>
          <p:cNvSpPr/>
          <p:nvPr/>
        </p:nvSpPr>
        <p:spPr>
          <a:xfrm>
            <a:off x="4064925" y="4426379"/>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登録情報を変更したい</a:t>
            </a:r>
          </a:p>
          <a:p>
            <a:pPr algn="ctr"/>
            <a:r>
              <a:rPr lang="ja-JP" altLang="en-US" sz="1100" dirty="0">
                <a:solidFill>
                  <a:schemeClr val="tx1"/>
                </a:solidFill>
                <a:latin typeface="Meiryo UI" panose="020B0604030504040204" pitchFamily="50" charset="-128"/>
                <a:ea typeface="Meiryo UI" panose="020B0604030504040204" pitchFamily="50" charset="-128"/>
              </a:rPr>
              <a:t>引っ越しや電話変更があったときに修正したいため</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78" name="正方形/長方形 77">
            <a:extLst>
              <a:ext uri="{FF2B5EF4-FFF2-40B4-BE49-F238E27FC236}">
                <a16:creationId xmlns:a16="http://schemas.microsoft.com/office/drawing/2014/main" id="{BB184497-5CC0-D90B-3275-B4C0B3F47883}"/>
              </a:ext>
            </a:extLst>
          </p:cNvPr>
          <p:cNvSpPr/>
          <p:nvPr/>
        </p:nvSpPr>
        <p:spPr>
          <a:xfrm>
            <a:off x="4064925" y="5390038"/>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カード情報を変更したい</a:t>
            </a:r>
          </a:p>
          <a:p>
            <a:pPr algn="ctr"/>
            <a:r>
              <a:rPr lang="ja-JP" altLang="en-US" sz="1100" dirty="0">
                <a:solidFill>
                  <a:schemeClr val="tx1"/>
                </a:solidFill>
                <a:latin typeface="Meiryo UI" panose="020B0604030504040204" pitchFamily="50" charset="-128"/>
                <a:ea typeface="Meiryo UI" panose="020B0604030504040204" pitchFamily="50" charset="-128"/>
              </a:rPr>
              <a:t>カード切替時に新しいカードを設定したいため</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79" name="正方形/長方形 78">
            <a:extLst>
              <a:ext uri="{FF2B5EF4-FFF2-40B4-BE49-F238E27FC236}">
                <a16:creationId xmlns:a16="http://schemas.microsoft.com/office/drawing/2014/main" id="{7A15F247-21CF-F4DA-16A2-5C34EB3B2F9D}"/>
              </a:ext>
            </a:extLst>
          </p:cNvPr>
          <p:cNvSpPr/>
          <p:nvPr/>
        </p:nvSpPr>
        <p:spPr>
          <a:xfrm>
            <a:off x="5379312" y="2449848"/>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日付で検索したい</a:t>
            </a:r>
          </a:p>
          <a:p>
            <a:pPr algn="ctr"/>
            <a:r>
              <a:rPr lang="ja-JP" altLang="en-US" sz="1100" dirty="0">
                <a:solidFill>
                  <a:schemeClr val="tx1"/>
                </a:solidFill>
                <a:latin typeface="Meiryo UI" panose="020B0604030504040204" pitchFamily="50" charset="-128"/>
                <a:ea typeface="Meiryo UI" panose="020B0604030504040204" pitchFamily="50" charset="-128"/>
              </a:rPr>
              <a:t>宿泊日で空いているホテルを探したいため</a:t>
            </a: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80" name="正方形/長方形 79">
            <a:extLst>
              <a:ext uri="{FF2B5EF4-FFF2-40B4-BE49-F238E27FC236}">
                <a16:creationId xmlns:a16="http://schemas.microsoft.com/office/drawing/2014/main" id="{C0EC0E4F-C727-1853-0FC6-AD6FEA658E09}"/>
              </a:ext>
            </a:extLst>
          </p:cNvPr>
          <p:cNvSpPr/>
          <p:nvPr/>
        </p:nvSpPr>
        <p:spPr>
          <a:xfrm>
            <a:off x="5383913" y="3398717"/>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地名で検索したい</a:t>
            </a:r>
          </a:p>
          <a:p>
            <a:pPr algn="ctr"/>
            <a:r>
              <a:rPr lang="ja-JP" altLang="en-US" sz="1100" dirty="0">
                <a:solidFill>
                  <a:schemeClr val="tx1"/>
                </a:solidFill>
                <a:latin typeface="Meiryo UI" panose="020B0604030504040204" pitchFamily="50" charset="-128"/>
                <a:ea typeface="Meiryo UI" panose="020B0604030504040204" pitchFamily="50" charset="-128"/>
              </a:rPr>
              <a:t>そのエリアのホテルに泊まりたいため</a:t>
            </a:r>
            <a:endParaRPr kumimoji="1" lang="ja-JP" altLang="en-US" sz="1100" dirty="0">
              <a:solidFill>
                <a:schemeClr val="tx1"/>
              </a:solidFill>
              <a:latin typeface="Meiryo UI" panose="020B0604030504040204" pitchFamily="50" charset="-128"/>
              <a:ea typeface="Meiryo UI" panose="020B0604030504040204" pitchFamily="50" charset="-128"/>
            </a:endParaRPr>
          </a:p>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81" name="正方形/長方形 80">
            <a:extLst>
              <a:ext uri="{FF2B5EF4-FFF2-40B4-BE49-F238E27FC236}">
                <a16:creationId xmlns:a16="http://schemas.microsoft.com/office/drawing/2014/main" id="{4E25BC42-3D31-7A3B-ED1A-D31C0030425F}"/>
              </a:ext>
            </a:extLst>
          </p:cNvPr>
          <p:cNvSpPr/>
          <p:nvPr/>
        </p:nvSpPr>
        <p:spPr>
          <a:xfrm>
            <a:off x="5378643" y="4425767"/>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地図で近くのホテルを</a:t>
            </a:r>
            <a:r>
              <a:rPr kumimoji="1" lang="ja-JP" altLang="en-US" sz="1100" dirty="0">
                <a:solidFill>
                  <a:schemeClr val="tx1"/>
                </a:solidFill>
                <a:latin typeface="Meiryo UI" panose="020B0604030504040204" pitchFamily="50" charset="-128"/>
                <a:ea typeface="Meiryo UI" panose="020B0604030504040204" pitchFamily="50" charset="-128"/>
              </a:rPr>
              <a:t>検索したい</a:t>
            </a:r>
          </a:p>
          <a:p>
            <a:pPr algn="ctr"/>
            <a:r>
              <a:rPr kumimoji="1" lang="ja-JP" altLang="en-US" sz="1100" dirty="0">
                <a:solidFill>
                  <a:schemeClr val="tx1"/>
                </a:solidFill>
                <a:latin typeface="Meiryo UI" panose="020B0604030504040204" pitchFamily="50" charset="-128"/>
                <a:ea typeface="Meiryo UI" panose="020B0604030504040204" pitchFamily="50" charset="-128"/>
              </a:rPr>
              <a:t>急な宿泊ですぐに近くを</a:t>
            </a:r>
            <a:r>
              <a:rPr lang="ja-JP" altLang="en-US" sz="1100" dirty="0">
                <a:solidFill>
                  <a:schemeClr val="tx1"/>
                </a:solidFill>
                <a:latin typeface="Meiryo UI" panose="020B0604030504040204" pitchFamily="50" charset="-128"/>
                <a:ea typeface="Meiryo UI" panose="020B0604030504040204" pitchFamily="50" charset="-128"/>
              </a:rPr>
              <a:t>調べたいため</a:t>
            </a:r>
            <a:endParaRPr kumimoji="1" lang="ja-JP" altLang="en-US" sz="1100" dirty="0">
              <a:solidFill>
                <a:schemeClr val="tx1"/>
              </a:solidFill>
              <a:latin typeface="Meiryo UI" panose="020B0604030504040204" pitchFamily="50" charset="-128"/>
              <a:ea typeface="Meiryo UI" panose="020B0604030504040204" pitchFamily="50" charset="-128"/>
            </a:endParaRPr>
          </a:p>
          <a:p>
            <a:pPr algn="ctr"/>
            <a:endParaRPr kumimoji="1" lang="ja-JP" altLang="en-US" sz="1100" dirty="0">
              <a:solidFill>
                <a:schemeClr val="tx1"/>
              </a:solidFill>
              <a:latin typeface="Meiryo UI" panose="020B0604030504040204" pitchFamily="50" charset="-128"/>
              <a:ea typeface="Meiryo UI" panose="020B0604030504040204" pitchFamily="50" charset="-128"/>
            </a:endParaRPr>
          </a:p>
        </p:txBody>
      </p:sp>
      <p:sp>
        <p:nvSpPr>
          <p:cNvPr id="83" name="正方形/長方形 82">
            <a:extLst>
              <a:ext uri="{FF2B5EF4-FFF2-40B4-BE49-F238E27FC236}">
                <a16:creationId xmlns:a16="http://schemas.microsoft.com/office/drawing/2014/main" id="{9EF86542-9DC6-B081-D1F0-64350F6D7A99}"/>
              </a:ext>
            </a:extLst>
          </p:cNvPr>
          <p:cNvSpPr/>
          <p:nvPr/>
        </p:nvSpPr>
        <p:spPr>
          <a:xfrm>
            <a:off x="6672949" y="2445023"/>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人気順で探したい</a:t>
            </a:r>
          </a:p>
          <a:p>
            <a:pPr algn="ctr"/>
            <a:r>
              <a:rPr lang="ja-JP" altLang="en-US" sz="1100" dirty="0">
                <a:solidFill>
                  <a:schemeClr val="tx1"/>
                </a:solidFill>
                <a:latin typeface="Meiryo UI" panose="020B0604030504040204" pitchFamily="50" charset="-128"/>
                <a:ea typeface="Meiryo UI" panose="020B0604030504040204" pitchFamily="50" charset="-128"/>
              </a:rPr>
              <a:t>他の人がよく泊っているホテルを知りたいため</a:t>
            </a:r>
          </a:p>
        </p:txBody>
      </p:sp>
      <p:sp>
        <p:nvSpPr>
          <p:cNvPr id="84" name="正方形/長方形 83">
            <a:extLst>
              <a:ext uri="{FF2B5EF4-FFF2-40B4-BE49-F238E27FC236}">
                <a16:creationId xmlns:a16="http://schemas.microsoft.com/office/drawing/2014/main" id="{A40DD37C-A5C7-F3BC-42B5-7D1730E1366C}"/>
              </a:ext>
            </a:extLst>
          </p:cNvPr>
          <p:cNvSpPr/>
          <p:nvPr/>
        </p:nvSpPr>
        <p:spPr>
          <a:xfrm>
            <a:off x="6693030" y="4425767"/>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価格ごとの人気順で探したい</a:t>
            </a:r>
          </a:p>
          <a:p>
            <a:pPr algn="ctr"/>
            <a:r>
              <a:rPr lang="ja-JP" altLang="en-US" sz="1100" dirty="0">
                <a:solidFill>
                  <a:schemeClr val="tx1"/>
                </a:solidFill>
                <a:latin typeface="Meiryo UI" panose="020B0604030504040204" pitchFamily="50" charset="-128"/>
                <a:ea typeface="Meiryo UI" panose="020B0604030504040204" pitchFamily="50" charset="-128"/>
              </a:rPr>
              <a:t>価格帯のうち良さそうなホテルを知りたいため</a:t>
            </a:r>
          </a:p>
        </p:txBody>
      </p:sp>
      <p:sp>
        <p:nvSpPr>
          <p:cNvPr id="85" name="正方形/長方形 84">
            <a:extLst>
              <a:ext uri="{FF2B5EF4-FFF2-40B4-BE49-F238E27FC236}">
                <a16:creationId xmlns:a16="http://schemas.microsoft.com/office/drawing/2014/main" id="{5F5BBD45-A2E8-51B1-1606-66BA4580D191}"/>
              </a:ext>
            </a:extLst>
          </p:cNvPr>
          <p:cNvSpPr/>
          <p:nvPr/>
        </p:nvSpPr>
        <p:spPr>
          <a:xfrm>
            <a:off x="7993322" y="4413548"/>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割引率の高い割引を適用してほしい</a:t>
            </a:r>
          </a:p>
          <a:p>
            <a:pPr algn="ctr"/>
            <a:r>
              <a:rPr lang="ja-JP" altLang="en-US" sz="1100" dirty="0">
                <a:solidFill>
                  <a:schemeClr val="tx1"/>
                </a:solidFill>
                <a:latin typeface="Meiryo UI" panose="020B0604030504040204" pitchFamily="50" charset="-128"/>
                <a:ea typeface="Meiryo UI" panose="020B0604030504040204" pitchFamily="50" charset="-128"/>
              </a:rPr>
              <a:t>一番良い割引を受けたいため</a:t>
            </a:r>
          </a:p>
        </p:txBody>
      </p:sp>
      <p:sp>
        <p:nvSpPr>
          <p:cNvPr id="86" name="正方形/長方形 85">
            <a:extLst>
              <a:ext uri="{FF2B5EF4-FFF2-40B4-BE49-F238E27FC236}">
                <a16:creationId xmlns:a16="http://schemas.microsoft.com/office/drawing/2014/main" id="{C0465256-E300-CE10-73F1-06BCB86BDA8A}"/>
              </a:ext>
            </a:extLst>
          </p:cNvPr>
          <p:cNvSpPr/>
          <p:nvPr/>
        </p:nvSpPr>
        <p:spPr>
          <a:xfrm>
            <a:off x="8008086" y="5388892"/>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溜まったポイントを使いたい</a:t>
            </a:r>
          </a:p>
          <a:p>
            <a:pPr algn="ctr"/>
            <a:r>
              <a:rPr lang="ja-JP" altLang="en-US" sz="1100" dirty="0">
                <a:solidFill>
                  <a:schemeClr val="tx1"/>
                </a:solidFill>
                <a:latin typeface="Meiryo UI" panose="020B0604030504040204" pitchFamily="50" charset="-128"/>
                <a:ea typeface="Meiryo UI" panose="020B0604030504040204" pitchFamily="50" charset="-128"/>
              </a:rPr>
              <a:t>お得に利用したいため</a:t>
            </a:r>
          </a:p>
        </p:txBody>
      </p:sp>
      <p:sp>
        <p:nvSpPr>
          <p:cNvPr id="87" name="正方形/長方形 86">
            <a:extLst>
              <a:ext uri="{FF2B5EF4-FFF2-40B4-BE49-F238E27FC236}">
                <a16:creationId xmlns:a16="http://schemas.microsoft.com/office/drawing/2014/main" id="{02807379-6FA8-3A94-47C6-B816AF6BC6AD}"/>
              </a:ext>
            </a:extLst>
          </p:cNvPr>
          <p:cNvSpPr/>
          <p:nvPr/>
        </p:nvSpPr>
        <p:spPr>
          <a:xfrm>
            <a:off x="9218064" y="2445023"/>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予約確定してほしい</a:t>
            </a:r>
          </a:p>
          <a:p>
            <a:pPr algn="ctr"/>
            <a:r>
              <a:rPr lang="ja-JP" altLang="en-US" sz="1100" dirty="0">
                <a:solidFill>
                  <a:schemeClr val="tx1"/>
                </a:solidFill>
                <a:latin typeface="Meiryo UI" panose="020B0604030504040204" pitchFamily="50" charset="-128"/>
                <a:ea typeface="Meiryo UI" panose="020B0604030504040204" pitchFamily="50" charset="-128"/>
              </a:rPr>
              <a:t>ホテルの予約を</a:t>
            </a:r>
            <a:r>
              <a:rPr lang="en-US" altLang="ja-JP" sz="1100" dirty="0">
                <a:solidFill>
                  <a:schemeClr val="tx1"/>
                </a:solidFill>
                <a:latin typeface="Meiryo UI" panose="020B0604030504040204" pitchFamily="50" charset="-128"/>
                <a:ea typeface="Meiryo UI" panose="020B0604030504040204" pitchFamily="50" charset="-128"/>
              </a:rPr>
              <a:t>FIX</a:t>
            </a:r>
            <a:r>
              <a:rPr lang="ja-JP" altLang="en-US" sz="1100" dirty="0">
                <a:solidFill>
                  <a:schemeClr val="tx1"/>
                </a:solidFill>
                <a:latin typeface="Meiryo UI" panose="020B0604030504040204" pitchFamily="50" charset="-128"/>
                <a:ea typeface="Meiryo UI" panose="020B0604030504040204" pitchFamily="50" charset="-128"/>
              </a:rPr>
              <a:t>したいため</a:t>
            </a:r>
          </a:p>
        </p:txBody>
      </p:sp>
      <p:sp>
        <p:nvSpPr>
          <p:cNvPr id="88" name="正方形/長方形 87">
            <a:extLst>
              <a:ext uri="{FF2B5EF4-FFF2-40B4-BE49-F238E27FC236}">
                <a16:creationId xmlns:a16="http://schemas.microsoft.com/office/drawing/2014/main" id="{61A4DA8C-FBD6-5C44-0F68-80AA5F814319}"/>
              </a:ext>
            </a:extLst>
          </p:cNvPr>
          <p:cNvSpPr/>
          <p:nvPr/>
        </p:nvSpPr>
        <p:spPr>
          <a:xfrm>
            <a:off x="9307040" y="4398225"/>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カードで支払いたい</a:t>
            </a:r>
          </a:p>
          <a:p>
            <a:pPr algn="ctr"/>
            <a:r>
              <a:rPr lang="ja-JP" altLang="en-US" sz="1100" dirty="0">
                <a:solidFill>
                  <a:schemeClr val="tx1"/>
                </a:solidFill>
                <a:latin typeface="Meiryo UI" panose="020B0604030504040204" pitchFamily="50" charset="-128"/>
                <a:ea typeface="Meiryo UI" panose="020B0604030504040204" pitchFamily="50" charset="-128"/>
              </a:rPr>
              <a:t>事前にカードで支払っておきたいため</a:t>
            </a:r>
          </a:p>
        </p:txBody>
      </p:sp>
      <p:sp>
        <p:nvSpPr>
          <p:cNvPr id="89" name="正方形/長方形 88">
            <a:extLst>
              <a:ext uri="{FF2B5EF4-FFF2-40B4-BE49-F238E27FC236}">
                <a16:creationId xmlns:a16="http://schemas.microsoft.com/office/drawing/2014/main" id="{7F3E7BAB-0C80-58FC-D887-D5189B5CECA3}"/>
              </a:ext>
            </a:extLst>
          </p:cNvPr>
          <p:cNvSpPr/>
          <p:nvPr/>
        </p:nvSpPr>
        <p:spPr>
          <a:xfrm>
            <a:off x="9307040" y="5360858"/>
            <a:ext cx="1224742" cy="904573"/>
          </a:xfrm>
          <a:prstGeom prst="rect">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100" dirty="0">
                <a:solidFill>
                  <a:schemeClr val="tx1"/>
                </a:solidFill>
                <a:latin typeface="Meiryo UI" panose="020B0604030504040204" pitchFamily="50" charset="-128"/>
                <a:ea typeface="Meiryo UI" panose="020B0604030504040204" pitchFamily="50" charset="-128"/>
              </a:rPr>
              <a:t>現地で支払いたい</a:t>
            </a:r>
          </a:p>
          <a:p>
            <a:pPr algn="ctr"/>
            <a:r>
              <a:rPr lang="ja-JP" altLang="en-US" sz="1100" dirty="0">
                <a:solidFill>
                  <a:schemeClr val="tx1"/>
                </a:solidFill>
                <a:latin typeface="Meiryo UI" panose="020B0604030504040204" pitchFamily="50" charset="-128"/>
                <a:ea typeface="Meiryo UI" panose="020B0604030504040204" pitchFamily="50" charset="-128"/>
              </a:rPr>
              <a:t>変更するかもしれずまだ支払たくないため</a:t>
            </a:r>
          </a:p>
        </p:txBody>
      </p:sp>
      <p:sp>
        <p:nvSpPr>
          <p:cNvPr id="91" name="テキスト ボックス 90">
            <a:extLst>
              <a:ext uri="{FF2B5EF4-FFF2-40B4-BE49-F238E27FC236}">
                <a16:creationId xmlns:a16="http://schemas.microsoft.com/office/drawing/2014/main" id="{05FDC053-B913-3FD0-27AE-A33CD23A0F41}"/>
              </a:ext>
            </a:extLst>
          </p:cNvPr>
          <p:cNvSpPr txBox="1"/>
          <p:nvPr/>
        </p:nvSpPr>
        <p:spPr>
          <a:xfrm>
            <a:off x="459971" y="230976"/>
            <a:ext cx="6323213" cy="369332"/>
          </a:xfrm>
          <a:prstGeom prst="rect">
            <a:avLst/>
          </a:prstGeom>
          <a:noFill/>
        </p:spPr>
        <p:txBody>
          <a:bodyPr wrap="square" rtlCol="0">
            <a:spAutoFit/>
          </a:bodyPr>
          <a:lstStyle/>
          <a:p>
            <a:r>
              <a:rPr lang="en-US" altLang="ja-JP" b="1" dirty="0">
                <a:latin typeface="Meiryo UI" panose="020B0604030504040204" pitchFamily="50" charset="-128"/>
                <a:ea typeface="Meiryo UI" panose="020B0604030504040204" pitchFamily="50" charset="-128"/>
              </a:rPr>
              <a:t>Ⅲ</a:t>
            </a:r>
            <a:r>
              <a:rPr kumimoji="1" lang="ja-JP" altLang="en-US" b="1" dirty="0">
                <a:latin typeface="Meiryo UI" panose="020B0604030504040204" pitchFamily="50" charset="-128"/>
                <a:ea typeface="Meiryo UI" panose="020B0604030504040204" pitchFamily="50" charset="-128"/>
              </a:rPr>
              <a:t>．ユーザーストーリーマップのサンプル</a:t>
            </a:r>
          </a:p>
        </p:txBody>
      </p:sp>
      <p:sp>
        <p:nvSpPr>
          <p:cNvPr id="92" name="スライド番号プレースホルダー 91">
            <a:extLst>
              <a:ext uri="{FF2B5EF4-FFF2-40B4-BE49-F238E27FC236}">
                <a16:creationId xmlns:a16="http://schemas.microsoft.com/office/drawing/2014/main" id="{EF2924BA-34B1-503C-EDD2-BEB61CBBC9D5}"/>
              </a:ext>
            </a:extLst>
          </p:cNvPr>
          <p:cNvSpPr>
            <a:spLocks noGrp="1"/>
          </p:cNvSpPr>
          <p:nvPr>
            <p:ph type="sldNum" sz="quarter" idx="12"/>
          </p:nvPr>
        </p:nvSpPr>
        <p:spPr/>
        <p:txBody>
          <a:bodyPr/>
          <a:lstStyle/>
          <a:p>
            <a:fld id="{B4A07233-354E-40AC-9BDC-F61EC830D6AE}" type="slidenum">
              <a:rPr kumimoji="1" lang="ja-JP" altLang="en-US" smtClean="0"/>
              <a:t>7</a:t>
            </a:fld>
            <a:endParaRPr kumimoji="1" lang="ja-JP" altLang="en-US"/>
          </a:p>
        </p:txBody>
      </p:sp>
      <p:sp>
        <p:nvSpPr>
          <p:cNvPr id="5" name="テキスト ボックス 4">
            <a:extLst>
              <a:ext uri="{FF2B5EF4-FFF2-40B4-BE49-F238E27FC236}">
                <a16:creationId xmlns:a16="http://schemas.microsoft.com/office/drawing/2014/main" id="{C2CF73F1-270E-D696-6473-27A48802EFB6}"/>
              </a:ext>
            </a:extLst>
          </p:cNvPr>
          <p:cNvSpPr txBox="1"/>
          <p:nvPr/>
        </p:nvSpPr>
        <p:spPr>
          <a:xfrm>
            <a:off x="994814" y="2552850"/>
            <a:ext cx="1508760" cy="261610"/>
          </a:xfrm>
          <a:prstGeom prst="rect">
            <a:avLst/>
          </a:prstGeom>
          <a:noFill/>
        </p:spPr>
        <p:txBody>
          <a:bodyPr wrap="square" rtlCol="0">
            <a:spAutoFit/>
          </a:bodyPr>
          <a:lstStyle/>
          <a:p>
            <a:r>
              <a:rPr kumimoji="1" lang="ja-JP" altLang="en-US" sz="1100" b="1" dirty="0">
                <a:latin typeface="Meiryo UI" panose="020B0604030504040204" pitchFamily="50" charset="-128"/>
                <a:ea typeface="Meiryo UI" panose="020B0604030504040204" pitchFamily="50" charset="-128"/>
              </a:rPr>
              <a:t>ユーザーストーリー</a:t>
            </a:r>
          </a:p>
        </p:txBody>
      </p:sp>
    </p:spTree>
    <p:extLst>
      <p:ext uri="{BB962C8B-B14F-4D97-AF65-F5344CB8AC3E}">
        <p14:creationId xmlns:p14="http://schemas.microsoft.com/office/powerpoint/2010/main" val="3415872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6D784-BF4E-D9F7-1A47-5867A58EE8FA}"/>
            </a:ext>
          </a:extLst>
        </p:cNvPr>
        <p:cNvGrpSpPr/>
        <p:nvPr/>
      </p:nvGrpSpPr>
      <p:grpSpPr>
        <a:xfrm>
          <a:off x="0" y="0"/>
          <a:ext cx="0" cy="0"/>
          <a:chOff x="0" y="0"/>
          <a:chExt cx="0" cy="0"/>
        </a:xfrm>
      </p:grpSpPr>
      <p:sp>
        <p:nvSpPr>
          <p:cNvPr id="91" name="テキスト ボックス 90">
            <a:extLst>
              <a:ext uri="{FF2B5EF4-FFF2-40B4-BE49-F238E27FC236}">
                <a16:creationId xmlns:a16="http://schemas.microsoft.com/office/drawing/2014/main" id="{0CAFE42E-47A0-961D-8314-4AA2924FDEA6}"/>
              </a:ext>
            </a:extLst>
          </p:cNvPr>
          <p:cNvSpPr txBox="1"/>
          <p:nvPr/>
        </p:nvSpPr>
        <p:spPr>
          <a:xfrm>
            <a:off x="459971" y="230976"/>
            <a:ext cx="6323213" cy="36933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Ⅳ</a:t>
            </a:r>
            <a:r>
              <a:rPr kumimoji="1" lang="ja-JP" altLang="en-US" b="1" dirty="0">
                <a:latin typeface="Meiryo UI" panose="020B0604030504040204" pitchFamily="50" charset="-128"/>
                <a:ea typeface="Meiryo UI" panose="020B0604030504040204" pitchFamily="50" charset="-128"/>
              </a:rPr>
              <a:t>．ユーザーストーリーマッ</a:t>
            </a:r>
            <a:r>
              <a:rPr lang="ja-JP" altLang="en-US" b="1" dirty="0">
                <a:latin typeface="Meiryo UI" panose="020B0604030504040204" pitchFamily="50" charset="-128"/>
                <a:ea typeface="Meiryo UI" panose="020B0604030504040204" pitchFamily="50" charset="-128"/>
              </a:rPr>
              <a:t>ピ</a:t>
            </a:r>
            <a:r>
              <a:rPr kumimoji="1" lang="ja-JP" altLang="en-US" b="1" dirty="0">
                <a:latin typeface="Meiryo UI" panose="020B0604030504040204" pitchFamily="50" charset="-128"/>
                <a:ea typeface="Meiryo UI" panose="020B0604030504040204" pitchFamily="50" charset="-128"/>
              </a:rPr>
              <a:t>ング</a:t>
            </a:r>
            <a:r>
              <a:rPr lang="ja-JP" altLang="en-US" b="1" dirty="0">
                <a:latin typeface="Meiryo UI" panose="020B0604030504040204" pitchFamily="50" charset="-128"/>
                <a:ea typeface="Meiryo UI" panose="020B0604030504040204" pitchFamily="50" charset="-128"/>
              </a:rPr>
              <a:t>の進め方</a:t>
            </a:r>
            <a:endParaRPr kumimoji="1" lang="ja-JP" altLang="en-US" b="1" dirty="0">
              <a:latin typeface="Meiryo UI" panose="020B0604030504040204" pitchFamily="50" charset="-128"/>
              <a:ea typeface="Meiryo UI" panose="020B0604030504040204" pitchFamily="50" charset="-128"/>
            </a:endParaRPr>
          </a:p>
        </p:txBody>
      </p:sp>
      <p:sp>
        <p:nvSpPr>
          <p:cNvPr id="92" name="スライド番号プレースホルダー 91">
            <a:extLst>
              <a:ext uri="{FF2B5EF4-FFF2-40B4-BE49-F238E27FC236}">
                <a16:creationId xmlns:a16="http://schemas.microsoft.com/office/drawing/2014/main" id="{A7B3184C-74DC-44A9-5425-A2AA6C2C91FD}"/>
              </a:ext>
            </a:extLst>
          </p:cNvPr>
          <p:cNvSpPr>
            <a:spLocks noGrp="1"/>
          </p:cNvSpPr>
          <p:nvPr>
            <p:ph type="sldNum" sz="quarter" idx="12"/>
          </p:nvPr>
        </p:nvSpPr>
        <p:spPr/>
        <p:txBody>
          <a:bodyPr/>
          <a:lstStyle/>
          <a:p>
            <a:fld id="{B4A07233-354E-40AC-9BDC-F61EC830D6AE}" type="slidenum">
              <a:rPr kumimoji="1" lang="ja-JP" altLang="en-US" smtClean="0"/>
              <a:t>8</a:t>
            </a:fld>
            <a:endParaRPr kumimoji="1" lang="ja-JP" altLang="en-US"/>
          </a:p>
        </p:txBody>
      </p:sp>
      <p:sp>
        <p:nvSpPr>
          <p:cNvPr id="5" name="テキスト ボックス 4">
            <a:extLst>
              <a:ext uri="{FF2B5EF4-FFF2-40B4-BE49-F238E27FC236}">
                <a16:creationId xmlns:a16="http://schemas.microsoft.com/office/drawing/2014/main" id="{2CC6CD6B-73ED-9E2F-AC2C-555844E221D0}"/>
              </a:ext>
            </a:extLst>
          </p:cNvPr>
          <p:cNvSpPr txBox="1"/>
          <p:nvPr/>
        </p:nvSpPr>
        <p:spPr>
          <a:xfrm>
            <a:off x="640080" y="865515"/>
            <a:ext cx="11374581" cy="2554545"/>
          </a:xfrm>
          <a:prstGeom prst="rect">
            <a:avLst/>
          </a:prstGeom>
          <a:noFill/>
        </p:spPr>
        <p:txBody>
          <a:bodyPr wrap="square" rtlCol="0">
            <a:spAutoFit/>
          </a:bodyPr>
          <a:lstStyle/>
          <a:p>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職場で集合して実施する場合</a:t>
            </a:r>
            <a:r>
              <a:rPr lang="en-US" altLang="ja-JP" sz="1600" b="1" dirty="0">
                <a:latin typeface="Meiryo UI" panose="020B0604030504040204" pitchFamily="50" charset="-128"/>
                <a:ea typeface="Meiryo UI" panose="020B0604030504040204" pitchFamily="50" charset="-128"/>
              </a:rPr>
              <a:t>]</a:t>
            </a:r>
          </a:p>
          <a:p>
            <a:endParaRPr lang="en-US" altLang="ja-JP" sz="1600" b="1" dirty="0">
              <a:latin typeface="Meiryo UI" panose="020B0604030504040204" pitchFamily="50" charset="-128"/>
              <a:ea typeface="Meiryo UI" panose="020B0604030504040204" pitchFamily="50" charset="-128"/>
            </a:endParaRPr>
          </a:p>
          <a:p>
            <a:r>
              <a:rPr kumimoji="1" lang="ja-JP" altLang="en-US" sz="1600" b="1" dirty="0">
                <a:latin typeface="Meiryo UI" panose="020B0604030504040204" pitchFamily="50" charset="-128"/>
                <a:ea typeface="Meiryo UI" panose="020B0604030504040204" pitchFamily="50" charset="-128"/>
              </a:rPr>
              <a:t>　　</a:t>
            </a:r>
            <a:r>
              <a:rPr lang="ja-JP" altLang="en-US" sz="1600" b="1" dirty="0">
                <a:latin typeface="Meiryo UI" panose="020B0604030504040204" pitchFamily="50" charset="-128"/>
                <a:ea typeface="Meiryo UI" panose="020B0604030504040204" pitchFamily="50" charset="-128"/>
              </a:rPr>
              <a:t>前述の</a:t>
            </a:r>
            <a:r>
              <a:rPr kumimoji="1" lang="ja-JP" altLang="en-US" sz="1600" b="1" dirty="0">
                <a:latin typeface="Meiryo UI" panose="020B0604030504040204" pitchFamily="50" charset="-128"/>
                <a:ea typeface="Meiryo UI" panose="020B0604030504040204" pitchFamily="50" charset="-128"/>
              </a:rPr>
              <a:t>手順のイメージを参考に、ホワイトボードや模造紙を使用し、付箋にアイデアを書き出して進めます。</a:t>
            </a:r>
            <a:endParaRPr kumimoji="1"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a:t>
            </a:r>
            <a:endParaRPr lang="en-US" altLang="ja-JP" sz="1600" b="1" dirty="0">
              <a:latin typeface="Meiryo UI" panose="020B0604030504040204" pitchFamily="50" charset="-128"/>
              <a:ea typeface="Meiryo UI" panose="020B0604030504040204" pitchFamily="50" charset="-128"/>
            </a:endParaRPr>
          </a:p>
          <a:p>
            <a:endParaRPr lang="ja-JP" altLang="en-US" sz="1600" b="1" dirty="0">
              <a:latin typeface="Meiryo UI" panose="020B0604030504040204" pitchFamily="50" charset="-128"/>
              <a:ea typeface="Meiryo UI" panose="020B0604030504040204" pitchFamily="50" charset="-128"/>
            </a:endParaRPr>
          </a:p>
          <a:p>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オンライン環境で実施する場合</a:t>
            </a:r>
            <a:r>
              <a:rPr lang="en-US" altLang="ja-JP" sz="1600" b="1" dirty="0">
                <a:latin typeface="Meiryo UI" panose="020B0604030504040204" pitchFamily="50" charset="-128"/>
                <a:ea typeface="Meiryo UI" panose="020B0604030504040204" pitchFamily="50" charset="-128"/>
              </a:rPr>
              <a:t>]</a:t>
            </a:r>
          </a:p>
          <a:p>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　　ホワイトボードツール</a:t>
            </a:r>
            <a:r>
              <a:rPr lang="en-US" altLang="ja-JP" sz="1600" b="1" dirty="0">
                <a:latin typeface="Meiryo UI" panose="020B0604030504040204" pitchFamily="50" charset="-128"/>
                <a:ea typeface="Meiryo UI" panose="020B0604030504040204" pitchFamily="50" charset="-128"/>
              </a:rPr>
              <a:t>(</a:t>
            </a:r>
            <a:r>
              <a:rPr lang="en-US" altLang="ja-JP" sz="1600" b="1" dirty="0" err="1">
                <a:latin typeface="Meiryo UI" panose="020B0604030504040204" pitchFamily="50" charset="-128"/>
                <a:ea typeface="Meiryo UI" panose="020B0604030504040204" pitchFamily="50" charset="-128"/>
              </a:rPr>
              <a:t>miro</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MURAL</a:t>
            </a:r>
            <a:r>
              <a:rPr lang="ja-JP" altLang="en-US" sz="1600" b="1" dirty="0">
                <a:latin typeface="Meiryo UI" panose="020B0604030504040204" pitchFamily="50" charset="-128"/>
                <a:ea typeface="Meiryo UI" panose="020B0604030504040204" pitchFamily="50" charset="-128"/>
              </a:rPr>
              <a:t>など</a:t>
            </a:r>
            <a:r>
              <a:rPr lang="en-US" altLang="ja-JP" sz="1600" b="1" dirty="0">
                <a:latin typeface="Meiryo UI" panose="020B0604030504040204" pitchFamily="50" charset="-128"/>
                <a:ea typeface="Meiryo UI" panose="020B0604030504040204" pitchFamily="50" charset="-128"/>
              </a:rPr>
              <a:t>)</a:t>
            </a:r>
            <a:r>
              <a:rPr lang="ja-JP" altLang="en-US" sz="1600" b="1" dirty="0">
                <a:latin typeface="Meiryo UI" panose="020B0604030504040204" pitchFamily="50" charset="-128"/>
                <a:ea typeface="Meiryo UI" panose="020B0604030504040204" pitchFamily="50" charset="-128"/>
              </a:rPr>
              <a:t>を活用します。</a:t>
            </a:r>
          </a:p>
          <a:p>
            <a:r>
              <a:rPr lang="ja-JP" altLang="en-US" sz="1600" b="1" dirty="0">
                <a:latin typeface="Meiryo UI" panose="020B0604030504040204" pitchFamily="50" charset="-128"/>
                <a:ea typeface="Meiryo UI" panose="020B0604030504040204" pitchFamily="50" charset="-128"/>
              </a:rPr>
              <a:t>　　付箋機能を使用してアイデアを整理するか、ツールによってはテンプレートが備わっている場合がありますので、</a:t>
            </a:r>
          </a:p>
          <a:p>
            <a:r>
              <a:rPr lang="ja-JP" altLang="en-US" sz="1600" b="1" dirty="0">
                <a:latin typeface="Meiryo UI" panose="020B0604030504040204" pitchFamily="50" charset="-128"/>
                <a:ea typeface="Meiryo UI" panose="020B0604030504040204" pitchFamily="50" charset="-128"/>
              </a:rPr>
              <a:t>　　そちらを利用して行うこともできます。</a:t>
            </a:r>
            <a:endParaRPr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5252598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674</TotalTime>
  <Words>841</Words>
  <Application>Microsoft Office PowerPoint</Application>
  <PresentationFormat>ワイド画面</PresentationFormat>
  <Paragraphs>185</Paragraphs>
  <Slides>8</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Meiryo UI</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Yasumi Nakano</dc:creator>
  <cp:lastModifiedBy>Yasumi Nakano</cp:lastModifiedBy>
  <cp:revision>27</cp:revision>
  <dcterms:created xsi:type="dcterms:W3CDTF">2025-01-08T06:29:45Z</dcterms:created>
  <dcterms:modified xsi:type="dcterms:W3CDTF">2025-01-16T09:21:47Z</dcterms:modified>
</cp:coreProperties>
</file>