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p:sldMasterIdLst>
    <p:sldMasterId id="2147483659" r:id="rId4"/>
    <p:sldMasterId id="2147483674" r:id="rId5"/>
  </p:sldMasterIdLst>
  <p:notesMasterIdLst>
    <p:notesMasterId r:id="rId42"/>
  </p:notesMasterIdLst>
  <p:sldIdLst>
    <p:sldId id="296" r:id="rId6"/>
    <p:sldId id="297" r:id="rId7"/>
    <p:sldId id="281" r:id="rId8"/>
    <p:sldId id="283" r:id="rId9"/>
    <p:sldId id="284" r:id="rId10"/>
    <p:sldId id="285" r:id="rId11"/>
    <p:sldId id="256" r:id="rId12"/>
    <p:sldId id="260" r:id="rId13"/>
    <p:sldId id="286" r:id="rId14"/>
    <p:sldId id="261" r:id="rId15"/>
    <p:sldId id="259" r:id="rId16"/>
    <p:sldId id="258" r:id="rId17"/>
    <p:sldId id="291" r:id="rId18"/>
    <p:sldId id="288" r:id="rId19"/>
    <p:sldId id="294" r:id="rId20"/>
    <p:sldId id="263" r:id="rId21"/>
    <p:sldId id="292" r:id="rId22"/>
    <p:sldId id="264" r:id="rId23"/>
    <p:sldId id="266" r:id="rId24"/>
    <p:sldId id="267" r:id="rId25"/>
    <p:sldId id="289" r:id="rId26"/>
    <p:sldId id="269" r:id="rId27"/>
    <p:sldId id="293" r:id="rId28"/>
    <p:sldId id="271" r:id="rId29"/>
    <p:sldId id="272" r:id="rId30"/>
    <p:sldId id="273" r:id="rId31"/>
    <p:sldId id="278" r:id="rId32"/>
    <p:sldId id="274" r:id="rId33"/>
    <p:sldId id="295" r:id="rId34"/>
    <p:sldId id="280" r:id="rId35"/>
    <p:sldId id="277" r:id="rId36"/>
    <p:sldId id="290" r:id="rId37"/>
    <p:sldId id="275" r:id="rId38"/>
    <p:sldId id="276" r:id="rId39"/>
    <p:sldId id="270" r:id="rId40"/>
    <p:sldId id="279" r:id="rId4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0070C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BB87AE7-454C-40C2-88F4-BCC7560D858F}" v="4" dt="2025-12-12T03:30:11.711"/>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60" autoAdjust="0"/>
    <p:restoredTop sz="87425" autoAdjust="0"/>
  </p:normalViewPr>
  <p:slideViewPr>
    <p:cSldViewPr snapToGrid="0">
      <p:cViewPr varScale="1">
        <p:scale>
          <a:sx n="109" d="100"/>
          <a:sy n="109" d="100"/>
        </p:scale>
        <p:origin x="1686" y="114"/>
      </p:cViewPr>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notesMaster" Target="notesMasters/notesMaster1.xml"/><Relationship Id="rId47" Type="http://schemas.microsoft.com/office/2015/10/relationships/revisionInfo" Target="revisionInfo.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slide" Target="slides/slide36.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FBB47E5-4600-4F17-8B30-3EF7D155DB96}" type="datetimeFigureOut">
              <a:rPr kumimoji="1" lang="ja-JP" altLang="en-US" smtClean="0"/>
              <a:t>2025/12/12</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6B5A517-410E-4940-B550-254C4A79CB1C}" type="slidenum">
              <a:rPr kumimoji="1" lang="ja-JP" altLang="en-US" smtClean="0"/>
              <a:t>‹#›</a:t>
            </a:fld>
            <a:endParaRPr kumimoji="1" lang="ja-JP" altLang="en-US"/>
          </a:p>
        </p:txBody>
      </p:sp>
    </p:spTree>
    <p:extLst>
      <p:ext uri="{BB962C8B-B14F-4D97-AF65-F5344CB8AC3E}">
        <p14:creationId xmlns:p14="http://schemas.microsoft.com/office/powerpoint/2010/main" val="112546287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86B5A517-410E-4940-B550-254C4A79CB1C}" type="slidenum">
              <a:rPr kumimoji="1" lang="ja-JP" altLang="en-US" smtClean="0"/>
              <a:t>1</a:t>
            </a:fld>
            <a:endParaRPr kumimoji="1" lang="ja-JP" altLang="en-US"/>
          </a:p>
        </p:txBody>
      </p:sp>
    </p:spTree>
    <p:extLst>
      <p:ext uri="{BB962C8B-B14F-4D97-AF65-F5344CB8AC3E}">
        <p14:creationId xmlns:p14="http://schemas.microsoft.com/office/powerpoint/2010/main" val="20068354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371600" y="1143000"/>
            <a:ext cx="4114800" cy="3086100"/>
          </a:xfrm>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b="1"/>
              <a:t>■主催者の方向けメモ</a:t>
            </a:r>
            <a:endParaRPr kumimoji="1" lang="en-US" altLang="ja-JP" b="1"/>
          </a:p>
          <a:p>
            <a:endParaRPr kumimoji="1" lang="en-US" altLang="ja-JP"/>
          </a:p>
          <a:p>
            <a:r>
              <a:rPr kumimoji="1" lang="en-US" altLang="ja-JP"/>
              <a:t>※</a:t>
            </a:r>
            <a:r>
              <a:rPr kumimoji="1" lang="ja-JP" altLang="en-US"/>
              <a:t>ここまでの目安経過時間は</a:t>
            </a:r>
            <a:r>
              <a:rPr kumimoji="1" lang="en-US" altLang="ja-JP"/>
              <a:t>20</a:t>
            </a:r>
            <a:r>
              <a:rPr kumimoji="1" lang="ja-JP" altLang="en-US"/>
              <a:t>分です。</a:t>
            </a:r>
          </a:p>
        </p:txBody>
      </p:sp>
      <p:sp>
        <p:nvSpPr>
          <p:cNvPr id="4" name="スライド番号プレースホルダー 3"/>
          <p:cNvSpPr>
            <a:spLocks noGrp="1"/>
          </p:cNvSpPr>
          <p:nvPr>
            <p:ph type="sldNum" sz="quarter" idx="5"/>
          </p:nvPr>
        </p:nvSpPr>
        <p:spPr/>
        <p:txBody>
          <a:bodyPr/>
          <a:lstStyle/>
          <a:p>
            <a:fld id="{86B5A517-410E-4940-B550-254C4A79CB1C}" type="slidenum">
              <a:rPr kumimoji="1" lang="ja-JP" altLang="en-US" smtClean="0"/>
              <a:t>13</a:t>
            </a:fld>
            <a:endParaRPr kumimoji="1" lang="ja-JP" altLang="en-US"/>
          </a:p>
        </p:txBody>
      </p:sp>
    </p:spTree>
    <p:extLst>
      <p:ext uri="{BB962C8B-B14F-4D97-AF65-F5344CB8AC3E}">
        <p14:creationId xmlns:p14="http://schemas.microsoft.com/office/powerpoint/2010/main" val="32941230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371600" y="1143000"/>
            <a:ext cx="4114800" cy="3086100"/>
          </a:xfrm>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b="1"/>
              <a:t>■主催者の方向けメモ</a:t>
            </a:r>
            <a:endParaRPr kumimoji="1" lang="en-US" altLang="ja-JP" b="1"/>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a:t>※</a:t>
            </a:r>
            <a:r>
              <a:rPr kumimoji="1" lang="ja-JP" altLang="en-US"/>
              <a:t>こちらのスライドは、ワークショップ開催時には削除してください。</a:t>
            </a:r>
          </a:p>
        </p:txBody>
      </p:sp>
      <p:sp>
        <p:nvSpPr>
          <p:cNvPr id="4" name="スライド番号プレースホルダー 3"/>
          <p:cNvSpPr>
            <a:spLocks noGrp="1"/>
          </p:cNvSpPr>
          <p:nvPr>
            <p:ph type="sldNum" sz="quarter" idx="5"/>
          </p:nvPr>
        </p:nvSpPr>
        <p:spPr/>
        <p:txBody>
          <a:bodyPr/>
          <a:lstStyle/>
          <a:p>
            <a:fld id="{86B5A517-410E-4940-B550-254C4A79CB1C}" type="slidenum">
              <a:rPr kumimoji="1" lang="ja-JP" altLang="en-US" smtClean="0"/>
              <a:t>14</a:t>
            </a:fld>
            <a:endParaRPr kumimoji="1" lang="ja-JP" altLang="en-US"/>
          </a:p>
        </p:txBody>
      </p:sp>
    </p:spTree>
    <p:extLst>
      <p:ext uri="{BB962C8B-B14F-4D97-AF65-F5344CB8AC3E}">
        <p14:creationId xmlns:p14="http://schemas.microsoft.com/office/powerpoint/2010/main" val="54954095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371600" y="1143000"/>
            <a:ext cx="4114800" cy="3086100"/>
          </a:xfrm>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b="1"/>
              <a:t>■主催者の方向けメモ</a:t>
            </a:r>
            <a:endParaRPr kumimoji="1" lang="en-US" altLang="ja-JP" b="1"/>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a:t>※</a:t>
            </a:r>
            <a:r>
              <a:rPr kumimoji="1" lang="ja-JP" altLang="en-US"/>
              <a:t>目安時間：</a:t>
            </a:r>
            <a:r>
              <a:rPr kumimoji="1" lang="en-US" altLang="ja-JP"/>
              <a:t>5</a:t>
            </a:r>
            <a:r>
              <a:rPr kumimoji="1" lang="ja-JP" altLang="en-US"/>
              <a:t>分程度（人口推計の確認含む）</a:t>
            </a:r>
          </a:p>
          <a:p>
            <a:endParaRPr kumimoji="1" lang="en-US" altLang="ja-JP"/>
          </a:p>
          <a:p>
            <a:endParaRPr kumimoji="1" lang="en-US" altLang="ja-JP"/>
          </a:p>
          <a:p>
            <a:endParaRPr kumimoji="1" lang="en-US" altLang="ja-JP"/>
          </a:p>
          <a:p>
            <a:endParaRPr kumimoji="1" lang="en-US" altLang="ja-JP"/>
          </a:p>
          <a:p>
            <a:endParaRPr kumimoji="1" lang="en-US" altLang="ja-JP"/>
          </a:p>
          <a:p>
            <a:endParaRPr kumimoji="1" lang="en-US" altLang="ja-JP"/>
          </a:p>
        </p:txBody>
      </p:sp>
      <p:sp>
        <p:nvSpPr>
          <p:cNvPr id="4" name="スライド番号プレースホルダー 3"/>
          <p:cNvSpPr>
            <a:spLocks noGrp="1"/>
          </p:cNvSpPr>
          <p:nvPr>
            <p:ph type="sldNum" sz="quarter" idx="5"/>
          </p:nvPr>
        </p:nvSpPr>
        <p:spPr/>
        <p:txBody>
          <a:bodyPr/>
          <a:lstStyle/>
          <a:p>
            <a:fld id="{86B5A517-410E-4940-B550-254C4A79CB1C}" type="slidenum">
              <a:rPr kumimoji="1" lang="ja-JP" altLang="en-US" smtClean="0"/>
              <a:t>15</a:t>
            </a:fld>
            <a:endParaRPr kumimoji="1" lang="ja-JP" altLang="en-US"/>
          </a:p>
        </p:txBody>
      </p:sp>
    </p:spTree>
    <p:extLst>
      <p:ext uri="{BB962C8B-B14F-4D97-AF65-F5344CB8AC3E}">
        <p14:creationId xmlns:p14="http://schemas.microsoft.com/office/powerpoint/2010/main" val="358262470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371600" y="1143000"/>
            <a:ext cx="4114800" cy="3086100"/>
          </a:xfrm>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b="1"/>
              <a:t>■主催者の方向けメモ</a:t>
            </a:r>
            <a:endParaRPr kumimoji="1" lang="en-US" altLang="ja-JP" b="1"/>
          </a:p>
          <a:p>
            <a:endParaRPr kumimoji="1" lang="en-US" altLang="ja-JP"/>
          </a:p>
          <a:p>
            <a:r>
              <a:rPr kumimoji="1" lang="ja-JP" altLang="en-US"/>
              <a:t>こちらの人口推計グラフ画像はサンプルです。</a:t>
            </a:r>
            <a:endParaRPr kumimoji="1" lang="en-US" altLang="ja-JP"/>
          </a:p>
          <a:p>
            <a:r>
              <a:rPr kumimoji="1" lang="ja-JP" altLang="en-US"/>
              <a:t>各自治体の「人口ビジョン」資料などからデータを引用、貼り付けしてください。</a:t>
            </a:r>
            <a:endParaRPr kumimoji="1" lang="en-US" altLang="ja-JP"/>
          </a:p>
          <a:p>
            <a:endParaRPr kumimoji="1" lang="ja-JP" altLang="en-US"/>
          </a:p>
        </p:txBody>
      </p:sp>
      <p:sp>
        <p:nvSpPr>
          <p:cNvPr id="4" name="スライド番号プレースホルダー 3"/>
          <p:cNvSpPr>
            <a:spLocks noGrp="1"/>
          </p:cNvSpPr>
          <p:nvPr>
            <p:ph type="sldNum" sz="quarter" idx="5"/>
          </p:nvPr>
        </p:nvSpPr>
        <p:spPr/>
        <p:txBody>
          <a:bodyPr/>
          <a:lstStyle/>
          <a:p>
            <a:fld id="{86B5A517-410E-4940-B550-254C4A79CB1C}" type="slidenum">
              <a:rPr kumimoji="1" lang="ja-JP" altLang="en-US" smtClean="0"/>
              <a:t>16</a:t>
            </a:fld>
            <a:endParaRPr kumimoji="1" lang="ja-JP" altLang="en-US"/>
          </a:p>
        </p:txBody>
      </p:sp>
    </p:spTree>
    <p:extLst>
      <p:ext uri="{BB962C8B-B14F-4D97-AF65-F5344CB8AC3E}">
        <p14:creationId xmlns:p14="http://schemas.microsoft.com/office/powerpoint/2010/main" val="280439452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371600" y="1143000"/>
            <a:ext cx="4114800" cy="3086100"/>
          </a:xfrm>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b="1"/>
              <a:t>■主催者の方向けメモ</a:t>
            </a:r>
            <a:endParaRPr kumimoji="1" lang="en-US" altLang="ja-JP" b="1"/>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a:t>※</a:t>
            </a:r>
            <a:r>
              <a:rPr kumimoji="1" lang="ja-JP" altLang="en-US"/>
              <a:t>目安時間：</a:t>
            </a:r>
            <a:r>
              <a:rPr kumimoji="1" lang="en-US" altLang="ja-JP"/>
              <a:t>10</a:t>
            </a:r>
            <a:r>
              <a:rPr kumimoji="1" lang="ja-JP" altLang="en-US"/>
              <a:t>分程度</a:t>
            </a:r>
          </a:p>
          <a:p>
            <a:endParaRPr kumimoji="1" lang="en-US" altLang="ja-JP"/>
          </a:p>
          <a:p>
            <a:r>
              <a:rPr kumimoji="1" lang="ja-JP" altLang="en-US"/>
              <a:t>先ほど話をした、地域の出来事や人口推計をきっかけにして話をするとよいでしょう。</a:t>
            </a:r>
            <a:endParaRPr kumimoji="1" lang="en-US" altLang="ja-JP"/>
          </a:p>
          <a:p>
            <a:r>
              <a:rPr kumimoji="1" lang="ja-JP" altLang="en-US"/>
              <a:t>話し出しが難しい場合は、「もっとも年長の方（もしくは年少の方）から」、など話し出す人を指名するのも一案です。</a:t>
            </a:r>
            <a:endParaRPr kumimoji="1" lang="en-US" altLang="ja-JP"/>
          </a:p>
        </p:txBody>
      </p:sp>
      <p:sp>
        <p:nvSpPr>
          <p:cNvPr id="4" name="スライド番号プレースホルダー 3"/>
          <p:cNvSpPr>
            <a:spLocks noGrp="1"/>
          </p:cNvSpPr>
          <p:nvPr>
            <p:ph type="sldNum" sz="quarter" idx="5"/>
          </p:nvPr>
        </p:nvSpPr>
        <p:spPr/>
        <p:txBody>
          <a:bodyPr/>
          <a:lstStyle/>
          <a:p>
            <a:fld id="{86B5A517-410E-4940-B550-254C4A79CB1C}" type="slidenum">
              <a:rPr kumimoji="1" lang="ja-JP" altLang="en-US" smtClean="0"/>
              <a:t>17</a:t>
            </a:fld>
            <a:endParaRPr kumimoji="1" lang="ja-JP" altLang="en-US"/>
          </a:p>
        </p:txBody>
      </p:sp>
    </p:spTree>
    <p:extLst>
      <p:ext uri="{BB962C8B-B14F-4D97-AF65-F5344CB8AC3E}">
        <p14:creationId xmlns:p14="http://schemas.microsoft.com/office/powerpoint/2010/main" val="422222566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371600" y="1143000"/>
            <a:ext cx="4114800" cy="3086100"/>
          </a:xfrm>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b="1"/>
              <a:t>■主催者の方向けメモ</a:t>
            </a:r>
            <a:endParaRPr kumimoji="1" lang="en-US" altLang="ja-JP" b="1"/>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a:t>※</a:t>
            </a:r>
            <a:r>
              <a:rPr kumimoji="1" lang="ja-JP" altLang="en-US"/>
              <a:t>目安時間：</a:t>
            </a:r>
            <a:r>
              <a:rPr kumimoji="1" lang="en-US" altLang="ja-JP"/>
              <a:t>15</a:t>
            </a:r>
            <a:r>
              <a:rPr kumimoji="1" lang="ja-JP" altLang="en-US"/>
              <a:t>分程度</a:t>
            </a:r>
          </a:p>
          <a:p>
            <a:endParaRPr kumimoji="1" lang="ja-JP" altLang="en-US"/>
          </a:p>
        </p:txBody>
      </p:sp>
      <p:sp>
        <p:nvSpPr>
          <p:cNvPr id="4" name="スライド番号プレースホルダー 3"/>
          <p:cNvSpPr>
            <a:spLocks noGrp="1"/>
          </p:cNvSpPr>
          <p:nvPr>
            <p:ph type="sldNum" sz="quarter" idx="5"/>
          </p:nvPr>
        </p:nvSpPr>
        <p:spPr/>
        <p:txBody>
          <a:bodyPr/>
          <a:lstStyle/>
          <a:p>
            <a:fld id="{86B5A517-410E-4940-B550-254C4A79CB1C}" type="slidenum">
              <a:rPr kumimoji="1" lang="ja-JP" altLang="en-US" smtClean="0"/>
              <a:t>18</a:t>
            </a:fld>
            <a:endParaRPr kumimoji="1" lang="ja-JP" altLang="en-US"/>
          </a:p>
        </p:txBody>
      </p:sp>
    </p:spTree>
    <p:extLst>
      <p:ext uri="{BB962C8B-B14F-4D97-AF65-F5344CB8AC3E}">
        <p14:creationId xmlns:p14="http://schemas.microsoft.com/office/powerpoint/2010/main" val="335884364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371600" y="1143000"/>
            <a:ext cx="4114800" cy="3086100"/>
          </a:xfrm>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b="1"/>
              <a:t>■主催者の方向けメモ</a:t>
            </a:r>
            <a:endParaRPr kumimoji="1" lang="en-US" altLang="ja-JP" b="1"/>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a:t>※</a:t>
            </a:r>
            <a:r>
              <a:rPr kumimoji="1" lang="ja-JP" altLang="en-US"/>
              <a:t>目安時間：</a:t>
            </a:r>
            <a:r>
              <a:rPr kumimoji="1" lang="en-US" altLang="ja-JP"/>
              <a:t>5</a:t>
            </a:r>
            <a:r>
              <a:rPr kumimoji="1" lang="ja-JP" altLang="en-US"/>
              <a:t>分程度</a:t>
            </a:r>
          </a:p>
          <a:p>
            <a:endParaRPr kumimoji="1" lang="ja-JP" altLang="en-US"/>
          </a:p>
        </p:txBody>
      </p:sp>
      <p:sp>
        <p:nvSpPr>
          <p:cNvPr id="4" name="スライド番号プレースホルダー 3"/>
          <p:cNvSpPr>
            <a:spLocks noGrp="1"/>
          </p:cNvSpPr>
          <p:nvPr>
            <p:ph type="sldNum" sz="quarter" idx="5"/>
          </p:nvPr>
        </p:nvSpPr>
        <p:spPr/>
        <p:txBody>
          <a:bodyPr/>
          <a:lstStyle/>
          <a:p>
            <a:fld id="{86B5A517-410E-4940-B550-254C4A79CB1C}" type="slidenum">
              <a:rPr kumimoji="1" lang="ja-JP" altLang="en-US" smtClean="0"/>
              <a:t>19</a:t>
            </a:fld>
            <a:endParaRPr kumimoji="1" lang="ja-JP" altLang="en-US"/>
          </a:p>
        </p:txBody>
      </p:sp>
    </p:spTree>
    <p:extLst>
      <p:ext uri="{BB962C8B-B14F-4D97-AF65-F5344CB8AC3E}">
        <p14:creationId xmlns:p14="http://schemas.microsoft.com/office/powerpoint/2010/main" val="62173980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371600" y="1143000"/>
            <a:ext cx="4114800" cy="3086100"/>
          </a:xfrm>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b="1"/>
              <a:t>■主催者の方向けメモ</a:t>
            </a:r>
            <a:endParaRPr kumimoji="1" lang="en-US" altLang="ja-JP" b="1"/>
          </a:p>
          <a:p>
            <a:endParaRPr kumimoji="1" lang="en-US" altLang="ja-JP"/>
          </a:p>
          <a:p>
            <a:r>
              <a:rPr kumimoji="1" lang="en-US" altLang="ja-JP"/>
              <a:t>※</a:t>
            </a:r>
            <a:r>
              <a:rPr kumimoji="1" lang="ja-JP" altLang="en-US"/>
              <a:t>ここまでの目安経過時間は</a:t>
            </a:r>
            <a:r>
              <a:rPr kumimoji="1" lang="en-US" altLang="ja-JP"/>
              <a:t>55</a:t>
            </a:r>
            <a:r>
              <a:rPr kumimoji="1" lang="ja-JP" altLang="en-US"/>
              <a:t>分です。</a:t>
            </a:r>
          </a:p>
        </p:txBody>
      </p:sp>
      <p:sp>
        <p:nvSpPr>
          <p:cNvPr id="4" name="スライド番号プレースホルダー 3"/>
          <p:cNvSpPr>
            <a:spLocks noGrp="1"/>
          </p:cNvSpPr>
          <p:nvPr>
            <p:ph type="sldNum" sz="quarter" idx="5"/>
          </p:nvPr>
        </p:nvSpPr>
        <p:spPr/>
        <p:txBody>
          <a:bodyPr/>
          <a:lstStyle/>
          <a:p>
            <a:fld id="{86B5A517-410E-4940-B550-254C4A79CB1C}" type="slidenum">
              <a:rPr kumimoji="1" lang="ja-JP" altLang="en-US" smtClean="0"/>
              <a:t>20</a:t>
            </a:fld>
            <a:endParaRPr kumimoji="1" lang="ja-JP" altLang="en-US"/>
          </a:p>
        </p:txBody>
      </p:sp>
    </p:spTree>
    <p:extLst>
      <p:ext uri="{BB962C8B-B14F-4D97-AF65-F5344CB8AC3E}">
        <p14:creationId xmlns:p14="http://schemas.microsoft.com/office/powerpoint/2010/main" val="362906023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371600" y="1143000"/>
            <a:ext cx="4114800" cy="3086100"/>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86B5A517-410E-4940-B550-254C4A79CB1C}" type="slidenum">
              <a:rPr kumimoji="1" lang="ja-JP" altLang="en-US" smtClean="0"/>
              <a:t>21</a:t>
            </a:fld>
            <a:endParaRPr kumimoji="1" lang="ja-JP" altLang="en-US"/>
          </a:p>
        </p:txBody>
      </p:sp>
    </p:spTree>
    <p:extLst>
      <p:ext uri="{BB962C8B-B14F-4D97-AF65-F5344CB8AC3E}">
        <p14:creationId xmlns:p14="http://schemas.microsoft.com/office/powerpoint/2010/main" val="103028768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371600" y="1143000"/>
            <a:ext cx="4114800" cy="3086100"/>
          </a:xfrm>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b="1"/>
              <a:t>■主催者の方向けメモ</a:t>
            </a:r>
            <a:endParaRPr kumimoji="1" lang="en-US" altLang="ja-JP" b="1"/>
          </a:p>
          <a:p>
            <a:endParaRPr kumimoji="1" lang="en-US" altLang="ja-JP"/>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a:t>※</a:t>
            </a:r>
            <a:r>
              <a:rPr kumimoji="1" lang="ja-JP" altLang="en-US"/>
              <a:t>こちらのスライドは、ワークショップ開催時には削除してください。</a:t>
            </a:r>
          </a:p>
          <a:p>
            <a:endParaRPr kumimoji="1" lang="en-US" altLang="ja-JP"/>
          </a:p>
          <a:p>
            <a:endParaRPr kumimoji="1" lang="en-US" altLang="ja-JP"/>
          </a:p>
          <a:p>
            <a:r>
              <a:rPr kumimoji="1" lang="ja-JP" altLang="en-US"/>
              <a:t>〇未来人になるコツ</a:t>
            </a:r>
            <a:endParaRPr kumimoji="1" lang="en-US" altLang="ja-JP"/>
          </a:p>
          <a:p>
            <a:r>
              <a:rPr kumimoji="1" lang="ja-JP" altLang="en-US"/>
              <a:t>他にも、</a:t>
            </a:r>
            <a:endParaRPr kumimoji="1" lang="en-US" altLang="ja-JP"/>
          </a:p>
          <a:p>
            <a:r>
              <a:rPr kumimoji="1" lang="ja-JP" altLang="en-US" b="0"/>
              <a:t>・「</a:t>
            </a:r>
            <a:r>
              <a:rPr lang="ja-JP" altLang="en-US" b="0"/>
              <a:t>ワークの数日前から、未来の生活を想像して日記をつける</a:t>
            </a:r>
            <a:r>
              <a:rPr kumimoji="1" lang="ja-JP" altLang="en-US" b="0"/>
              <a:t>」</a:t>
            </a:r>
            <a:endParaRPr kumimoji="1" lang="en-US" altLang="ja-JP" b="0"/>
          </a:p>
          <a:p>
            <a:r>
              <a:rPr kumimoji="1" lang="ja-JP" altLang="en-US"/>
              <a:t>・「過去から未来の出来事をまとめた地域年表を作成する」</a:t>
            </a:r>
            <a:endParaRPr kumimoji="1" lang="en-US" altLang="ja-JP"/>
          </a:p>
          <a:p>
            <a:r>
              <a:rPr kumimoji="1" lang="ja-JP" altLang="en-US"/>
              <a:t>などの方法もあります。</a:t>
            </a:r>
            <a:endParaRPr kumimoji="1" lang="en-US" altLang="ja-JP"/>
          </a:p>
          <a:p>
            <a:endParaRPr kumimoji="1" lang="en-US" altLang="ja-JP"/>
          </a:p>
          <a:p>
            <a:r>
              <a:rPr kumimoji="1" lang="ja-JP" altLang="en-US"/>
              <a:t>本スライド上では、取り組みやすいものとして、「見た目の変化」を記載しています。</a:t>
            </a:r>
            <a:endParaRPr kumimoji="1" lang="en-US" altLang="ja-JP"/>
          </a:p>
          <a:p>
            <a:endParaRPr kumimoji="1" lang="ja-JP" altLang="en-US"/>
          </a:p>
        </p:txBody>
      </p:sp>
      <p:sp>
        <p:nvSpPr>
          <p:cNvPr id="4" name="スライド番号プレースホルダー 3"/>
          <p:cNvSpPr>
            <a:spLocks noGrp="1"/>
          </p:cNvSpPr>
          <p:nvPr>
            <p:ph type="sldNum" sz="quarter" idx="5"/>
          </p:nvPr>
        </p:nvSpPr>
        <p:spPr/>
        <p:txBody>
          <a:bodyPr/>
          <a:lstStyle/>
          <a:p>
            <a:fld id="{86B5A517-410E-4940-B550-254C4A79CB1C}" type="slidenum">
              <a:rPr kumimoji="1" lang="ja-JP" altLang="en-US" smtClean="0"/>
              <a:t>22</a:t>
            </a:fld>
            <a:endParaRPr kumimoji="1" lang="ja-JP" altLang="en-US"/>
          </a:p>
        </p:txBody>
      </p:sp>
    </p:spTree>
    <p:extLst>
      <p:ext uri="{BB962C8B-B14F-4D97-AF65-F5344CB8AC3E}">
        <p14:creationId xmlns:p14="http://schemas.microsoft.com/office/powerpoint/2010/main" val="17432887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371600" y="1143000"/>
            <a:ext cx="4114800" cy="3086100"/>
          </a:xfrm>
        </p:spPr>
      </p:sp>
      <p:sp>
        <p:nvSpPr>
          <p:cNvPr id="3" name="ノート プレースホルダー 2"/>
          <p:cNvSpPr>
            <a:spLocks noGrp="1"/>
          </p:cNvSpPr>
          <p:nvPr>
            <p:ph type="body" idx="1"/>
          </p:nvPr>
        </p:nvSpPr>
        <p:spPr/>
        <p:txBody>
          <a:bodyPr/>
          <a:lstStyle/>
          <a:p>
            <a:r>
              <a:rPr kumimoji="1" lang="ja-JP" altLang="en-US" b="1" dirty="0"/>
              <a:t>■主催者の方向けメモ</a:t>
            </a:r>
            <a:endParaRPr kumimoji="1" lang="en-US" altLang="ja-JP" b="1" dirty="0"/>
          </a:p>
          <a:p>
            <a:endParaRPr kumimoji="1" lang="en-US" altLang="ja-JP" dirty="0"/>
          </a:p>
          <a:p>
            <a:r>
              <a:rPr kumimoji="1" lang="ja-JP" altLang="en-US" dirty="0"/>
              <a:t>フューチャー・デザインワークショップがどのようなものか理解するためには、実際にやってみることが大事です。</a:t>
            </a:r>
            <a:endParaRPr kumimoji="1" lang="en-US" altLang="ja-JP" dirty="0"/>
          </a:p>
          <a:p>
            <a:r>
              <a:rPr kumimoji="1" lang="ja-JP" altLang="en-US" dirty="0"/>
              <a:t>最初は、声をかけやすい同僚や友人などと一緒に実施するとよいでしょう。</a:t>
            </a:r>
          </a:p>
        </p:txBody>
      </p:sp>
      <p:sp>
        <p:nvSpPr>
          <p:cNvPr id="4" name="スライド番号プレースホルダー 3"/>
          <p:cNvSpPr>
            <a:spLocks noGrp="1"/>
          </p:cNvSpPr>
          <p:nvPr>
            <p:ph type="sldNum" sz="quarter" idx="5"/>
          </p:nvPr>
        </p:nvSpPr>
        <p:spPr/>
        <p:txBody>
          <a:bodyPr/>
          <a:lstStyle/>
          <a:p>
            <a:fld id="{86B5A517-410E-4940-B550-254C4A79CB1C}" type="slidenum">
              <a:rPr kumimoji="1" lang="ja-JP" altLang="en-US" smtClean="0"/>
              <a:t>2</a:t>
            </a:fld>
            <a:endParaRPr kumimoji="1" lang="ja-JP" altLang="en-US"/>
          </a:p>
        </p:txBody>
      </p:sp>
    </p:spTree>
    <p:extLst>
      <p:ext uri="{BB962C8B-B14F-4D97-AF65-F5344CB8AC3E}">
        <p14:creationId xmlns:p14="http://schemas.microsoft.com/office/powerpoint/2010/main" val="340351340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371600" y="1143000"/>
            <a:ext cx="4114800" cy="3086100"/>
          </a:xfrm>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b="1"/>
              <a:t>■主催者の方向けメモ</a:t>
            </a:r>
            <a:endParaRPr kumimoji="1" lang="en-US" altLang="ja-JP" b="1"/>
          </a:p>
          <a:p>
            <a:endParaRPr kumimoji="1" lang="en-US" altLang="ja-JP"/>
          </a:p>
          <a:p>
            <a:r>
              <a:rPr kumimoji="1" lang="ja-JP" altLang="en-US"/>
              <a:t>ここから先は、模造紙に発言の内容をメモしていきます。</a:t>
            </a:r>
            <a:endParaRPr kumimoji="1" lang="en-US" altLang="ja-JP"/>
          </a:p>
          <a:p>
            <a:endParaRPr kumimoji="1" lang="en-US" altLang="ja-JP"/>
          </a:p>
          <a:p>
            <a:r>
              <a:rPr kumimoji="1" lang="ja-JP" altLang="en-US"/>
              <a:t>書記役がいればその方が。</a:t>
            </a:r>
            <a:endParaRPr kumimoji="1" lang="en-US" altLang="ja-JP"/>
          </a:p>
          <a:p>
            <a:r>
              <a:rPr kumimoji="1" lang="ja-JP" altLang="en-US"/>
              <a:t>書記役不在の場合は、進行役が書記役を兼ねる、もしくは参加者自身にメモしてもらうようにしましょう。</a:t>
            </a:r>
          </a:p>
        </p:txBody>
      </p:sp>
      <p:sp>
        <p:nvSpPr>
          <p:cNvPr id="4" name="スライド番号プレースホルダー 3"/>
          <p:cNvSpPr>
            <a:spLocks noGrp="1"/>
          </p:cNvSpPr>
          <p:nvPr>
            <p:ph type="sldNum" sz="quarter" idx="5"/>
          </p:nvPr>
        </p:nvSpPr>
        <p:spPr/>
        <p:txBody>
          <a:bodyPr/>
          <a:lstStyle/>
          <a:p>
            <a:fld id="{86B5A517-410E-4940-B550-254C4A79CB1C}" type="slidenum">
              <a:rPr kumimoji="1" lang="ja-JP" altLang="en-US" smtClean="0"/>
              <a:t>23</a:t>
            </a:fld>
            <a:endParaRPr kumimoji="1" lang="ja-JP" altLang="en-US"/>
          </a:p>
        </p:txBody>
      </p:sp>
    </p:spTree>
    <p:extLst>
      <p:ext uri="{BB962C8B-B14F-4D97-AF65-F5344CB8AC3E}">
        <p14:creationId xmlns:p14="http://schemas.microsoft.com/office/powerpoint/2010/main" val="190790247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371600" y="1143000"/>
            <a:ext cx="4114800" cy="3086100"/>
          </a:xfrm>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b="1"/>
              <a:t>■主催者の方向けメモ</a:t>
            </a:r>
            <a:endParaRPr kumimoji="1" lang="en-US" altLang="ja-JP" b="1"/>
          </a:p>
          <a:p>
            <a:endParaRPr kumimoji="1" lang="en-US" altLang="ja-JP"/>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a:t>※</a:t>
            </a:r>
            <a:r>
              <a:rPr kumimoji="1" lang="ja-JP" altLang="en-US"/>
              <a:t>目安時間：</a:t>
            </a:r>
            <a:r>
              <a:rPr kumimoji="1" lang="en-US" altLang="ja-JP"/>
              <a:t>15</a:t>
            </a:r>
            <a:r>
              <a:rPr kumimoji="1" lang="ja-JP" altLang="en-US"/>
              <a:t>分程度</a:t>
            </a:r>
            <a:endParaRPr kumimoji="1" lang="en-US" altLang="ja-JP"/>
          </a:p>
          <a:p>
            <a:endParaRPr kumimoji="1" lang="en-US" altLang="ja-JP"/>
          </a:p>
          <a:p>
            <a:r>
              <a:rPr kumimoji="1" lang="ja-JP" altLang="en-US"/>
              <a:t>〇問いかけの視点</a:t>
            </a:r>
            <a:endParaRPr kumimoji="1" lang="en-US" altLang="ja-JP"/>
          </a:p>
          <a:p>
            <a:r>
              <a:rPr kumimoji="1" lang="ja-JP" altLang="en-US"/>
              <a:t>未来に飛び立った序盤は、話のペースができるまで司会者から話題を問いかけて進めるとよいでしょう。</a:t>
            </a:r>
            <a:endParaRPr kumimoji="1" lang="en-US" altLang="ja-JP"/>
          </a:p>
          <a:p>
            <a:r>
              <a:rPr kumimoji="1" lang="ja-JP" altLang="en-US"/>
              <a:t>ここでは、日本や世界など「社会全体」の話がテーマとなっています。</a:t>
            </a:r>
            <a:endParaRPr kumimoji="1" lang="en-US" altLang="ja-JP"/>
          </a:p>
          <a:p>
            <a:r>
              <a:rPr kumimoji="1" lang="ja-JP" altLang="en-US"/>
              <a:t>問いかけの際は、</a:t>
            </a:r>
            <a:r>
              <a:rPr kumimoji="1" lang="en-US" altLang="ja-JP"/>
              <a:t>PEST</a:t>
            </a:r>
            <a:r>
              <a:rPr kumimoji="1" lang="ja-JP" altLang="en-US"/>
              <a:t>フレームワーク（</a:t>
            </a:r>
            <a:r>
              <a:rPr lang="ja-JP" altLang="en-US" b="0" i="0">
                <a:solidFill>
                  <a:srgbClr val="191928"/>
                </a:solidFill>
                <a:effectLst/>
                <a:latin typeface="Zen Kaku Gothic Antique"/>
              </a:rPr>
              <a:t>「政治：</a:t>
            </a:r>
            <a:r>
              <a:rPr lang="en-US" altLang="ja-JP" b="0" i="0">
                <a:solidFill>
                  <a:srgbClr val="191928"/>
                </a:solidFill>
                <a:effectLst/>
                <a:latin typeface="Zen Kaku Gothic Antique"/>
              </a:rPr>
              <a:t>Politics</a:t>
            </a:r>
            <a:r>
              <a:rPr lang="ja-JP" altLang="en-US" b="0" i="0">
                <a:solidFill>
                  <a:srgbClr val="191928"/>
                </a:solidFill>
                <a:effectLst/>
                <a:latin typeface="Zen Kaku Gothic Antique"/>
              </a:rPr>
              <a:t>」「経済：</a:t>
            </a:r>
            <a:r>
              <a:rPr lang="en-US" altLang="ja-JP" b="0" i="0">
                <a:solidFill>
                  <a:srgbClr val="191928"/>
                </a:solidFill>
                <a:effectLst/>
                <a:latin typeface="Zen Kaku Gothic Antique"/>
              </a:rPr>
              <a:t>Economy</a:t>
            </a:r>
            <a:r>
              <a:rPr lang="ja-JP" altLang="en-US" b="0" i="0">
                <a:solidFill>
                  <a:srgbClr val="191928"/>
                </a:solidFill>
                <a:effectLst/>
                <a:latin typeface="Zen Kaku Gothic Antique"/>
              </a:rPr>
              <a:t>」「社会：</a:t>
            </a:r>
            <a:r>
              <a:rPr lang="en-US" altLang="ja-JP" b="0" i="0">
                <a:solidFill>
                  <a:srgbClr val="191928"/>
                </a:solidFill>
                <a:effectLst/>
                <a:latin typeface="Zen Kaku Gothic Antique"/>
              </a:rPr>
              <a:t>Society</a:t>
            </a:r>
            <a:r>
              <a:rPr lang="ja-JP" altLang="en-US" b="0" i="0">
                <a:solidFill>
                  <a:srgbClr val="191928"/>
                </a:solidFill>
                <a:effectLst/>
                <a:latin typeface="Zen Kaku Gothic Antique"/>
              </a:rPr>
              <a:t>」「技術：</a:t>
            </a:r>
            <a:r>
              <a:rPr lang="en-US" altLang="ja-JP" b="0" i="0">
                <a:solidFill>
                  <a:srgbClr val="191928"/>
                </a:solidFill>
                <a:effectLst/>
                <a:latin typeface="Zen Kaku Gothic Antique"/>
              </a:rPr>
              <a:t>Technology</a:t>
            </a:r>
            <a:r>
              <a:rPr lang="ja-JP" altLang="en-US" b="0" i="0">
                <a:solidFill>
                  <a:srgbClr val="191928"/>
                </a:solidFill>
                <a:effectLst/>
                <a:latin typeface="Zen Kaku Gothic Antique"/>
              </a:rPr>
              <a:t>」）など、未来社会を複数の視点から見ることを意識しましょう。</a:t>
            </a:r>
            <a:endParaRPr lang="en-US" altLang="ja-JP" b="0" i="0">
              <a:solidFill>
                <a:srgbClr val="191928"/>
              </a:solidFill>
              <a:effectLst/>
              <a:latin typeface="Zen Kaku Gothic Antique"/>
            </a:endParaRPr>
          </a:p>
          <a:p>
            <a:endParaRPr kumimoji="1" lang="ja-JP" altLang="en-US"/>
          </a:p>
        </p:txBody>
      </p:sp>
      <p:sp>
        <p:nvSpPr>
          <p:cNvPr id="4" name="スライド番号プレースホルダー 3"/>
          <p:cNvSpPr>
            <a:spLocks noGrp="1"/>
          </p:cNvSpPr>
          <p:nvPr>
            <p:ph type="sldNum" sz="quarter" idx="5"/>
          </p:nvPr>
        </p:nvSpPr>
        <p:spPr/>
        <p:txBody>
          <a:bodyPr/>
          <a:lstStyle/>
          <a:p>
            <a:fld id="{86B5A517-410E-4940-B550-254C4A79CB1C}" type="slidenum">
              <a:rPr kumimoji="1" lang="ja-JP" altLang="en-US" smtClean="0"/>
              <a:t>24</a:t>
            </a:fld>
            <a:endParaRPr kumimoji="1" lang="ja-JP" altLang="en-US"/>
          </a:p>
        </p:txBody>
      </p:sp>
    </p:spTree>
    <p:extLst>
      <p:ext uri="{BB962C8B-B14F-4D97-AF65-F5344CB8AC3E}">
        <p14:creationId xmlns:p14="http://schemas.microsoft.com/office/powerpoint/2010/main" val="150339195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371600" y="1143000"/>
            <a:ext cx="4114800" cy="3086100"/>
          </a:xfrm>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b="1"/>
              <a:t>■主催者の方向けメモ</a:t>
            </a:r>
            <a:endParaRPr kumimoji="1" lang="en-US" altLang="ja-JP" b="1"/>
          </a:p>
          <a:p>
            <a:endParaRPr kumimoji="1" lang="en-US" altLang="ja-JP"/>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a:t>※</a:t>
            </a:r>
            <a:r>
              <a:rPr kumimoji="1" lang="ja-JP" altLang="en-US"/>
              <a:t>目安時間：</a:t>
            </a:r>
            <a:r>
              <a:rPr kumimoji="1" lang="en-US" altLang="ja-JP"/>
              <a:t>25</a:t>
            </a:r>
            <a:r>
              <a:rPr kumimoji="1" lang="ja-JP" altLang="en-US"/>
              <a:t>分程度</a:t>
            </a:r>
            <a:endParaRPr kumimoji="1" lang="en-US" altLang="ja-JP"/>
          </a:p>
          <a:p>
            <a:endParaRPr kumimoji="1" lang="en-US" altLang="ja-JP"/>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t>〇問いかけの視点</a:t>
            </a:r>
            <a:endParaRPr kumimoji="1" lang="en-US" altLang="ja-JP"/>
          </a:p>
          <a:p>
            <a:r>
              <a:rPr kumimoji="1" lang="ja-JP" altLang="en-US"/>
              <a:t>ここでは、参加者のみなさんが暮らす地域がどうなっているかがテーマです。</a:t>
            </a:r>
            <a:endParaRPr kumimoji="1" lang="en-US" altLang="ja-JP"/>
          </a:p>
          <a:p>
            <a:r>
              <a:rPr kumimoji="1" lang="ja-JP" altLang="en-US"/>
              <a:t>・「あなたの家から見える風景はどうなっていますか？」</a:t>
            </a:r>
            <a:endParaRPr kumimoji="1" lang="en-US" altLang="ja-JP"/>
          </a:p>
          <a:p>
            <a:r>
              <a:rPr kumimoji="1" lang="ja-JP" altLang="en-US"/>
              <a:t>・「地区の人々はどんな暮らしをしていますか？」</a:t>
            </a:r>
            <a:endParaRPr kumimoji="1" lang="en-US" altLang="ja-JP"/>
          </a:p>
          <a:p>
            <a:r>
              <a:rPr kumimoji="1" lang="ja-JP" altLang="en-US"/>
              <a:t>など、想像しやすい身近な問いかけから始めるのもよいでしょう。</a:t>
            </a:r>
          </a:p>
        </p:txBody>
      </p:sp>
      <p:sp>
        <p:nvSpPr>
          <p:cNvPr id="4" name="スライド番号プレースホルダー 3"/>
          <p:cNvSpPr>
            <a:spLocks noGrp="1"/>
          </p:cNvSpPr>
          <p:nvPr>
            <p:ph type="sldNum" sz="quarter" idx="5"/>
          </p:nvPr>
        </p:nvSpPr>
        <p:spPr/>
        <p:txBody>
          <a:bodyPr/>
          <a:lstStyle/>
          <a:p>
            <a:fld id="{86B5A517-410E-4940-B550-254C4A79CB1C}" type="slidenum">
              <a:rPr kumimoji="1" lang="ja-JP" altLang="en-US" smtClean="0"/>
              <a:t>25</a:t>
            </a:fld>
            <a:endParaRPr kumimoji="1" lang="ja-JP" altLang="en-US"/>
          </a:p>
        </p:txBody>
      </p:sp>
    </p:spTree>
    <p:extLst>
      <p:ext uri="{BB962C8B-B14F-4D97-AF65-F5344CB8AC3E}">
        <p14:creationId xmlns:p14="http://schemas.microsoft.com/office/powerpoint/2010/main" val="149624415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371600" y="1143000"/>
            <a:ext cx="4114800" cy="3086100"/>
          </a:xfrm>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b="1"/>
              <a:t>■主催者の方向けメモ</a:t>
            </a:r>
            <a:endParaRPr kumimoji="1" lang="en-US" altLang="ja-JP" b="1"/>
          </a:p>
          <a:p>
            <a:endParaRPr kumimoji="1" lang="en-US" altLang="ja-JP"/>
          </a:p>
          <a:p>
            <a:r>
              <a:rPr kumimoji="1" lang="en-US" altLang="ja-JP"/>
              <a:t>※</a:t>
            </a:r>
            <a:r>
              <a:rPr kumimoji="1" lang="ja-JP" altLang="en-US"/>
              <a:t>共有が終了するまでの目安経過時間は</a:t>
            </a:r>
            <a:r>
              <a:rPr kumimoji="1" lang="en-US" altLang="ja-JP"/>
              <a:t>105</a:t>
            </a:r>
            <a:r>
              <a:rPr kumimoji="1" lang="ja-JP" altLang="en-US"/>
              <a:t>分（</a:t>
            </a:r>
            <a:r>
              <a:rPr kumimoji="1" lang="en-US" altLang="ja-JP"/>
              <a:t>1</a:t>
            </a:r>
            <a:r>
              <a:rPr kumimoji="1" lang="ja-JP" altLang="en-US"/>
              <a:t>時間</a:t>
            </a:r>
            <a:r>
              <a:rPr kumimoji="1" lang="en-US" altLang="ja-JP"/>
              <a:t>45</a:t>
            </a:r>
            <a:r>
              <a:rPr kumimoji="1" lang="ja-JP" altLang="en-US"/>
              <a:t>分）です。</a:t>
            </a:r>
            <a:endParaRPr kumimoji="1" lang="en-US" altLang="ja-JP"/>
          </a:p>
          <a:p>
            <a:r>
              <a:rPr kumimoji="1" lang="ja-JP" altLang="en-US"/>
              <a:t>参加者の様子をみつつ、休憩をとってもよいでしょう。</a:t>
            </a:r>
          </a:p>
          <a:p>
            <a:endParaRPr kumimoji="1" lang="ja-JP" altLang="en-US"/>
          </a:p>
        </p:txBody>
      </p:sp>
      <p:sp>
        <p:nvSpPr>
          <p:cNvPr id="4" name="スライド番号プレースホルダー 3"/>
          <p:cNvSpPr>
            <a:spLocks noGrp="1"/>
          </p:cNvSpPr>
          <p:nvPr>
            <p:ph type="sldNum" sz="quarter" idx="5"/>
          </p:nvPr>
        </p:nvSpPr>
        <p:spPr/>
        <p:txBody>
          <a:bodyPr/>
          <a:lstStyle/>
          <a:p>
            <a:fld id="{86B5A517-410E-4940-B550-254C4A79CB1C}" type="slidenum">
              <a:rPr kumimoji="1" lang="ja-JP" altLang="en-US" smtClean="0"/>
              <a:t>26</a:t>
            </a:fld>
            <a:endParaRPr kumimoji="1" lang="ja-JP" altLang="en-US"/>
          </a:p>
        </p:txBody>
      </p:sp>
    </p:spTree>
    <p:extLst>
      <p:ext uri="{BB962C8B-B14F-4D97-AF65-F5344CB8AC3E}">
        <p14:creationId xmlns:p14="http://schemas.microsoft.com/office/powerpoint/2010/main" val="65018527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371600" y="1143000"/>
            <a:ext cx="4114800" cy="3086100"/>
          </a:xfrm>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b="1" dirty="0"/>
              <a:t>■主催者の方向けメモ</a:t>
            </a:r>
            <a:endParaRPr kumimoji="1" lang="en-US" altLang="ja-JP" b="1" dirty="0"/>
          </a:p>
          <a:p>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a:t>※</a:t>
            </a:r>
            <a:r>
              <a:rPr kumimoji="1" lang="ja-JP" altLang="en-US" dirty="0"/>
              <a:t>目安時間：</a:t>
            </a:r>
            <a:r>
              <a:rPr kumimoji="1" lang="en-US" altLang="ja-JP" dirty="0"/>
              <a:t>30</a:t>
            </a:r>
            <a:r>
              <a:rPr kumimoji="1" lang="ja-JP" altLang="en-US" dirty="0"/>
              <a:t>分程度（良いところ・悪いところの選択で</a:t>
            </a:r>
            <a:r>
              <a:rPr kumimoji="1" lang="en-US" altLang="ja-JP" dirty="0"/>
              <a:t>10</a:t>
            </a:r>
            <a:r>
              <a:rPr kumimoji="1" lang="ja-JP" altLang="en-US" dirty="0"/>
              <a:t>分、アドバイスを考える部分で</a:t>
            </a:r>
            <a:r>
              <a:rPr kumimoji="1" lang="en-US" altLang="ja-JP" dirty="0"/>
              <a:t>20</a:t>
            </a:r>
            <a:r>
              <a:rPr kumimoji="1" lang="ja-JP" altLang="en-US" dirty="0"/>
              <a:t>分程度が目安です）</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「はじめてのフューチャー・デザイン」</a:t>
            </a:r>
            <a:r>
              <a:rPr kumimoji="1" lang="ja-JP" altLang="en-US"/>
              <a:t>ポータルサイトにて、メッセージ記入用</a:t>
            </a:r>
            <a:r>
              <a:rPr kumimoji="1" lang="ja-JP" altLang="en-US" dirty="0"/>
              <a:t>のシートがダウンロードできます。</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こちらもぜひご活用ください。</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b="0" dirty="0"/>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a:p>
          <a:p>
            <a:endParaRPr kumimoji="1" lang="ja-JP" altLang="en-US" dirty="0"/>
          </a:p>
        </p:txBody>
      </p:sp>
      <p:sp>
        <p:nvSpPr>
          <p:cNvPr id="4" name="スライド番号プレースホルダー 3"/>
          <p:cNvSpPr>
            <a:spLocks noGrp="1"/>
          </p:cNvSpPr>
          <p:nvPr>
            <p:ph type="sldNum" sz="quarter" idx="5"/>
          </p:nvPr>
        </p:nvSpPr>
        <p:spPr/>
        <p:txBody>
          <a:bodyPr/>
          <a:lstStyle/>
          <a:p>
            <a:fld id="{86B5A517-410E-4940-B550-254C4A79CB1C}" type="slidenum">
              <a:rPr kumimoji="1" lang="ja-JP" altLang="en-US" smtClean="0"/>
              <a:t>27</a:t>
            </a:fld>
            <a:endParaRPr kumimoji="1" lang="ja-JP" altLang="en-US"/>
          </a:p>
        </p:txBody>
      </p:sp>
    </p:spTree>
    <p:extLst>
      <p:ext uri="{BB962C8B-B14F-4D97-AF65-F5344CB8AC3E}">
        <p14:creationId xmlns:p14="http://schemas.microsoft.com/office/powerpoint/2010/main" val="365500732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371600" y="1143000"/>
            <a:ext cx="4114800" cy="3086100"/>
          </a:xfrm>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b="1"/>
              <a:t>■主催者の方向けメモ</a:t>
            </a:r>
            <a:endParaRPr kumimoji="1" lang="en-US" altLang="ja-JP" b="1"/>
          </a:p>
          <a:p>
            <a:endParaRPr kumimoji="1" lang="en-US" altLang="ja-JP"/>
          </a:p>
          <a:p>
            <a:r>
              <a:rPr kumimoji="1" lang="ja-JP" altLang="en-US"/>
              <a:t>フューチャー・デザインの体験を次につなげるためにも、振り返りを行うことは重要です。</a:t>
            </a:r>
            <a:endParaRPr kumimoji="1" lang="en-US" altLang="ja-JP"/>
          </a:p>
          <a:p>
            <a:r>
              <a:rPr kumimoji="1" lang="ja-JP" altLang="en-US"/>
              <a:t>時間が少ない場合でも、参加者一人ひとりから一言感想をもらうなど、可能な形で実施しましょう。</a:t>
            </a:r>
          </a:p>
        </p:txBody>
      </p:sp>
      <p:sp>
        <p:nvSpPr>
          <p:cNvPr id="4" name="スライド番号プレースホルダー 3"/>
          <p:cNvSpPr>
            <a:spLocks noGrp="1"/>
          </p:cNvSpPr>
          <p:nvPr>
            <p:ph type="sldNum" sz="quarter" idx="5"/>
          </p:nvPr>
        </p:nvSpPr>
        <p:spPr/>
        <p:txBody>
          <a:bodyPr/>
          <a:lstStyle/>
          <a:p>
            <a:fld id="{86B5A517-410E-4940-B550-254C4A79CB1C}" type="slidenum">
              <a:rPr kumimoji="1" lang="ja-JP" altLang="en-US" smtClean="0"/>
              <a:t>33</a:t>
            </a:fld>
            <a:endParaRPr kumimoji="1" lang="ja-JP" altLang="en-US"/>
          </a:p>
        </p:txBody>
      </p:sp>
    </p:spTree>
    <p:extLst>
      <p:ext uri="{BB962C8B-B14F-4D97-AF65-F5344CB8AC3E}">
        <p14:creationId xmlns:p14="http://schemas.microsoft.com/office/powerpoint/2010/main" val="27917695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86B5A517-410E-4940-B550-254C4A79CB1C}" type="slidenum">
              <a:rPr kumimoji="1" lang="ja-JP" altLang="en-US" smtClean="0"/>
              <a:t>35</a:t>
            </a:fld>
            <a:endParaRPr kumimoji="1" lang="ja-JP" altLang="en-US"/>
          </a:p>
        </p:txBody>
      </p:sp>
    </p:spTree>
    <p:extLst>
      <p:ext uri="{BB962C8B-B14F-4D97-AF65-F5344CB8AC3E}">
        <p14:creationId xmlns:p14="http://schemas.microsoft.com/office/powerpoint/2010/main" val="3312655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371600" y="1143000"/>
            <a:ext cx="4114800" cy="3086100"/>
          </a:xfrm>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b="1" dirty="0"/>
              <a:t>■主催者の方向けメモ</a:t>
            </a:r>
            <a:endParaRPr kumimoji="1" lang="en-US" altLang="ja-JP" b="1" dirty="0"/>
          </a:p>
          <a:p>
            <a:endParaRPr kumimoji="1" lang="en-US" altLang="ja-JP" dirty="0"/>
          </a:p>
          <a:p>
            <a:r>
              <a:rPr kumimoji="1" lang="ja-JP" altLang="en-US" dirty="0"/>
              <a:t>〇ワークショップの時間調整</a:t>
            </a:r>
            <a:endParaRPr kumimoji="1" lang="en-US" altLang="ja-JP" dirty="0"/>
          </a:p>
          <a:p>
            <a:r>
              <a:rPr kumimoji="1" lang="ja-JP" altLang="en-US" dirty="0"/>
              <a:t>オレンジ色で示してあるのは、「参加者同士で話をする活動」が主になる部分です。</a:t>
            </a:r>
            <a:endParaRPr kumimoji="1" lang="en-US" altLang="ja-JP" dirty="0"/>
          </a:p>
          <a:p>
            <a:r>
              <a:rPr kumimoji="1" lang="ja-JP" altLang="en-US" dirty="0"/>
              <a:t>ワークショップ全体の時間に合わせて調整してください。</a:t>
            </a:r>
            <a:endParaRPr kumimoji="1" lang="en-US" altLang="ja-JP" dirty="0"/>
          </a:p>
          <a:p>
            <a:endParaRPr kumimoji="1" lang="en-US" altLang="ja-JP" dirty="0"/>
          </a:p>
          <a:p>
            <a:r>
              <a:rPr kumimoji="1" lang="ja-JP" altLang="en-US" dirty="0"/>
              <a:t>〇全体共有について</a:t>
            </a:r>
            <a:endParaRPr kumimoji="1" lang="en-US" altLang="ja-JP" dirty="0"/>
          </a:p>
          <a:p>
            <a:r>
              <a:rPr kumimoji="1" lang="ja-JP" altLang="en-US" dirty="0"/>
              <a:t>グループを複数に分けて行う場合は、全体共有の時間を入れましょう。</a:t>
            </a:r>
            <a:endParaRPr kumimoji="1" lang="en-US" altLang="ja-JP" dirty="0"/>
          </a:p>
          <a:p>
            <a:r>
              <a:rPr kumimoji="1" lang="ja-JP" altLang="en-US" dirty="0"/>
              <a:t>「</a:t>
            </a:r>
            <a:r>
              <a:rPr kumimoji="1" lang="en-US" altLang="ja-JP" dirty="0"/>
              <a:t>5</a:t>
            </a:r>
            <a:r>
              <a:rPr kumimoji="1" lang="ja-JP" altLang="en-US" dirty="0"/>
              <a:t>分」という時間は目安ですが、長くなる場合がありますので、時間管理に注意が必要です。</a:t>
            </a:r>
          </a:p>
        </p:txBody>
      </p:sp>
      <p:sp>
        <p:nvSpPr>
          <p:cNvPr id="4" name="スライド番号プレースホルダー 3"/>
          <p:cNvSpPr>
            <a:spLocks noGrp="1"/>
          </p:cNvSpPr>
          <p:nvPr>
            <p:ph type="sldNum" sz="quarter" idx="5"/>
          </p:nvPr>
        </p:nvSpPr>
        <p:spPr/>
        <p:txBody>
          <a:bodyPr/>
          <a:lstStyle/>
          <a:p>
            <a:fld id="{86B5A517-410E-4940-B550-254C4A79CB1C}" type="slidenum">
              <a:rPr kumimoji="1" lang="ja-JP" altLang="en-US" smtClean="0"/>
              <a:t>3</a:t>
            </a:fld>
            <a:endParaRPr kumimoji="1" lang="ja-JP" altLang="en-US"/>
          </a:p>
        </p:txBody>
      </p:sp>
    </p:spTree>
    <p:extLst>
      <p:ext uri="{BB962C8B-B14F-4D97-AF65-F5344CB8AC3E}">
        <p14:creationId xmlns:p14="http://schemas.microsoft.com/office/powerpoint/2010/main" val="27789686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371600" y="1143000"/>
            <a:ext cx="4114800" cy="3086100"/>
          </a:xfrm>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b="1" dirty="0"/>
              <a:t>■主催者の方向けメモ</a:t>
            </a:r>
            <a:endParaRPr kumimoji="1" lang="en-US" altLang="ja-JP" b="1" dirty="0"/>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模造紙のサイズは、四六判（横</a:t>
            </a:r>
            <a:r>
              <a:rPr lang="en-US" altLang="ja-JP" b="0" i="0" dirty="0">
                <a:solidFill>
                  <a:srgbClr val="30201A"/>
                </a:solidFill>
                <a:effectLst/>
                <a:latin typeface="YakuHanJP"/>
              </a:rPr>
              <a:t>788mm × </a:t>
            </a:r>
            <a:r>
              <a:rPr lang="ja-JP" altLang="en-US" b="0" i="0" dirty="0">
                <a:solidFill>
                  <a:srgbClr val="30201A"/>
                </a:solidFill>
                <a:effectLst/>
                <a:latin typeface="YakuHanJP"/>
              </a:rPr>
              <a:t>縦</a:t>
            </a:r>
            <a:r>
              <a:rPr lang="en-US" altLang="ja-JP" b="0" i="0" dirty="0">
                <a:solidFill>
                  <a:srgbClr val="30201A"/>
                </a:solidFill>
                <a:effectLst/>
                <a:latin typeface="YakuHanJP"/>
              </a:rPr>
              <a:t>1091mm</a:t>
            </a:r>
            <a:r>
              <a:rPr lang="ja-JP" altLang="en-US" b="0" i="0" dirty="0">
                <a:solidFill>
                  <a:srgbClr val="30201A"/>
                </a:solidFill>
                <a:effectLst/>
                <a:latin typeface="YakuHanJP"/>
              </a:rPr>
              <a:t>）が取り回ししやすいでしょう。</a:t>
            </a:r>
            <a:r>
              <a:rPr lang="en-US" altLang="ja-JP" b="0" i="0" dirty="0">
                <a:solidFill>
                  <a:srgbClr val="30201A"/>
                </a:solidFill>
                <a:effectLst/>
                <a:latin typeface="YakuHanJP"/>
              </a:rPr>
              <a:t>100</a:t>
            </a:r>
            <a:r>
              <a:rPr lang="ja-JP" altLang="en-US" b="0" i="0" dirty="0">
                <a:solidFill>
                  <a:srgbClr val="30201A"/>
                </a:solidFill>
                <a:effectLst/>
                <a:latin typeface="YakuHanJP"/>
              </a:rPr>
              <a:t>円ショップなどでも手に入ります。</a:t>
            </a:r>
            <a:endParaRPr lang="en-US" altLang="ja-JP" b="0" i="0" dirty="0">
              <a:solidFill>
                <a:srgbClr val="30201A"/>
              </a:solidFill>
              <a:effectLst/>
              <a:latin typeface="YakuHanJP"/>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b="0" i="0" dirty="0">
                <a:solidFill>
                  <a:srgbClr val="30201A"/>
                </a:solidFill>
                <a:effectLst/>
                <a:latin typeface="YakuHanJP"/>
              </a:rPr>
              <a:t>模造紙がない場合、</a:t>
            </a:r>
            <a:r>
              <a:rPr lang="en-US" altLang="ja-JP" b="0" i="0" dirty="0">
                <a:solidFill>
                  <a:srgbClr val="30201A"/>
                </a:solidFill>
                <a:effectLst/>
                <a:latin typeface="YakuHanJP"/>
              </a:rPr>
              <a:t>A3</a:t>
            </a:r>
            <a:r>
              <a:rPr lang="ja-JP" altLang="en-US" b="0" i="0" dirty="0">
                <a:solidFill>
                  <a:srgbClr val="30201A"/>
                </a:solidFill>
                <a:effectLst/>
                <a:latin typeface="YakuHanJP"/>
              </a:rPr>
              <a:t>用紙でも代用可能です。</a:t>
            </a:r>
            <a:endParaRPr lang="en-US" altLang="ja-JP" b="0" i="0" dirty="0">
              <a:solidFill>
                <a:srgbClr val="30201A"/>
              </a:solidFill>
              <a:effectLst/>
              <a:latin typeface="YakuHanJP"/>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b="0" i="0" dirty="0">
              <a:solidFill>
                <a:srgbClr val="30201A"/>
              </a:solidFill>
              <a:effectLst/>
              <a:latin typeface="YakuHanJP"/>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b="0" i="0" dirty="0">
                <a:solidFill>
                  <a:srgbClr val="30201A"/>
                </a:solidFill>
                <a:effectLst/>
                <a:latin typeface="YakuHanJP"/>
              </a:rPr>
              <a:t>ペンの色は一種類でもよいですが、複数色あるとまとめの際に便利です。</a:t>
            </a:r>
            <a:endParaRPr lang="en-US" altLang="ja-JP" b="0" i="0" dirty="0">
              <a:solidFill>
                <a:srgbClr val="30201A"/>
              </a:solidFill>
              <a:effectLst/>
              <a:latin typeface="YakuHanJP"/>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ja-JP" altLang="en-US" b="1" i="0" dirty="0">
              <a:solidFill>
                <a:srgbClr val="30201A"/>
              </a:solidFill>
              <a:effectLst/>
              <a:latin typeface="YakuHanJP"/>
            </a:endParaRPr>
          </a:p>
          <a:p>
            <a:endParaRPr kumimoji="1" lang="en-US" altLang="ja-JP" dirty="0"/>
          </a:p>
        </p:txBody>
      </p:sp>
      <p:sp>
        <p:nvSpPr>
          <p:cNvPr id="4" name="スライド番号プレースホルダー 3"/>
          <p:cNvSpPr>
            <a:spLocks noGrp="1"/>
          </p:cNvSpPr>
          <p:nvPr>
            <p:ph type="sldNum" sz="quarter" idx="5"/>
          </p:nvPr>
        </p:nvSpPr>
        <p:spPr/>
        <p:txBody>
          <a:bodyPr/>
          <a:lstStyle/>
          <a:p>
            <a:fld id="{86B5A517-410E-4940-B550-254C4A79CB1C}" type="slidenum">
              <a:rPr kumimoji="1" lang="ja-JP" altLang="en-US" smtClean="0"/>
              <a:t>4</a:t>
            </a:fld>
            <a:endParaRPr kumimoji="1" lang="ja-JP" altLang="en-US"/>
          </a:p>
        </p:txBody>
      </p:sp>
    </p:spTree>
    <p:extLst>
      <p:ext uri="{BB962C8B-B14F-4D97-AF65-F5344CB8AC3E}">
        <p14:creationId xmlns:p14="http://schemas.microsoft.com/office/powerpoint/2010/main" val="28722592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371600" y="1143000"/>
            <a:ext cx="4114800" cy="3086100"/>
          </a:xfrm>
        </p:spPr>
      </p:sp>
      <p:sp>
        <p:nvSpPr>
          <p:cNvPr id="3" name="ノート プレースホルダー 2"/>
          <p:cNvSpPr>
            <a:spLocks noGrp="1"/>
          </p:cNvSpPr>
          <p:nvPr>
            <p:ph type="body" idx="1"/>
          </p:nvPr>
        </p:nvSpPr>
        <p:spPr/>
        <p:txBody>
          <a:bodyPr/>
          <a:lstStyle/>
          <a:p>
            <a:r>
              <a:rPr kumimoji="1" lang="ja-JP" altLang="en-US" b="1"/>
              <a:t>■主催者の方向けメモ</a:t>
            </a:r>
            <a:endParaRPr kumimoji="1" lang="en-US" altLang="ja-JP" b="1"/>
          </a:p>
          <a:p>
            <a:endParaRPr kumimoji="1" lang="en-US" altLang="ja-JP" b="0"/>
          </a:p>
          <a:p>
            <a:r>
              <a:rPr kumimoji="1" lang="ja-JP" altLang="en-US" b="0"/>
              <a:t>〇話し方に気を付けましょう</a:t>
            </a:r>
            <a:endParaRPr kumimoji="1" lang="en-US" altLang="ja-JP" b="0"/>
          </a:p>
          <a:p>
            <a:r>
              <a:rPr kumimoji="1" lang="ja-JP" altLang="en-US" b="0"/>
              <a:t>未来人になりきるためには「話し方」が大事です。</a:t>
            </a:r>
            <a:endParaRPr kumimoji="1" lang="en-US" altLang="ja-JP" b="0"/>
          </a:p>
          <a:p>
            <a:r>
              <a:rPr kumimoji="1" lang="ja-JP" altLang="en-US" b="0"/>
              <a:t>実践者へのインタビューでもこの重要性が指摘されています。</a:t>
            </a:r>
            <a:endParaRPr kumimoji="1" lang="en-US" altLang="ja-JP" b="0"/>
          </a:p>
          <a:p>
            <a:r>
              <a:rPr kumimoji="1" lang="ja-JP" altLang="en-US" b="0"/>
              <a:t>まず主催者が模範を示すことで、参加者も徐々に慣れてくるでしょう。</a:t>
            </a:r>
            <a:endParaRPr kumimoji="1" lang="en-US" altLang="ja-JP" b="0"/>
          </a:p>
        </p:txBody>
      </p:sp>
      <p:sp>
        <p:nvSpPr>
          <p:cNvPr id="4" name="スライド番号プレースホルダー 3"/>
          <p:cNvSpPr>
            <a:spLocks noGrp="1"/>
          </p:cNvSpPr>
          <p:nvPr>
            <p:ph type="sldNum" sz="quarter" idx="5"/>
          </p:nvPr>
        </p:nvSpPr>
        <p:spPr/>
        <p:txBody>
          <a:bodyPr/>
          <a:lstStyle/>
          <a:p>
            <a:fld id="{86B5A517-410E-4940-B550-254C4A79CB1C}" type="slidenum">
              <a:rPr kumimoji="1" lang="ja-JP" altLang="en-US" smtClean="0"/>
              <a:t>5</a:t>
            </a:fld>
            <a:endParaRPr kumimoji="1" lang="ja-JP" altLang="en-US"/>
          </a:p>
        </p:txBody>
      </p:sp>
    </p:spTree>
    <p:extLst>
      <p:ext uri="{BB962C8B-B14F-4D97-AF65-F5344CB8AC3E}">
        <p14:creationId xmlns:p14="http://schemas.microsoft.com/office/powerpoint/2010/main" val="2073101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371600" y="1143000"/>
            <a:ext cx="4114800" cy="3086100"/>
          </a:xfrm>
        </p:spPr>
      </p:sp>
      <p:sp>
        <p:nvSpPr>
          <p:cNvPr id="3" name="ノート プレースホルダー 2"/>
          <p:cNvSpPr>
            <a:spLocks noGrp="1"/>
          </p:cNvSpPr>
          <p:nvPr>
            <p:ph type="body" idx="1"/>
          </p:nvPr>
        </p:nvSpPr>
        <p:spPr/>
        <p:txBody>
          <a:bodyPr/>
          <a:lstStyle/>
          <a:p>
            <a:r>
              <a:rPr kumimoji="1" lang="ja-JP" altLang="en-US" b="1" dirty="0"/>
              <a:t>■主催者の方向けメモ</a:t>
            </a:r>
            <a:endParaRPr kumimoji="1" lang="en-US" altLang="ja-JP" b="1" dirty="0"/>
          </a:p>
          <a:p>
            <a:endParaRPr kumimoji="1" lang="en-US" altLang="ja-JP" b="0" dirty="0"/>
          </a:p>
          <a:p>
            <a:r>
              <a:rPr kumimoji="1" lang="ja-JP" altLang="en-US" dirty="0"/>
              <a:t>ワークショップを実施する際には、このスライドから始めます。</a:t>
            </a:r>
            <a:endParaRPr kumimoji="1" lang="en-US" altLang="ja-JP" dirty="0"/>
          </a:p>
          <a:p>
            <a:r>
              <a:rPr kumimoji="1" lang="ja-JP" altLang="en-US" dirty="0"/>
              <a:t>これより前のスライド（</a:t>
            </a:r>
            <a:r>
              <a:rPr kumimoji="1" lang="en-US" altLang="ja-JP" dirty="0"/>
              <a:t>0</a:t>
            </a:r>
            <a:r>
              <a:rPr kumimoji="1" lang="ja-JP" altLang="en-US" dirty="0"/>
              <a:t>～</a:t>
            </a:r>
            <a:r>
              <a:rPr kumimoji="1" lang="en-US" altLang="ja-JP" dirty="0"/>
              <a:t>3</a:t>
            </a:r>
            <a:r>
              <a:rPr kumimoji="1" lang="ja-JP" altLang="en-US" dirty="0"/>
              <a:t>ページ）は、内容確認後に削除いただいて構いません。</a:t>
            </a:r>
            <a:endParaRPr kumimoji="1" lang="en-US" altLang="ja-JP" dirty="0"/>
          </a:p>
        </p:txBody>
      </p:sp>
      <p:sp>
        <p:nvSpPr>
          <p:cNvPr id="4" name="スライド番号プレースホルダー 3"/>
          <p:cNvSpPr>
            <a:spLocks noGrp="1"/>
          </p:cNvSpPr>
          <p:nvPr>
            <p:ph type="sldNum" sz="quarter" idx="5"/>
          </p:nvPr>
        </p:nvSpPr>
        <p:spPr/>
        <p:txBody>
          <a:bodyPr/>
          <a:lstStyle/>
          <a:p>
            <a:fld id="{86B5A517-410E-4940-B550-254C4A79CB1C}" type="slidenum">
              <a:rPr kumimoji="1" lang="ja-JP" altLang="en-US" smtClean="0"/>
              <a:t>6</a:t>
            </a:fld>
            <a:endParaRPr kumimoji="1" lang="ja-JP" altLang="en-US"/>
          </a:p>
        </p:txBody>
      </p:sp>
    </p:spTree>
    <p:extLst>
      <p:ext uri="{BB962C8B-B14F-4D97-AF65-F5344CB8AC3E}">
        <p14:creationId xmlns:p14="http://schemas.microsoft.com/office/powerpoint/2010/main" val="138396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371600" y="1143000"/>
            <a:ext cx="4114800" cy="3086100"/>
          </a:xfrm>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b="1" dirty="0"/>
              <a:t>■主催者の方向けメモ</a:t>
            </a:r>
            <a:endParaRPr kumimoji="1" lang="en-US" altLang="ja-JP" b="1" dirty="0"/>
          </a:p>
          <a:p>
            <a:endParaRPr kumimoji="1" lang="en-US" altLang="ja-JP" dirty="0"/>
          </a:p>
          <a:p>
            <a:r>
              <a:rPr kumimoji="1" lang="ja-JP" altLang="en-US" dirty="0"/>
              <a:t>今回のワークショップ開催趣旨を簡単にお話ください。</a:t>
            </a:r>
            <a:endParaRPr kumimoji="1" lang="en-US" altLang="ja-JP" dirty="0"/>
          </a:p>
          <a:p>
            <a:endParaRPr kumimoji="1" lang="en-US" altLang="ja-JP" dirty="0"/>
          </a:p>
          <a:p>
            <a:r>
              <a:rPr kumimoji="1" lang="ja-JP" altLang="en-US" dirty="0"/>
              <a:t>例えば、以下のような項目が想定されます。</a:t>
            </a:r>
            <a:endParaRPr kumimoji="1" lang="en-US" altLang="ja-JP" dirty="0"/>
          </a:p>
          <a:p>
            <a:r>
              <a:rPr kumimoji="1" lang="ja-JP" altLang="en-US" dirty="0"/>
              <a:t>・開催趣旨（なぜ</a:t>
            </a:r>
            <a:r>
              <a:rPr kumimoji="1" lang="en-US" altLang="ja-JP" dirty="0"/>
              <a:t>FD</a:t>
            </a:r>
            <a:r>
              <a:rPr kumimoji="1" lang="ja-JP" altLang="en-US" dirty="0"/>
              <a:t>を試しにやってみるのか、等）</a:t>
            </a:r>
            <a:endParaRPr kumimoji="1" lang="en-US" altLang="ja-JP" dirty="0"/>
          </a:p>
          <a:p>
            <a:r>
              <a:rPr kumimoji="1" lang="ja-JP" altLang="en-US" dirty="0"/>
              <a:t>・今日のゴール（なにを達成・確認できればよいか、等）</a:t>
            </a:r>
            <a:endParaRPr kumimoji="1" lang="en-US" altLang="ja-JP" dirty="0"/>
          </a:p>
          <a:p>
            <a:r>
              <a:rPr kumimoji="1" lang="ja-JP" altLang="en-US" dirty="0"/>
              <a:t>・今後の進め方・展望（今日のワークショップ後にどのような動きを検討しているか、等）</a:t>
            </a:r>
            <a:endParaRPr kumimoji="1" lang="en-US" altLang="ja-JP" dirty="0"/>
          </a:p>
          <a:p>
            <a:endParaRPr kumimoji="1" lang="ja-JP" altLang="en-US" dirty="0"/>
          </a:p>
        </p:txBody>
      </p:sp>
      <p:sp>
        <p:nvSpPr>
          <p:cNvPr id="4" name="スライド番号プレースホルダー 3"/>
          <p:cNvSpPr>
            <a:spLocks noGrp="1"/>
          </p:cNvSpPr>
          <p:nvPr>
            <p:ph type="sldNum" sz="quarter" idx="5"/>
          </p:nvPr>
        </p:nvSpPr>
        <p:spPr/>
        <p:txBody>
          <a:bodyPr/>
          <a:lstStyle/>
          <a:p>
            <a:fld id="{86B5A517-410E-4940-B550-254C4A79CB1C}" type="slidenum">
              <a:rPr kumimoji="1" lang="ja-JP" altLang="en-US" smtClean="0"/>
              <a:t>9</a:t>
            </a:fld>
            <a:endParaRPr kumimoji="1" lang="ja-JP" altLang="en-US"/>
          </a:p>
        </p:txBody>
      </p:sp>
    </p:spTree>
    <p:extLst>
      <p:ext uri="{BB962C8B-B14F-4D97-AF65-F5344CB8AC3E}">
        <p14:creationId xmlns:p14="http://schemas.microsoft.com/office/powerpoint/2010/main" val="23957317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371600" y="1143000"/>
            <a:ext cx="4114800" cy="3086100"/>
          </a:xfrm>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b="1" dirty="0"/>
              <a:t>■主催者の方向けメモ</a:t>
            </a:r>
            <a:endParaRPr kumimoji="1" lang="en-US" altLang="ja-JP" b="1" dirty="0"/>
          </a:p>
          <a:p>
            <a:endParaRPr kumimoji="1" lang="en-US" altLang="ja-JP" dirty="0"/>
          </a:p>
          <a:p>
            <a:r>
              <a:rPr kumimoji="1" lang="ja-JP" altLang="en-US" dirty="0"/>
              <a:t>フューチャー・デザインの説明です。</a:t>
            </a:r>
            <a:endParaRPr kumimoji="1" lang="en-US" altLang="ja-JP" dirty="0"/>
          </a:p>
          <a:p>
            <a:r>
              <a:rPr kumimoji="1" lang="ja-JP" altLang="en-US" dirty="0"/>
              <a:t>そのまま読み上げていただく形でも構いません。</a:t>
            </a:r>
            <a:endParaRPr kumimoji="1" lang="en-US" altLang="ja-JP" dirty="0"/>
          </a:p>
          <a:p>
            <a:endParaRPr kumimoji="1" lang="en-US" altLang="ja-JP" dirty="0"/>
          </a:p>
          <a:p>
            <a:r>
              <a:rPr kumimoji="1" lang="ja-JP" altLang="en-US" dirty="0"/>
              <a:t>以下、用語の説明です。</a:t>
            </a:r>
            <a:endParaRPr kumimoji="1" lang="en-US" altLang="ja-JP" dirty="0"/>
          </a:p>
          <a:p>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ja-JP" sz="1200" dirty="0">
                <a:effectLst/>
                <a:ea typeface="游ゴシック" panose="020B0400000000000000" pitchFamily="50" charset="-128"/>
              </a:rPr>
              <a:t>「将来失敗」：世代を超えて起こる失敗のこと。</a:t>
            </a:r>
            <a:endParaRPr kumimoji="1" lang="ja-JP" altLang="en-US" dirty="0"/>
          </a:p>
          <a:p>
            <a:pPr marL="0" marR="0">
              <a:spcBef>
                <a:spcPts val="0"/>
              </a:spcBef>
              <a:spcAft>
                <a:spcPts val="0"/>
              </a:spcAft>
            </a:pPr>
            <a:r>
              <a:rPr lang="ja-JP" altLang="ja-JP" sz="1800" dirty="0">
                <a:effectLst/>
                <a:ea typeface="游ゴシック" panose="020B0400000000000000" pitchFamily="50" charset="-128"/>
              </a:rPr>
              <a:t>「仮想将来世代</a:t>
            </a:r>
            <a:r>
              <a:rPr lang="ja-JP" altLang="ja-JP" sz="1800" dirty="0">
                <a:effectLst/>
                <a:ea typeface="Yu Gothic" panose="020B0400000000000000" pitchFamily="50" charset="-128"/>
              </a:rPr>
              <a:t>」：</a:t>
            </a:r>
            <a:r>
              <a:rPr lang="ja-JP" altLang="ja-JP" sz="1800" dirty="0">
                <a:effectLst/>
                <a:ea typeface="游ゴシック" panose="020B0400000000000000" pitchFamily="50" charset="-128"/>
              </a:rPr>
              <a:t>将来世代に「なりきる」人々の集団。フューチャー・デザイン・ワークショップでは、仮想将来世代グループは将来から今を考え、討議する。</a:t>
            </a:r>
          </a:p>
          <a:p>
            <a:pPr marL="0" marR="0">
              <a:spcBef>
                <a:spcPts val="0"/>
              </a:spcBef>
              <a:spcAft>
                <a:spcPts val="0"/>
              </a:spcAft>
            </a:pPr>
            <a:r>
              <a:rPr lang="ja-JP" altLang="ja-JP" sz="1800" dirty="0">
                <a:effectLst/>
                <a:ea typeface="游ゴシック" panose="020B0400000000000000" pitchFamily="50" charset="-128"/>
              </a:rPr>
              <a:t>「将来可能性」：私たちが持つ「目先の利益を差し置いてでも、将来世代のしあわせをめざすことでしあわせを感じる」性質。</a:t>
            </a:r>
          </a:p>
          <a:p>
            <a:pPr marL="0" marR="0">
              <a:spcBef>
                <a:spcPts val="0"/>
              </a:spcBef>
              <a:spcAft>
                <a:spcPts val="0"/>
              </a:spcAft>
            </a:pPr>
            <a:r>
              <a:rPr lang="ja-JP" altLang="ja-JP" sz="1800" dirty="0">
                <a:effectLst/>
                <a:ea typeface="游ゴシック" panose="020B0400000000000000" pitchFamily="50" charset="-128"/>
              </a:rPr>
              <a:t>「パスト・デザイン」：「今」から「過去」にアドバイスする</a:t>
            </a:r>
            <a:r>
              <a:rPr lang="ja-JP" altLang="en-US" sz="1800" dirty="0">
                <a:effectLst/>
                <a:ea typeface="游ゴシック" panose="020B0400000000000000" pitchFamily="50" charset="-128"/>
              </a:rPr>
              <a:t>こと</a:t>
            </a:r>
            <a:r>
              <a:rPr lang="ja-JP" altLang="ja-JP" sz="1800" dirty="0">
                <a:effectLst/>
                <a:ea typeface="游ゴシック" panose="020B0400000000000000" pitchFamily="50" charset="-128"/>
              </a:rPr>
              <a:t>。</a:t>
            </a:r>
          </a:p>
          <a:p>
            <a:endParaRPr kumimoji="1" lang="ja-JP" altLang="en-US" dirty="0"/>
          </a:p>
        </p:txBody>
      </p:sp>
      <p:sp>
        <p:nvSpPr>
          <p:cNvPr id="4" name="スライド番号プレースホルダー 3"/>
          <p:cNvSpPr>
            <a:spLocks noGrp="1"/>
          </p:cNvSpPr>
          <p:nvPr>
            <p:ph type="sldNum" sz="quarter" idx="5"/>
          </p:nvPr>
        </p:nvSpPr>
        <p:spPr/>
        <p:txBody>
          <a:bodyPr/>
          <a:lstStyle/>
          <a:p>
            <a:fld id="{86B5A517-410E-4940-B550-254C4A79CB1C}" type="slidenum">
              <a:rPr kumimoji="1" lang="ja-JP" altLang="en-US" smtClean="0"/>
              <a:t>10</a:t>
            </a:fld>
            <a:endParaRPr kumimoji="1" lang="ja-JP" altLang="en-US"/>
          </a:p>
        </p:txBody>
      </p:sp>
    </p:spTree>
    <p:extLst>
      <p:ext uri="{BB962C8B-B14F-4D97-AF65-F5344CB8AC3E}">
        <p14:creationId xmlns:p14="http://schemas.microsoft.com/office/powerpoint/2010/main" val="41690759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371600" y="1143000"/>
            <a:ext cx="4114800" cy="3086100"/>
          </a:xfrm>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b="1"/>
              <a:t>■主催者の方向けメモ</a:t>
            </a:r>
            <a:endParaRPr kumimoji="1" lang="en-US" altLang="ja-JP" b="1"/>
          </a:p>
          <a:p>
            <a:endParaRPr kumimoji="1" lang="en-US" altLang="ja-JP"/>
          </a:p>
          <a:p>
            <a:r>
              <a:rPr kumimoji="1" lang="ja-JP" altLang="en-US"/>
              <a:t>この後の過去を振り返るワークの導入でもあります。</a:t>
            </a:r>
            <a:endParaRPr kumimoji="1" lang="en-US" altLang="ja-JP"/>
          </a:p>
          <a:p>
            <a:r>
              <a:rPr kumimoji="1" lang="ja-JP" altLang="en-US"/>
              <a:t>アイスブレイクですので、あまり考え込んで時間を使いすぎないように注意しましょう。</a:t>
            </a:r>
            <a:endParaRPr kumimoji="1" lang="en-US" altLang="ja-JP"/>
          </a:p>
          <a:p>
            <a:endParaRPr kumimoji="1" lang="en-US" altLang="ja-JP"/>
          </a:p>
          <a:p>
            <a:r>
              <a:rPr kumimoji="1" lang="en-US" altLang="ja-JP"/>
              <a:t>※</a:t>
            </a:r>
            <a:r>
              <a:rPr kumimoji="1" lang="ja-JP" altLang="en-US"/>
              <a:t>目安時間：</a:t>
            </a:r>
            <a:r>
              <a:rPr kumimoji="1" lang="en-US" altLang="ja-JP"/>
              <a:t>7-8</a:t>
            </a:r>
            <a:r>
              <a:rPr kumimoji="1" lang="ja-JP" altLang="en-US"/>
              <a:t>分程度</a:t>
            </a:r>
          </a:p>
        </p:txBody>
      </p:sp>
      <p:sp>
        <p:nvSpPr>
          <p:cNvPr id="4" name="スライド番号プレースホルダー 3"/>
          <p:cNvSpPr>
            <a:spLocks noGrp="1"/>
          </p:cNvSpPr>
          <p:nvPr>
            <p:ph type="sldNum" sz="quarter" idx="5"/>
          </p:nvPr>
        </p:nvSpPr>
        <p:spPr/>
        <p:txBody>
          <a:bodyPr/>
          <a:lstStyle/>
          <a:p>
            <a:fld id="{86B5A517-410E-4940-B550-254C4A79CB1C}" type="slidenum">
              <a:rPr kumimoji="1" lang="ja-JP" altLang="en-US" smtClean="0"/>
              <a:t>11</a:t>
            </a:fld>
            <a:endParaRPr kumimoji="1" lang="ja-JP" altLang="en-US"/>
          </a:p>
        </p:txBody>
      </p:sp>
    </p:spTree>
    <p:extLst>
      <p:ext uri="{BB962C8B-B14F-4D97-AF65-F5344CB8AC3E}">
        <p14:creationId xmlns:p14="http://schemas.microsoft.com/office/powerpoint/2010/main" val="38224793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E7EB4390-1EE7-49BA-8E87-B17D17F81B3C}" type="datetime1">
              <a:rPr lang="en-US" altLang="ja-JP" smtClean="0"/>
              <a:t>12/12/2025</a:t>
            </a:fld>
            <a:endParaRPr 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3CE1F33-19CE-4414-9E55-507478994FA3}" type="slidenum">
              <a:rPr kumimoji="1" lang="ja-JP" altLang="en-US" smtClean="0"/>
              <a:t>‹#›</a:t>
            </a:fld>
            <a:endParaRPr kumimoji="1" lang="ja-JP" altLang="en-US"/>
          </a:p>
        </p:txBody>
      </p:sp>
      <p:sp>
        <p:nvSpPr>
          <p:cNvPr id="7" name="正方形/長方形 6">
            <a:extLst>
              <a:ext uri="{FF2B5EF4-FFF2-40B4-BE49-F238E27FC236}">
                <a16:creationId xmlns:a16="http://schemas.microsoft.com/office/drawing/2014/main" id="{B315CCF7-BDB1-115C-50E9-AEA35F10E8CD}"/>
              </a:ext>
            </a:extLst>
          </p:cNvPr>
          <p:cNvSpPr/>
          <p:nvPr userDrawn="1"/>
        </p:nvSpPr>
        <p:spPr>
          <a:xfrm>
            <a:off x="1143000" y="3249000"/>
            <a:ext cx="6858000" cy="180000"/>
          </a:xfrm>
          <a:prstGeom prst="rect">
            <a:avLst/>
          </a:prstGeom>
          <a:solidFill>
            <a:srgbClr val="0070C0">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Tree>
    <p:extLst>
      <p:ext uri="{BB962C8B-B14F-4D97-AF65-F5344CB8AC3E}">
        <p14:creationId xmlns:p14="http://schemas.microsoft.com/office/powerpoint/2010/main" val="23991436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16DFF86-0B11-43B7-B8A0-B72439E5918A}" type="datetime1">
              <a:rPr lang="en-US" altLang="ja-JP" smtClean="0"/>
              <a:t>12/12/2025</a:t>
            </a:fld>
            <a:endParaRPr 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3CE1F33-19CE-4414-9E55-507478994FA3}" type="slidenum">
              <a:rPr lang="ja-JP" altLang="en-US" smtClean="0"/>
              <a:pPr/>
              <a:t>‹#›</a:t>
            </a:fld>
            <a:endParaRPr lang="ja-JP" altLang="en-US"/>
          </a:p>
        </p:txBody>
      </p:sp>
    </p:spTree>
    <p:extLst>
      <p:ext uri="{BB962C8B-B14F-4D97-AF65-F5344CB8AC3E}">
        <p14:creationId xmlns:p14="http://schemas.microsoft.com/office/powerpoint/2010/main" val="21201206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A4104B5D-1614-43AB-9310-C1B447B6430C}" type="datetime1">
              <a:rPr lang="en-US" altLang="ja-JP" smtClean="0"/>
              <a:t>12/12/2025</a:t>
            </a:fld>
            <a:endParaRPr 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3CE1F33-19CE-4414-9E55-507478994FA3}" type="slidenum">
              <a:rPr lang="ja-JP" altLang="en-US" smtClean="0"/>
              <a:pPr/>
              <a:t>‹#›</a:t>
            </a:fld>
            <a:endParaRPr lang="ja-JP" altLang="en-US"/>
          </a:p>
        </p:txBody>
      </p:sp>
    </p:spTree>
    <p:extLst>
      <p:ext uri="{BB962C8B-B14F-4D97-AF65-F5344CB8AC3E}">
        <p14:creationId xmlns:p14="http://schemas.microsoft.com/office/powerpoint/2010/main" val="34746668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65876E76-DFC2-43DD-B323-E784A1894BCC}" type="datetime1">
              <a:rPr lang="en-US" altLang="ja-JP" smtClean="0"/>
              <a:t>12/12/2025</a:t>
            </a:fld>
            <a:endParaRPr 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3CE1F33-19CE-4414-9E55-507478994FA3}" type="slidenum">
              <a:rPr lang="ja-JP" altLang="en-US" smtClean="0"/>
              <a:pPr/>
              <a:t>‹#›</a:t>
            </a:fld>
            <a:endParaRPr lang="ja-JP" altLang="en-US"/>
          </a:p>
        </p:txBody>
      </p:sp>
    </p:spTree>
    <p:extLst>
      <p:ext uri="{BB962C8B-B14F-4D97-AF65-F5344CB8AC3E}">
        <p14:creationId xmlns:p14="http://schemas.microsoft.com/office/powerpoint/2010/main" val="16974178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ユーザー設定レイアウト">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9" name="タイトル 1">
            <a:extLst>
              <a:ext uri="{FF2B5EF4-FFF2-40B4-BE49-F238E27FC236}">
                <a16:creationId xmlns:a16="http://schemas.microsoft.com/office/drawing/2014/main" id="{7B6267E0-D3F8-13F4-CAE2-D10F76DE5D16}"/>
              </a:ext>
            </a:extLst>
          </p:cNvPr>
          <p:cNvSpPr>
            <a:spLocks noGrp="1"/>
          </p:cNvSpPr>
          <p:nvPr>
            <p:ph type="title"/>
          </p:nvPr>
        </p:nvSpPr>
        <p:spPr>
          <a:xfrm>
            <a:off x="289412" y="3198436"/>
            <a:ext cx="7886700" cy="840463"/>
          </a:xfrm>
        </p:spPr>
        <p:txBody>
          <a:bodyPr anchor="ctr" anchorCtr="0">
            <a:normAutofit/>
          </a:bodyPr>
          <a:lstStyle>
            <a:lvl1pPr>
              <a:defRPr sz="3000" b="1"/>
            </a:lvl1pPr>
          </a:lstStyle>
          <a:p>
            <a:r>
              <a:rPr kumimoji="1" lang="ja-JP" altLang="en-US"/>
              <a:t>マスター タイトルの書式設定</a:t>
            </a:r>
          </a:p>
        </p:txBody>
      </p:sp>
    </p:spTree>
    <p:extLst>
      <p:ext uri="{BB962C8B-B14F-4D97-AF65-F5344CB8AC3E}">
        <p14:creationId xmlns:p14="http://schemas.microsoft.com/office/powerpoint/2010/main" val="6263063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2_タイトルとコンテンツ">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BAF740EC-5375-37E9-7F3A-E683C6BACF77}"/>
              </a:ext>
            </a:extLst>
          </p:cNvPr>
          <p:cNvSpPr>
            <a:spLocks noGrp="1"/>
          </p:cNvSpPr>
          <p:nvPr>
            <p:ph idx="1"/>
          </p:nvPr>
        </p:nvSpPr>
        <p:spPr>
          <a:xfrm>
            <a:off x="441000" y="1439931"/>
            <a:ext cx="8262000" cy="4737032"/>
          </a:xfrm>
          <a:ln>
            <a:solidFill>
              <a:schemeClr val="accent5"/>
            </a:solidFill>
          </a:ln>
        </p:spPr>
        <p:txBody>
          <a:bodyPr lIns="288000" tIns="360000" rIns="28800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フッター プレースホルダー 4">
            <a:extLst>
              <a:ext uri="{FF2B5EF4-FFF2-40B4-BE49-F238E27FC236}">
                <a16:creationId xmlns:a16="http://schemas.microsoft.com/office/drawing/2014/main" id="{FE96A5E6-28EA-E8DA-10EF-B55C7A873E3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6C1833F-B618-E2BB-CD32-2CA0579FF724}"/>
              </a:ext>
            </a:extLst>
          </p:cNvPr>
          <p:cNvSpPr>
            <a:spLocks noGrp="1"/>
          </p:cNvSpPr>
          <p:nvPr>
            <p:ph type="sldNum" sz="quarter" idx="12"/>
          </p:nvPr>
        </p:nvSpPr>
        <p:spPr/>
        <p:txBody>
          <a:bodyPr/>
          <a:lstStyle/>
          <a:p>
            <a:fld id="{43CE1F33-19CE-4414-9E55-507478994FA3}" type="slidenum">
              <a:rPr kumimoji="1" lang="ja-JP" altLang="en-US" smtClean="0"/>
              <a:t>‹#›</a:t>
            </a:fld>
            <a:endParaRPr kumimoji="1" lang="ja-JP" altLang="en-US"/>
          </a:p>
        </p:txBody>
      </p:sp>
      <p:sp>
        <p:nvSpPr>
          <p:cNvPr id="2" name="タイトル 1">
            <a:extLst>
              <a:ext uri="{FF2B5EF4-FFF2-40B4-BE49-F238E27FC236}">
                <a16:creationId xmlns:a16="http://schemas.microsoft.com/office/drawing/2014/main" id="{23D997CF-2581-8D7C-81D4-17BEC848FAA4}"/>
              </a:ext>
            </a:extLst>
          </p:cNvPr>
          <p:cNvSpPr>
            <a:spLocks noGrp="1"/>
          </p:cNvSpPr>
          <p:nvPr>
            <p:ph type="title"/>
          </p:nvPr>
        </p:nvSpPr>
        <p:spPr>
          <a:xfrm>
            <a:off x="1033407" y="527368"/>
            <a:ext cx="7628645" cy="711835"/>
          </a:xfrm>
        </p:spPr>
        <p:txBody>
          <a:bodyPr/>
          <a:lstStyle>
            <a:lvl1pPr>
              <a:defRPr b="1">
                <a:solidFill>
                  <a:schemeClr val="accent5"/>
                </a:solidFill>
              </a:defRPr>
            </a:lvl1pPr>
          </a:lstStyle>
          <a:p>
            <a:r>
              <a:rPr kumimoji="1" lang="ja-JP" altLang="en-US"/>
              <a:t>マスター タイトルの書式設定</a:t>
            </a:r>
          </a:p>
        </p:txBody>
      </p:sp>
      <p:sp>
        <p:nvSpPr>
          <p:cNvPr id="8" name="正方形/長方形 7">
            <a:extLst>
              <a:ext uri="{FF2B5EF4-FFF2-40B4-BE49-F238E27FC236}">
                <a16:creationId xmlns:a16="http://schemas.microsoft.com/office/drawing/2014/main" id="{36F3D42B-7D33-5EE7-745E-B632247E9878}"/>
              </a:ext>
            </a:extLst>
          </p:cNvPr>
          <p:cNvSpPr/>
          <p:nvPr userDrawn="1"/>
        </p:nvSpPr>
        <p:spPr>
          <a:xfrm>
            <a:off x="266552" y="6294632"/>
            <a:ext cx="8610897" cy="36000"/>
          </a:xfrm>
          <a:prstGeom prst="rect">
            <a:avLst/>
          </a:prstGeom>
          <a:solidFill>
            <a:srgbClr val="002060">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10" name="Freeform 5">
            <a:extLst>
              <a:ext uri="{FF2B5EF4-FFF2-40B4-BE49-F238E27FC236}">
                <a16:creationId xmlns:a16="http://schemas.microsoft.com/office/drawing/2014/main" id="{D7DC70E9-1651-0A71-D767-D43E6C77FD0C}"/>
              </a:ext>
            </a:extLst>
          </p:cNvPr>
          <p:cNvSpPr>
            <a:spLocks noEditPoints="1"/>
          </p:cNvSpPr>
          <p:nvPr userDrawn="1"/>
        </p:nvSpPr>
        <p:spPr bwMode="auto">
          <a:xfrm rot="1800000">
            <a:off x="430169" y="242863"/>
            <a:ext cx="535761" cy="1064040"/>
          </a:xfrm>
          <a:custGeom>
            <a:avLst/>
            <a:gdLst>
              <a:gd name="T0" fmla="*/ 1113 w 1204"/>
              <a:gd name="T1" fmla="*/ 930 h 1792"/>
              <a:gd name="T2" fmla="*/ 1022 w 1204"/>
              <a:gd name="T3" fmla="*/ 902 h 1792"/>
              <a:gd name="T4" fmla="*/ 1005 w 1204"/>
              <a:gd name="T5" fmla="*/ 821 h 1792"/>
              <a:gd name="T6" fmla="*/ 890 w 1204"/>
              <a:gd name="T7" fmla="*/ 716 h 1792"/>
              <a:gd name="T8" fmla="*/ 756 w 1204"/>
              <a:gd name="T9" fmla="*/ 718 h 1792"/>
              <a:gd name="T10" fmla="*/ 606 w 1204"/>
              <a:gd name="T11" fmla="*/ 588 h 1792"/>
              <a:gd name="T12" fmla="*/ 566 w 1204"/>
              <a:gd name="T13" fmla="*/ 586 h 1792"/>
              <a:gd name="T14" fmla="*/ 430 w 1204"/>
              <a:gd name="T15" fmla="*/ 157 h 1792"/>
              <a:gd name="T16" fmla="*/ 234 w 1204"/>
              <a:gd name="T17" fmla="*/ 7 h 1792"/>
              <a:gd name="T18" fmla="*/ 118 w 1204"/>
              <a:gd name="T19" fmla="*/ 1034 h 1792"/>
              <a:gd name="T20" fmla="*/ 99 w 1204"/>
              <a:gd name="T21" fmla="*/ 1060 h 1792"/>
              <a:gd name="T22" fmla="*/ 152 w 1204"/>
              <a:gd name="T23" fmla="*/ 1684 h 1792"/>
              <a:gd name="T24" fmla="*/ 537 w 1204"/>
              <a:gd name="T25" fmla="*/ 1788 h 1792"/>
              <a:gd name="T26" fmla="*/ 941 w 1204"/>
              <a:gd name="T27" fmla="*/ 1722 h 1792"/>
              <a:gd name="T28" fmla="*/ 1137 w 1204"/>
              <a:gd name="T29" fmla="*/ 1217 h 1792"/>
              <a:gd name="T30" fmla="*/ 1191 w 1204"/>
              <a:gd name="T31" fmla="*/ 1018 h 1792"/>
              <a:gd name="T32" fmla="*/ 1051 w 1204"/>
              <a:gd name="T33" fmla="*/ 992 h 1792"/>
              <a:gd name="T34" fmla="*/ 1113 w 1204"/>
              <a:gd name="T35" fmla="*/ 1044 h 1792"/>
              <a:gd name="T36" fmla="*/ 1013 w 1204"/>
              <a:gd name="T37" fmla="*/ 1274 h 1792"/>
              <a:gd name="T38" fmla="*/ 915 w 1204"/>
              <a:gd name="T39" fmla="*/ 1309 h 1792"/>
              <a:gd name="T40" fmla="*/ 960 w 1204"/>
              <a:gd name="T41" fmla="*/ 1026 h 1792"/>
              <a:gd name="T42" fmla="*/ 825 w 1204"/>
              <a:gd name="T43" fmla="*/ 785 h 1792"/>
              <a:gd name="T44" fmla="*/ 884 w 1204"/>
              <a:gd name="T45" fmla="*/ 804 h 1792"/>
              <a:gd name="T46" fmla="*/ 924 w 1204"/>
              <a:gd name="T47" fmla="*/ 912 h 1792"/>
              <a:gd name="T48" fmla="*/ 713 w 1204"/>
              <a:gd name="T49" fmla="*/ 1232 h 1792"/>
              <a:gd name="T50" fmla="*/ 737 w 1204"/>
              <a:gd name="T51" fmla="*/ 1094 h 1792"/>
              <a:gd name="T52" fmla="*/ 687 w 1204"/>
              <a:gd name="T53" fmla="*/ 997 h 1792"/>
              <a:gd name="T54" fmla="*/ 752 w 1204"/>
              <a:gd name="T55" fmla="*/ 834 h 1792"/>
              <a:gd name="T56" fmla="*/ 487 w 1204"/>
              <a:gd name="T57" fmla="*/ 748 h 1792"/>
              <a:gd name="T58" fmla="*/ 572 w 1204"/>
              <a:gd name="T59" fmla="*/ 670 h 1792"/>
              <a:gd name="T60" fmla="*/ 657 w 1204"/>
              <a:gd name="T61" fmla="*/ 699 h 1792"/>
              <a:gd name="T62" fmla="*/ 670 w 1204"/>
              <a:gd name="T63" fmla="*/ 815 h 1792"/>
              <a:gd name="T64" fmla="*/ 578 w 1204"/>
              <a:gd name="T65" fmla="*/ 956 h 1792"/>
              <a:gd name="T66" fmla="*/ 484 w 1204"/>
              <a:gd name="T67" fmla="*/ 872 h 1792"/>
              <a:gd name="T68" fmla="*/ 487 w 1204"/>
              <a:gd name="T69" fmla="*/ 748 h 1792"/>
              <a:gd name="T70" fmla="*/ 240 w 1204"/>
              <a:gd name="T71" fmla="*/ 90 h 1792"/>
              <a:gd name="T72" fmla="*/ 348 w 1204"/>
              <a:gd name="T73" fmla="*/ 164 h 1792"/>
              <a:gd name="T74" fmla="*/ 399 w 1204"/>
              <a:gd name="T75" fmla="*/ 963 h 1792"/>
              <a:gd name="T76" fmla="*/ 199 w 1204"/>
              <a:gd name="T77" fmla="*/ 1002 h 1792"/>
              <a:gd name="T78" fmla="*/ 1036 w 1204"/>
              <a:gd name="T79" fmla="*/ 1494 h 1792"/>
              <a:gd name="T80" fmla="*/ 706 w 1204"/>
              <a:gd name="T81" fmla="*/ 1660 h 1792"/>
              <a:gd name="T82" fmla="*/ 525 w 1204"/>
              <a:gd name="T83" fmla="*/ 1706 h 1792"/>
              <a:gd name="T84" fmla="*/ 90 w 1204"/>
              <a:gd name="T85" fmla="*/ 1380 h 1792"/>
              <a:gd name="T86" fmla="*/ 156 w 1204"/>
              <a:gd name="T87" fmla="*/ 1120 h 1792"/>
              <a:gd name="T88" fmla="*/ 397 w 1204"/>
              <a:gd name="T89" fmla="*/ 1046 h 1792"/>
              <a:gd name="T90" fmla="*/ 576 w 1204"/>
              <a:gd name="T91" fmla="*/ 1039 h 1792"/>
              <a:gd name="T92" fmla="*/ 582 w 1204"/>
              <a:gd name="T93" fmla="*/ 1039 h 1792"/>
              <a:gd name="T94" fmla="*/ 651 w 1204"/>
              <a:gd name="T95" fmla="*/ 1089 h 1792"/>
              <a:gd name="T96" fmla="*/ 643 w 1204"/>
              <a:gd name="T97" fmla="*/ 1185 h 1792"/>
              <a:gd name="T98" fmla="*/ 568 w 1204"/>
              <a:gd name="T99" fmla="*/ 1220 h 1792"/>
              <a:gd name="T100" fmla="*/ 356 w 1204"/>
              <a:gd name="T101" fmla="*/ 1267 h 1792"/>
              <a:gd name="T102" fmla="*/ 334 w 1204"/>
              <a:gd name="T103" fmla="*/ 1336 h 1792"/>
              <a:gd name="T104" fmla="*/ 330 w 1204"/>
              <a:gd name="T105" fmla="*/ 1506 h 1792"/>
              <a:gd name="T106" fmla="*/ 385 w 1204"/>
              <a:gd name="T107" fmla="*/ 1568 h 1792"/>
              <a:gd name="T108" fmla="*/ 431 w 1204"/>
              <a:gd name="T109" fmla="*/ 1335 h 1792"/>
              <a:gd name="T110" fmla="*/ 629 w 1204"/>
              <a:gd name="T111" fmla="*/ 1290 h 1792"/>
              <a:gd name="T112" fmla="*/ 713 w 1204"/>
              <a:gd name="T113" fmla="*/ 1314 h 1792"/>
              <a:gd name="T114" fmla="*/ 879 w 1204"/>
              <a:gd name="T115" fmla="*/ 1384 h 1792"/>
              <a:gd name="T116" fmla="*/ 1066 w 1204"/>
              <a:gd name="T117" fmla="*/ 1342 h 17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204" h="1792">
                <a:moveTo>
                  <a:pt x="1191" y="1018"/>
                </a:moveTo>
                <a:cubicBezTo>
                  <a:pt x="1179" y="979"/>
                  <a:pt x="1151" y="947"/>
                  <a:pt x="1113" y="930"/>
                </a:cubicBezTo>
                <a:cubicBezTo>
                  <a:pt x="1086" y="917"/>
                  <a:pt x="1086" y="917"/>
                  <a:pt x="1086" y="917"/>
                </a:cubicBezTo>
                <a:cubicBezTo>
                  <a:pt x="1066" y="907"/>
                  <a:pt x="1044" y="902"/>
                  <a:pt x="1022" y="902"/>
                </a:cubicBezTo>
                <a:cubicBezTo>
                  <a:pt x="1019" y="902"/>
                  <a:pt x="1016" y="902"/>
                  <a:pt x="1013" y="903"/>
                </a:cubicBezTo>
                <a:cubicBezTo>
                  <a:pt x="1017" y="875"/>
                  <a:pt x="1015" y="847"/>
                  <a:pt x="1005" y="821"/>
                </a:cubicBezTo>
                <a:cubicBezTo>
                  <a:pt x="989" y="779"/>
                  <a:pt x="958" y="746"/>
                  <a:pt x="917" y="728"/>
                </a:cubicBezTo>
                <a:cubicBezTo>
                  <a:pt x="890" y="716"/>
                  <a:pt x="890" y="716"/>
                  <a:pt x="890" y="716"/>
                </a:cubicBezTo>
                <a:cubicBezTo>
                  <a:pt x="869" y="707"/>
                  <a:pt x="847" y="702"/>
                  <a:pt x="825" y="702"/>
                </a:cubicBezTo>
                <a:cubicBezTo>
                  <a:pt x="800" y="702"/>
                  <a:pt x="777" y="708"/>
                  <a:pt x="756" y="718"/>
                </a:cubicBezTo>
                <a:cubicBezTo>
                  <a:pt x="750" y="691"/>
                  <a:pt x="738" y="666"/>
                  <a:pt x="720" y="645"/>
                </a:cubicBezTo>
                <a:cubicBezTo>
                  <a:pt x="691" y="611"/>
                  <a:pt x="651" y="591"/>
                  <a:pt x="606" y="588"/>
                </a:cubicBezTo>
                <a:cubicBezTo>
                  <a:pt x="577" y="587"/>
                  <a:pt x="577" y="587"/>
                  <a:pt x="577" y="587"/>
                </a:cubicBezTo>
                <a:cubicBezTo>
                  <a:pt x="573" y="586"/>
                  <a:pt x="570" y="586"/>
                  <a:pt x="566" y="586"/>
                </a:cubicBezTo>
                <a:cubicBezTo>
                  <a:pt x="531" y="586"/>
                  <a:pt x="498" y="598"/>
                  <a:pt x="471" y="617"/>
                </a:cubicBezTo>
                <a:cubicBezTo>
                  <a:pt x="430" y="157"/>
                  <a:pt x="430" y="157"/>
                  <a:pt x="430" y="157"/>
                </a:cubicBezTo>
                <a:cubicBezTo>
                  <a:pt x="422" y="68"/>
                  <a:pt x="343" y="0"/>
                  <a:pt x="254" y="6"/>
                </a:cubicBezTo>
                <a:cubicBezTo>
                  <a:pt x="234" y="7"/>
                  <a:pt x="234" y="7"/>
                  <a:pt x="234" y="7"/>
                </a:cubicBezTo>
                <a:cubicBezTo>
                  <a:pt x="145" y="13"/>
                  <a:pt x="75" y="91"/>
                  <a:pt x="79" y="180"/>
                </a:cubicBezTo>
                <a:cubicBezTo>
                  <a:pt x="118" y="1034"/>
                  <a:pt x="118" y="1034"/>
                  <a:pt x="118" y="1034"/>
                </a:cubicBezTo>
                <a:cubicBezTo>
                  <a:pt x="118" y="1037"/>
                  <a:pt x="118" y="1040"/>
                  <a:pt x="118" y="1043"/>
                </a:cubicBezTo>
                <a:cubicBezTo>
                  <a:pt x="111" y="1049"/>
                  <a:pt x="105" y="1054"/>
                  <a:pt x="99" y="1060"/>
                </a:cubicBezTo>
                <a:cubicBezTo>
                  <a:pt x="38" y="1117"/>
                  <a:pt x="0" y="1254"/>
                  <a:pt x="7" y="1385"/>
                </a:cubicBezTo>
                <a:cubicBezTo>
                  <a:pt x="15" y="1514"/>
                  <a:pt x="66" y="1620"/>
                  <a:pt x="152" y="1684"/>
                </a:cubicBezTo>
                <a:cubicBezTo>
                  <a:pt x="247" y="1755"/>
                  <a:pt x="356" y="1792"/>
                  <a:pt x="473" y="1792"/>
                </a:cubicBezTo>
                <a:cubicBezTo>
                  <a:pt x="494" y="1792"/>
                  <a:pt x="515" y="1790"/>
                  <a:pt x="537" y="1788"/>
                </a:cubicBezTo>
                <a:cubicBezTo>
                  <a:pt x="618" y="1779"/>
                  <a:pt x="680" y="1755"/>
                  <a:pt x="705" y="1744"/>
                </a:cubicBezTo>
                <a:cubicBezTo>
                  <a:pt x="742" y="1749"/>
                  <a:pt x="845" y="1757"/>
                  <a:pt x="941" y="1722"/>
                </a:cubicBezTo>
                <a:cubicBezTo>
                  <a:pt x="1012" y="1696"/>
                  <a:pt x="1075" y="1624"/>
                  <a:pt x="1113" y="1524"/>
                </a:cubicBezTo>
                <a:cubicBezTo>
                  <a:pt x="1151" y="1426"/>
                  <a:pt x="1159" y="1318"/>
                  <a:pt x="1137" y="1217"/>
                </a:cubicBezTo>
                <a:cubicBezTo>
                  <a:pt x="1181" y="1135"/>
                  <a:pt x="1181" y="1135"/>
                  <a:pt x="1181" y="1135"/>
                </a:cubicBezTo>
                <a:cubicBezTo>
                  <a:pt x="1201" y="1098"/>
                  <a:pt x="1204" y="1057"/>
                  <a:pt x="1191" y="1018"/>
                </a:cubicBezTo>
                <a:close/>
                <a:moveTo>
                  <a:pt x="1022" y="985"/>
                </a:moveTo>
                <a:cubicBezTo>
                  <a:pt x="1032" y="985"/>
                  <a:pt x="1042" y="987"/>
                  <a:pt x="1051" y="992"/>
                </a:cubicBezTo>
                <a:cubicBezTo>
                  <a:pt x="1078" y="1005"/>
                  <a:pt x="1078" y="1005"/>
                  <a:pt x="1078" y="1005"/>
                </a:cubicBezTo>
                <a:cubicBezTo>
                  <a:pt x="1095" y="1013"/>
                  <a:pt x="1107" y="1026"/>
                  <a:pt x="1113" y="1044"/>
                </a:cubicBezTo>
                <a:cubicBezTo>
                  <a:pt x="1118" y="1061"/>
                  <a:pt x="1117" y="1079"/>
                  <a:pt x="1108" y="1096"/>
                </a:cubicBezTo>
                <a:cubicBezTo>
                  <a:pt x="1013" y="1274"/>
                  <a:pt x="1013" y="1274"/>
                  <a:pt x="1013" y="1274"/>
                </a:cubicBezTo>
                <a:cubicBezTo>
                  <a:pt x="999" y="1299"/>
                  <a:pt x="972" y="1316"/>
                  <a:pt x="944" y="1316"/>
                </a:cubicBezTo>
                <a:cubicBezTo>
                  <a:pt x="933" y="1316"/>
                  <a:pt x="924" y="1313"/>
                  <a:pt x="915" y="1309"/>
                </a:cubicBezTo>
                <a:cubicBezTo>
                  <a:pt x="881" y="1293"/>
                  <a:pt x="866" y="1249"/>
                  <a:pt x="881" y="1212"/>
                </a:cubicBezTo>
                <a:cubicBezTo>
                  <a:pt x="960" y="1026"/>
                  <a:pt x="960" y="1026"/>
                  <a:pt x="960" y="1026"/>
                </a:cubicBezTo>
                <a:cubicBezTo>
                  <a:pt x="971" y="1001"/>
                  <a:pt x="995" y="985"/>
                  <a:pt x="1022" y="985"/>
                </a:cubicBezTo>
                <a:close/>
                <a:moveTo>
                  <a:pt x="825" y="785"/>
                </a:moveTo>
                <a:cubicBezTo>
                  <a:pt x="836" y="785"/>
                  <a:pt x="847" y="787"/>
                  <a:pt x="857" y="792"/>
                </a:cubicBezTo>
                <a:cubicBezTo>
                  <a:pt x="884" y="804"/>
                  <a:pt x="884" y="804"/>
                  <a:pt x="884" y="804"/>
                </a:cubicBezTo>
                <a:cubicBezTo>
                  <a:pt x="904" y="813"/>
                  <a:pt x="920" y="829"/>
                  <a:pt x="927" y="849"/>
                </a:cubicBezTo>
                <a:cubicBezTo>
                  <a:pt x="934" y="869"/>
                  <a:pt x="933" y="892"/>
                  <a:pt x="924" y="912"/>
                </a:cubicBezTo>
                <a:cubicBezTo>
                  <a:pt x="793" y="1180"/>
                  <a:pt x="793" y="1180"/>
                  <a:pt x="793" y="1180"/>
                </a:cubicBezTo>
                <a:cubicBezTo>
                  <a:pt x="778" y="1211"/>
                  <a:pt x="746" y="1232"/>
                  <a:pt x="713" y="1232"/>
                </a:cubicBezTo>
                <a:cubicBezTo>
                  <a:pt x="713" y="1232"/>
                  <a:pt x="712" y="1231"/>
                  <a:pt x="712" y="1231"/>
                </a:cubicBezTo>
                <a:cubicBezTo>
                  <a:pt x="738" y="1196"/>
                  <a:pt x="746" y="1150"/>
                  <a:pt x="737" y="1094"/>
                </a:cubicBezTo>
                <a:cubicBezTo>
                  <a:pt x="735" y="1082"/>
                  <a:pt x="732" y="1072"/>
                  <a:pt x="729" y="1062"/>
                </a:cubicBezTo>
                <a:cubicBezTo>
                  <a:pt x="719" y="1034"/>
                  <a:pt x="705" y="1013"/>
                  <a:pt x="687" y="997"/>
                </a:cubicBezTo>
                <a:cubicBezTo>
                  <a:pt x="751" y="836"/>
                  <a:pt x="751" y="836"/>
                  <a:pt x="751" y="836"/>
                </a:cubicBezTo>
                <a:cubicBezTo>
                  <a:pt x="751" y="835"/>
                  <a:pt x="751" y="835"/>
                  <a:pt x="752" y="834"/>
                </a:cubicBezTo>
                <a:cubicBezTo>
                  <a:pt x="764" y="804"/>
                  <a:pt x="793" y="785"/>
                  <a:pt x="825" y="785"/>
                </a:cubicBezTo>
                <a:close/>
                <a:moveTo>
                  <a:pt x="487" y="748"/>
                </a:moveTo>
                <a:cubicBezTo>
                  <a:pt x="488" y="704"/>
                  <a:pt x="523" y="669"/>
                  <a:pt x="566" y="669"/>
                </a:cubicBezTo>
                <a:cubicBezTo>
                  <a:pt x="568" y="669"/>
                  <a:pt x="570" y="670"/>
                  <a:pt x="572" y="670"/>
                </a:cubicBezTo>
                <a:cubicBezTo>
                  <a:pt x="601" y="671"/>
                  <a:pt x="601" y="671"/>
                  <a:pt x="601" y="671"/>
                </a:cubicBezTo>
                <a:cubicBezTo>
                  <a:pt x="623" y="673"/>
                  <a:pt x="643" y="683"/>
                  <a:pt x="657" y="699"/>
                </a:cubicBezTo>
                <a:cubicBezTo>
                  <a:pt x="671" y="716"/>
                  <a:pt x="678" y="737"/>
                  <a:pt x="676" y="759"/>
                </a:cubicBezTo>
                <a:cubicBezTo>
                  <a:pt x="670" y="815"/>
                  <a:pt x="670" y="815"/>
                  <a:pt x="670" y="815"/>
                </a:cubicBezTo>
                <a:cubicBezTo>
                  <a:pt x="613" y="960"/>
                  <a:pt x="613" y="960"/>
                  <a:pt x="613" y="960"/>
                </a:cubicBezTo>
                <a:cubicBezTo>
                  <a:pt x="600" y="957"/>
                  <a:pt x="588" y="956"/>
                  <a:pt x="578" y="956"/>
                </a:cubicBezTo>
                <a:cubicBezTo>
                  <a:pt x="570" y="956"/>
                  <a:pt x="533" y="955"/>
                  <a:pt x="482" y="957"/>
                </a:cubicBezTo>
                <a:cubicBezTo>
                  <a:pt x="484" y="872"/>
                  <a:pt x="484" y="872"/>
                  <a:pt x="484" y="872"/>
                </a:cubicBezTo>
                <a:cubicBezTo>
                  <a:pt x="486" y="787"/>
                  <a:pt x="486" y="787"/>
                  <a:pt x="486" y="787"/>
                </a:cubicBezTo>
                <a:lnTo>
                  <a:pt x="487" y="748"/>
                </a:lnTo>
                <a:close/>
                <a:moveTo>
                  <a:pt x="162" y="176"/>
                </a:moveTo>
                <a:cubicBezTo>
                  <a:pt x="160" y="132"/>
                  <a:pt x="195" y="93"/>
                  <a:pt x="240" y="90"/>
                </a:cubicBezTo>
                <a:cubicBezTo>
                  <a:pt x="259" y="88"/>
                  <a:pt x="259" y="88"/>
                  <a:pt x="259" y="88"/>
                </a:cubicBezTo>
                <a:cubicBezTo>
                  <a:pt x="304" y="85"/>
                  <a:pt x="344" y="120"/>
                  <a:pt x="348" y="164"/>
                </a:cubicBezTo>
                <a:cubicBezTo>
                  <a:pt x="403" y="788"/>
                  <a:pt x="403" y="788"/>
                  <a:pt x="403" y="788"/>
                </a:cubicBezTo>
                <a:cubicBezTo>
                  <a:pt x="399" y="963"/>
                  <a:pt x="399" y="963"/>
                  <a:pt x="399" y="963"/>
                </a:cubicBezTo>
                <a:cubicBezTo>
                  <a:pt x="396" y="963"/>
                  <a:pt x="392" y="963"/>
                  <a:pt x="389" y="963"/>
                </a:cubicBezTo>
                <a:cubicBezTo>
                  <a:pt x="313" y="971"/>
                  <a:pt x="250" y="984"/>
                  <a:pt x="199" y="1002"/>
                </a:cubicBezTo>
                <a:lnTo>
                  <a:pt x="162" y="176"/>
                </a:lnTo>
                <a:close/>
                <a:moveTo>
                  <a:pt x="1036" y="1494"/>
                </a:moveTo>
                <a:cubicBezTo>
                  <a:pt x="1007" y="1569"/>
                  <a:pt x="959" y="1627"/>
                  <a:pt x="912" y="1644"/>
                </a:cubicBezTo>
                <a:cubicBezTo>
                  <a:pt x="817" y="1679"/>
                  <a:pt x="707" y="1660"/>
                  <a:pt x="706" y="1660"/>
                </a:cubicBezTo>
                <a:cubicBezTo>
                  <a:pt x="697" y="1659"/>
                  <a:pt x="688" y="1660"/>
                  <a:pt x="680" y="1664"/>
                </a:cubicBezTo>
                <a:cubicBezTo>
                  <a:pt x="680" y="1664"/>
                  <a:pt x="616" y="1696"/>
                  <a:pt x="525" y="1706"/>
                </a:cubicBezTo>
                <a:cubicBezTo>
                  <a:pt x="405" y="1719"/>
                  <a:pt x="297" y="1689"/>
                  <a:pt x="202" y="1618"/>
                </a:cubicBezTo>
                <a:cubicBezTo>
                  <a:pt x="117" y="1555"/>
                  <a:pt x="95" y="1454"/>
                  <a:pt x="90" y="1380"/>
                </a:cubicBezTo>
                <a:cubicBezTo>
                  <a:pt x="84" y="1270"/>
                  <a:pt x="115" y="1166"/>
                  <a:pt x="150" y="1126"/>
                </a:cubicBezTo>
                <a:cubicBezTo>
                  <a:pt x="152" y="1124"/>
                  <a:pt x="154" y="1122"/>
                  <a:pt x="156" y="1120"/>
                </a:cubicBezTo>
                <a:cubicBezTo>
                  <a:pt x="172" y="1105"/>
                  <a:pt x="194" y="1092"/>
                  <a:pt x="221" y="1082"/>
                </a:cubicBezTo>
                <a:cubicBezTo>
                  <a:pt x="271" y="1064"/>
                  <a:pt x="335" y="1052"/>
                  <a:pt x="397" y="1046"/>
                </a:cubicBezTo>
                <a:cubicBezTo>
                  <a:pt x="426" y="1043"/>
                  <a:pt x="454" y="1041"/>
                  <a:pt x="480" y="1040"/>
                </a:cubicBezTo>
                <a:cubicBezTo>
                  <a:pt x="519" y="1038"/>
                  <a:pt x="553" y="1038"/>
                  <a:pt x="576" y="1039"/>
                </a:cubicBezTo>
                <a:cubicBezTo>
                  <a:pt x="578" y="1039"/>
                  <a:pt x="578" y="1039"/>
                  <a:pt x="579" y="1039"/>
                </a:cubicBezTo>
                <a:cubicBezTo>
                  <a:pt x="580" y="1039"/>
                  <a:pt x="581" y="1039"/>
                  <a:pt x="582" y="1039"/>
                </a:cubicBezTo>
                <a:cubicBezTo>
                  <a:pt x="594" y="1039"/>
                  <a:pt x="625" y="1043"/>
                  <a:pt x="643" y="1073"/>
                </a:cubicBezTo>
                <a:cubicBezTo>
                  <a:pt x="646" y="1078"/>
                  <a:pt x="649" y="1083"/>
                  <a:pt x="651" y="1089"/>
                </a:cubicBezTo>
                <a:cubicBezTo>
                  <a:pt x="653" y="1095"/>
                  <a:pt x="654" y="1101"/>
                  <a:pt x="655" y="1107"/>
                </a:cubicBezTo>
                <a:cubicBezTo>
                  <a:pt x="661" y="1141"/>
                  <a:pt x="657" y="1167"/>
                  <a:pt x="643" y="1185"/>
                </a:cubicBezTo>
                <a:cubicBezTo>
                  <a:pt x="632" y="1200"/>
                  <a:pt x="613" y="1210"/>
                  <a:pt x="588" y="1216"/>
                </a:cubicBezTo>
                <a:cubicBezTo>
                  <a:pt x="582" y="1217"/>
                  <a:pt x="576" y="1218"/>
                  <a:pt x="568" y="1220"/>
                </a:cubicBezTo>
                <a:cubicBezTo>
                  <a:pt x="567" y="1220"/>
                  <a:pt x="565" y="1221"/>
                  <a:pt x="563" y="1221"/>
                </a:cubicBezTo>
                <a:cubicBezTo>
                  <a:pt x="494" y="1236"/>
                  <a:pt x="357" y="1267"/>
                  <a:pt x="356" y="1267"/>
                </a:cubicBezTo>
                <a:cubicBezTo>
                  <a:pt x="341" y="1270"/>
                  <a:pt x="330" y="1281"/>
                  <a:pt x="325" y="1295"/>
                </a:cubicBezTo>
                <a:cubicBezTo>
                  <a:pt x="321" y="1309"/>
                  <a:pt x="324" y="1325"/>
                  <a:pt x="334" y="1336"/>
                </a:cubicBezTo>
                <a:cubicBezTo>
                  <a:pt x="335" y="1336"/>
                  <a:pt x="376" y="1382"/>
                  <a:pt x="370" y="1441"/>
                </a:cubicBezTo>
                <a:cubicBezTo>
                  <a:pt x="368" y="1467"/>
                  <a:pt x="340" y="1497"/>
                  <a:pt x="330" y="1506"/>
                </a:cubicBezTo>
                <a:cubicBezTo>
                  <a:pt x="313" y="1521"/>
                  <a:pt x="312" y="1547"/>
                  <a:pt x="327" y="1564"/>
                </a:cubicBezTo>
                <a:cubicBezTo>
                  <a:pt x="342" y="1582"/>
                  <a:pt x="368" y="1583"/>
                  <a:pt x="385" y="1568"/>
                </a:cubicBezTo>
                <a:cubicBezTo>
                  <a:pt x="391" y="1563"/>
                  <a:pt x="447" y="1512"/>
                  <a:pt x="453" y="1448"/>
                </a:cubicBezTo>
                <a:cubicBezTo>
                  <a:pt x="457" y="1403"/>
                  <a:pt x="445" y="1364"/>
                  <a:pt x="431" y="1335"/>
                </a:cubicBezTo>
                <a:cubicBezTo>
                  <a:pt x="488" y="1322"/>
                  <a:pt x="571" y="1304"/>
                  <a:pt x="605" y="1296"/>
                </a:cubicBezTo>
                <a:cubicBezTo>
                  <a:pt x="614" y="1295"/>
                  <a:pt x="621" y="1293"/>
                  <a:pt x="629" y="1290"/>
                </a:cubicBezTo>
                <a:cubicBezTo>
                  <a:pt x="635" y="1294"/>
                  <a:pt x="642" y="1298"/>
                  <a:pt x="650" y="1301"/>
                </a:cubicBezTo>
                <a:cubicBezTo>
                  <a:pt x="670" y="1310"/>
                  <a:pt x="691" y="1314"/>
                  <a:pt x="713" y="1314"/>
                </a:cubicBezTo>
                <a:cubicBezTo>
                  <a:pt x="744" y="1314"/>
                  <a:pt x="774" y="1306"/>
                  <a:pt x="799" y="1290"/>
                </a:cubicBezTo>
                <a:cubicBezTo>
                  <a:pt x="812" y="1331"/>
                  <a:pt x="840" y="1365"/>
                  <a:pt x="879" y="1384"/>
                </a:cubicBezTo>
                <a:cubicBezTo>
                  <a:pt x="899" y="1394"/>
                  <a:pt x="921" y="1398"/>
                  <a:pt x="944" y="1398"/>
                </a:cubicBezTo>
                <a:cubicBezTo>
                  <a:pt x="991" y="1398"/>
                  <a:pt x="1036" y="1377"/>
                  <a:pt x="1066" y="1342"/>
                </a:cubicBezTo>
                <a:cubicBezTo>
                  <a:pt x="1065" y="1393"/>
                  <a:pt x="1054" y="1445"/>
                  <a:pt x="1036" y="1494"/>
                </a:cubicBezTo>
                <a:close/>
              </a:path>
            </a:pathLst>
          </a:custGeom>
          <a:solidFill>
            <a:schemeClr val="accent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endParaRPr lang="ja-JP" altLang="en-US" sz="1350"/>
          </a:p>
        </p:txBody>
      </p:sp>
    </p:spTree>
    <p:extLst>
      <p:ext uri="{BB962C8B-B14F-4D97-AF65-F5344CB8AC3E}">
        <p14:creationId xmlns:p14="http://schemas.microsoft.com/office/powerpoint/2010/main" val="39242406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A80EA7E-3A34-506A-7BE8-29684CF08BA5}"/>
              </a:ext>
            </a:extLst>
          </p:cNvPr>
          <p:cNvSpPr>
            <a:spLocks noGrp="1"/>
          </p:cNvSpPr>
          <p:nvPr>
            <p:ph type="title"/>
          </p:nvPr>
        </p:nvSpPr>
        <p:spPr>
          <a:xfrm>
            <a:off x="633413" y="1646418"/>
            <a:ext cx="7886700" cy="2852737"/>
          </a:xfrm>
        </p:spPr>
        <p:txBody>
          <a:bodyPr anchor="b">
            <a:normAutofit/>
          </a:bodyPr>
          <a:lstStyle>
            <a:lvl1pPr>
              <a:defRPr sz="3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21EB6C20-9DF9-524B-CB8C-3CDF19E9E622}"/>
              </a:ext>
            </a:extLst>
          </p:cNvPr>
          <p:cNvSpPr>
            <a:spLocks noGrp="1"/>
          </p:cNvSpPr>
          <p:nvPr>
            <p:ph type="body" idx="1"/>
          </p:nvPr>
        </p:nvSpPr>
        <p:spPr>
          <a:xfrm>
            <a:off x="623888" y="4589468"/>
            <a:ext cx="7886700" cy="1500187"/>
          </a:xfrm>
        </p:spPr>
        <p:txBody>
          <a:bodyPr/>
          <a:lstStyle>
            <a:lvl1pPr marL="0" indent="0">
              <a:buNone/>
              <a:defRPr sz="1800">
                <a:solidFill>
                  <a:schemeClr val="tx1">
                    <a:tint val="75000"/>
                  </a:schemeClr>
                </a:solidFill>
              </a:defRPr>
            </a:lvl1pPr>
            <a:lvl2pPr marL="342892" indent="0">
              <a:buNone/>
              <a:defRPr sz="1500">
                <a:solidFill>
                  <a:schemeClr val="tx1">
                    <a:tint val="75000"/>
                  </a:schemeClr>
                </a:solidFill>
              </a:defRPr>
            </a:lvl2pPr>
            <a:lvl3pPr marL="685783" indent="0">
              <a:buNone/>
              <a:defRPr sz="1350">
                <a:solidFill>
                  <a:schemeClr val="tx1">
                    <a:tint val="75000"/>
                  </a:schemeClr>
                </a:solidFill>
              </a:defRPr>
            </a:lvl3pPr>
            <a:lvl4pPr marL="1028675" indent="0">
              <a:buNone/>
              <a:defRPr sz="1200">
                <a:solidFill>
                  <a:schemeClr val="tx1">
                    <a:tint val="75000"/>
                  </a:schemeClr>
                </a:solidFill>
              </a:defRPr>
            </a:lvl4pPr>
            <a:lvl5pPr marL="1371566" indent="0">
              <a:buNone/>
              <a:defRPr sz="1200">
                <a:solidFill>
                  <a:schemeClr val="tx1">
                    <a:tint val="75000"/>
                  </a:schemeClr>
                </a:solidFill>
              </a:defRPr>
            </a:lvl5pPr>
            <a:lvl6pPr marL="1714457" indent="0">
              <a:buNone/>
              <a:defRPr sz="1200">
                <a:solidFill>
                  <a:schemeClr val="tx1">
                    <a:tint val="75000"/>
                  </a:schemeClr>
                </a:solidFill>
              </a:defRPr>
            </a:lvl6pPr>
            <a:lvl7pPr marL="2057348" indent="0">
              <a:buNone/>
              <a:defRPr sz="1200">
                <a:solidFill>
                  <a:schemeClr val="tx1">
                    <a:tint val="75000"/>
                  </a:schemeClr>
                </a:solidFill>
              </a:defRPr>
            </a:lvl7pPr>
            <a:lvl8pPr marL="2400240" indent="0">
              <a:buNone/>
              <a:defRPr sz="1200">
                <a:solidFill>
                  <a:schemeClr val="tx1">
                    <a:tint val="75000"/>
                  </a:schemeClr>
                </a:solidFill>
              </a:defRPr>
            </a:lvl8pPr>
            <a:lvl9pPr marL="2743132" indent="0">
              <a:buNone/>
              <a:defRPr sz="1200">
                <a:solidFill>
                  <a:schemeClr val="tx1">
                    <a:tint val="75000"/>
                  </a:schemeClr>
                </a:solidFill>
              </a:defRPr>
            </a:lvl9pPr>
          </a:lstStyle>
          <a:p>
            <a:pPr lvl="0"/>
            <a:r>
              <a:rPr kumimoji="1" lang="ja-JP" altLang="en-US"/>
              <a:t>マスター テキストの書式設定</a:t>
            </a:r>
          </a:p>
        </p:txBody>
      </p:sp>
      <p:sp>
        <p:nvSpPr>
          <p:cNvPr id="5" name="フッター プレースホルダー 4">
            <a:extLst>
              <a:ext uri="{FF2B5EF4-FFF2-40B4-BE49-F238E27FC236}">
                <a16:creationId xmlns:a16="http://schemas.microsoft.com/office/drawing/2014/main" id="{36C05A8A-2835-2C8E-E316-0106A2F97FC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D4B427C-6D68-CEA3-9BF5-9AC736F75C7B}"/>
              </a:ext>
            </a:extLst>
          </p:cNvPr>
          <p:cNvSpPr>
            <a:spLocks noGrp="1"/>
          </p:cNvSpPr>
          <p:nvPr>
            <p:ph type="sldNum" sz="quarter" idx="12"/>
          </p:nvPr>
        </p:nvSpPr>
        <p:spPr/>
        <p:txBody>
          <a:bodyPr/>
          <a:lstStyle/>
          <a:p>
            <a:fld id="{43CE1F33-19CE-4414-9E55-507478994FA3}" type="slidenum">
              <a:rPr kumimoji="1" lang="ja-JP" altLang="en-US" smtClean="0"/>
              <a:t>‹#›</a:t>
            </a:fld>
            <a:endParaRPr kumimoji="1" lang="ja-JP" altLang="en-US"/>
          </a:p>
        </p:txBody>
      </p:sp>
      <p:sp>
        <p:nvSpPr>
          <p:cNvPr id="7" name="正方形/長方形 6">
            <a:extLst>
              <a:ext uri="{FF2B5EF4-FFF2-40B4-BE49-F238E27FC236}">
                <a16:creationId xmlns:a16="http://schemas.microsoft.com/office/drawing/2014/main" id="{21E61582-3D4A-9514-16F9-EC05075D8A0A}"/>
              </a:ext>
            </a:extLst>
          </p:cNvPr>
          <p:cNvSpPr/>
          <p:nvPr userDrawn="1"/>
        </p:nvSpPr>
        <p:spPr>
          <a:xfrm>
            <a:off x="623888" y="4319150"/>
            <a:ext cx="7896225" cy="180000"/>
          </a:xfrm>
          <a:prstGeom prst="rect">
            <a:avLst/>
          </a:prstGeom>
          <a:solidFill>
            <a:srgbClr val="0070C0">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8" name="正方形/長方形 7">
            <a:extLst>
              <a:ext uri="{FF2B5EF4-FFF2-40B4-BE49-F238E27FC236}">
                <a16:creationId xmlns:a16="http://schemas.microsoft.com/office/drawing/2014/main" id="{7F142E0C-207C-0B11-9567-91E85E1769A1}"/>
              </a:ext>
            </a:extLst>
          </p:cNvPr>
          <p:cNvSpPr/>
          <p:nvPr userDrawn="1"/>
        </p:nvSpPr>
        <p:spPr>
          <a:xfrm>
            <a:off x="266552" y="6294632"/>
            <a:ext cx="8610897" cy="36000"/>
          </a:xfrm>
          <a:prstGeom prst="rect">
            <a:avLst/>
          </a:prstGeom>
          <a:solidFill>
            <a:srgbClr val="002060">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Tree>
    <p:extLst>
      <p:ext uri="{BB962C8B-B14F-4D97-AF65-F5344CB8AC3E}">
        <p14:creationId xmlns:p14="http://schemas.microsoft.com/office/powerpoint/2010/main" val="25659404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C7B61A50-A3A2-4DFF-8886-A03D1BCA2F86}" type="datetime1">
              <a:rPr lang="en-US" altLang="ja-JP" smtClean="0"/>
              <a:t>12/12/2025</a:t>
            </a:fld>
            <a:endParaRPr 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3CE1F33-19CE-4414-9E55-507478994FA3}" type="slidenum">
              <a:rPr kumimoji="1" lang="ja-JP" altLang="en-US" smtClean="0"/>
              <a:t>‹#›</a:t>
            </a:fld>
            <a:endParaRPr kumimoji="1" lang="ja-JP" altLang="en-US"/>
          </a:p>
        </p:txBody>
      </p:sp>
      <p:sp>
        <p:nvSpPr>
          <p:cNvPr id="7" name="正方形/長方形 6">
            <a:extLst>
              <a:ext uri="{FF2B5EF4-FFF2-40B4-BE49-F238E27FC236}">
                <a16:creationId xmlns:a16="http://schemas.microsoft.com/office/drawing/2014/main" id="{B315CCF7-BDB1-115C-50E9-AEA35F10E8CD}"/>
              </a:ext>
            </a:extLst>
          </p:cNvPr>
          <p:cNvSpPr/>
          <p:nvPr userDrawn="1"/>
        </p:nvSpPr>
        <p:spPr>
          <a:xfrm>
            <a:off x="1143000" y="3249000"/>
            <a:ext cx="6858000" cy="180000"/>
          </a:xfrm>
          <a:prstGeom prst="rect">
            <a:avLst/>
          </a:prstGeom>
          <a:solidFill>
            <a:srgbClr val="0070C0">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Tree>
    <p:extLst>
      <p:ext uri="{BB962C8B-B14F-4D97-AF65-F5344CB8AC3E}">
        <p14:creationId xmlns:p14="http://schemas.microsoft.com/office/powerpoint/2010/main" val="84123041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386955" y="136525"/>
            <a:ext cx="7886700" cy="982062"/>
          </a:xfrm>
        </p:spPr>
        <p:txBody>
          <a:bodyPr>
            <a:normAutofit/>
          </a:bodyPr>
          <a:lstStyle>
            <a:lvl1pPr>
              <a:defRPr sz="3200" b="1">
                <a:latin typeface="+mj-ea"/>
                <a:ea typeface="+mj-ea"/>
              </a:defRPr>
            </a:lvl1pPr>
          </a:lstStyle>
          <a:p>
            <a:r>
              <a:rPr lang="ja-JP" altLang="en-US"/>
              <a:t>マスター タイトルの書式設定</a:t>
            </a:r>
            <a:endParaRPr lang="en-US"/>
          </a:p>
        </p:txBody>
      </p:sp>
      <p:sp>
        <p:nvSpPr>
          <p:cNvPr id="3" name="Content Placeholder 2"/>
          <p:cNvSpPr>
            <a:spLocks noGrp="1"/>
          </p:cNvSpPr>
          <p:nvPr>
            <p:ph idx="1"/>
          </p:nvPr>
        </p:nvSpPr>
        <p:spPr>
          <a:xfrm>
            <a:off x="628650" y="1118588"/>
            <a:ext cx="7886700" cy="5058376"/>
          </a:xfrm>
        </p:spPr>
        <p:txBody>
          <a:bodyPr/>
          <a:lstStyle>
            <a:lvl1pPr>
              <a:defRPr sz="2400"/>
            </a:lvl1pPr>
            <a:lvl2pPr>
              <a:defRPr sz="2000"/>
            </a:lvl2pPr>
            <a:lvl3pPr>
              <a:defRPr sz="1800"/>
            </a:lvl3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9E5FE29D-7A65-4B8D-BD8A-CEE54BB2E621}" type="datetime1">
              <a:rPr lang="en-US" altLang="ja-JP" smtClean="0"/>
              <a:t>12/12/2025</a:t>
            </a:fld>
            <a:endParaRPr 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3CE1F33-19CE-4414-9E55-507478994FA3}" type="slidenum">
              <a:rPr kumimoji="1" lang="ja-JP" altLang="en-US" smtClean="0"/>
              <a:t>‹#›</a:t>
            </a:fld>
            <a:endParaRPr kumimoji="1" lang="ja-JP" altLang="en-US"/>
          </a:p>
        </p:txBody>
      </p:sp>
      <p:sp>
        <p:nvSpPr>
          <p:cNvPr id="7" name="正方形/長方形 6">
            <a:extLst>
              <a:ext uri="{FF2B5EF4-FFF2-40B4-BE49-F238E27FC236}">
                <a16:creationId xmlns:a16="http://schemas.microsoft.com/office/drawing/2014/main" id="{EE5AF043-7E4F-1653-74DA-EA8969B2B144}"/>
              </a:ext>
            </a:extLst>
          </p:cNvPr>
          <p:cNvSpPr/>
          <p:nvPr userDrawn="1"/>
        </p:nvSpPr>
        <p:spPr>
          <a:xfrm>
            <a:off x="386955" y="790426"/>
            <a:ext cx="8610897" cy="180000"/>
          </a:xfrm>
          <a:prstGeom prst="rect">
            <a:avLst/>
          </a:prstGeom>
          <a:solidFill>
            <a:srgbClr val="0070C0">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8" name="正方形/長方形 7">
            <a:extLst>
              <a:ext uri="{FF2B5EF4-FFF2-40B4-BE49-F238E27FC236}">
                <a16:creationId xmlns:a16="http://schemas.microsoft.com/office/drawing/2014/main" id="{A9DD464C-C82D-E594-7D1D-79053200649A}"/>
              </a:ext>
            </a:extLst>
          </p:cNvPr>
          <p:cNvSpPr/>
          <p:nvPr userDrawn="1"/>
        </p:nvSpPr>
        <p:spPr>
          <a:xfrm>
            <a:off x="266552" y="6294632"/>
            <a:ext cx="8610897" cy="36000"/>
          </a:xfrm>
          <a:prstGeom prst="rect">
            <a:avLst/>
          </a:prstGeom>
          <a:solidFill>
            <a:srgbClr val="002060">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Tree>
    <p:extLst>
      <p:ext uri="{BB962C8B-B14F-4D97-AF65-F5344CB8AC3E}">
        <p14:creationId xmlns:p14="http://schemas.microsoft.com/office/powerpoint/2010/main" val="238922248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1_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386955" y="136525"/>
            <a:ext cx="7886700" cy="982062"/>
          </a:xfrm>
        </p:spPr>
        <p:txBody>
          <a:bodyPr>
            <a:normAutofit/>
          </a:bodyPr>
          <a:lstStyle>
            <a:lvl1pPr>
              <a:defRPr sz="3200" b="1">
                <a:latin typeface="+mj-ea"/>
                <a:ea typeface="+mj-ea"/>
              </a:defRPr>
            </a:lvl1pPr>
          </a:lstStyle>
          <a:p>
            <a:r>
              <a:rPr lang="ja-JP" altLang="en-US"/>
              <a:t>マスター タイトルの書式設定</a:t>
            </a:r>
            <a:endParaRPr lang="en-US"/>
          </a:p>
        </p:txBody>
      </p:sp>
      <p:sp>
        <p:nvSpPr>
          <p:cNvPr id="3" name="Content Placeholder 2"/>
          <p:cNvSpPr>
            <a:spLocks noGrp="1"/>
          </p:cNvSpPr>
          <p:nvPr>
            <p:ph idx="1"/>
          </p:nvPr>
        </p:nvSpPr>
        <p:spPr>
          <a:xfrm>
            <a:off x="628650" y="1118588"/>
            <a:ext cx="7886700" cy="5058376"/>
          </a:xfrm>
        </p:spPr>
        <p:txBody>
          <a:bodyPr/>
          <a:lstStyle>
            <a:lvl1pPr>
              <a:defRPr sz="2400"/>
            </a:lvl1pPr>
            <a:lvl2pPr>
              <a:defRPr sz="2000"/>
            </a:lvl2pPr>
            <a:lvl3pPr>
              <a:defRPr sz="1800"/>
            </a:lvl3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154CC8FE-BE83-414B-ABAB-67C375BA2DAD}" type="datetime1">
              <a:rPr lang="en-US" altLang="ja-JP" smtClean="0"/>
              <a:t>12/12/2025</a:t>
            </a:fld>
            <a:endParaRPr 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3CE1F33-19CE-4414-9E55-507478994FA3}" type="slidenum">
              <a:rPr kumimoji="1" lang="ja-JP" altLang="en-US" smtClean="0"/>
              <a:t>‹#›</a:t>
            </a:fld>
            <a:endParaRPr kumimoji="1" lang="ja-JP" altLang="en-US"/>
          </a:p>
        </p:txBody>
      </p:sp>
      <p:sp>
        <p:nvSpPr>
          <p:cNvPr id="7" name="正方形/長方形 6">
            <a:extLst>
              <a:ext uri="{FF2B5EF4-FFF2-40B4-BE49-F238E27FC236}">
                <a16:creationId xmlns:a16="http://schemas.microsoft.com/office/drawing/2014/main" id="{EE5AF043-7E4F-1653-74DA-EA8969B2B144}"/>
              </a:ext>
            </a:extLst>
          </p:cNvPr>
          <p:cNvSpPr/>
          <p:nvPr userDrawn="1"/>
        </p:nvSpPr>
        <p:spPr>
          <a:xfrm>
            <a:off x="386955" y="790426"/>
            <a:ext cx="8610897" cy="180000"/>
          </a:xfrm>
          <a:prstGeom prst="rect">
            <a:avLst/>
          </a:prstGeom>
          <a:solidFill>
            <a:schemeClr val="bg1">
              <a:lumMod val="50000"/>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8" name="正方形/長方形 7">
            <a:extLst>
              <a:ext uri="{FF2B5EF4-FFF2-40B4-BE49-F238E27FC236}">
                <a16:creationId xmlns:a16="http://schemas.microsoft.com/office/drawing/2014/main" id="{A9DD464C-C82D-E594-7D1D-79053200649A}"/>
              </a:ext>
            </a:extLst>
          </p:cNvPr>
          <p:cNvSpPr/>
          <p:nvPr userDrawn="1"/>
        </p:nvSpPr>
        <p:spPr>
          <a:xfrm>
            <a:off x="266552" y="6294632"/>
            <a:ext cx="8610897" cy="36000"/>
          </a:xfrm>
          <a:prstGeom prst="rect">
            <a:avLst/>
          </a:prstGeom>
          <a:solidFill>
            <a:srgbClr val="002060">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Tree>
    <p:extLst>
      <p:ext uri="{BB962C8B-B14F-4D97-AF65-F5344CB8AC3E}">
        <p14:creationId xmlns:p14="http://schemas.microsoft.com/office/powerpoint/2010/main" val="348393690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2198B201-C674-46ED-8C8B-D47D491BFEB9}" type="datetime1">
              <a:rPr lang="en-US" altLang="ja-JP" smtClean="0"/>
              <a:t>12/12/2025</a:t>
            </a:fld>
            <a:endParaRPr 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3CE1F33-19CE-4414-9E55-507478994FA3}" type="slidenum">
              <a:rPr kumimoji="1" lang="ja-JP" altLang="en-US" smtClean="0"/>
              <a:t>‹#›</a:t>
            </a:fld>
            <a:endParaRPr kumimoji="1" lang="ja-JP" altLang="en-US"/>
          </a:p>
        </p:txBody>
      </p:sp>
      <p:sp>
        <p:nvSpPr>
          <p:cNvPr id="7" name="正方形/長方形 6">
            <a:extLst>
              <a:ext uri="{FF2B5EF4-FFF2-40B4-BE49-F238E27FC236}">
                <a16:creationId xmlns:a16="http://schemas.microsoft.com/office/drawing/2014/main" id="{7CE89E1D-A29E-F183-0616-28E31AF77DDD}"/>
              </a:ext>
            </a:extLst>
          </p:cNvPr>
          <p:cNvSpPr/>
          <p:nvPr userDrawn="1"/>
        </p:nvSpPr>
        <p:spPr>
          <a:xfrm>
            <a:off x="623888" y="4319150"/>
            <a:ext cx="7896225" cy="180000"/>
          </a:xfrm>
          <a:prstGeom prst="rect">
            <a:avLst/>
          </a:prstGeom>
          <a:solidFill>
            <a:srgbClr val="0070C0">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8" name="正方形/長方形 7">
            <a:extLst>
              <a:ext uri="{FF2B5EF4-FFF2-40B4-BE49-F238E27FC236}">
                <a16:creationId xmlns:a16="http://schemas.microsoft.com/office/drawing/2014/main" id="{1AEECD92-0F43-7789-D20B-B5BAECDBB120}"/>
              </a:ext>
            </a:extLst>
          </p:cNvPr>
          <p:cNvSpPr/>
          <p:nvPr userDrawn="1"/>
        </p:nvSpPr>
        <p:spPr>
          <a:xfrm>
            <a:off x="266552" y="6294632"/>
            <a:ext cx="8610897" cy="36000"/>
          </a:xfrm>
          <a:prstGeom prst="rect">
            <a:avLst/>
          </a:prstGeom>
          <a:solidFill>
            <a:srgbClr val="002060">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Tree>
    <p:extLst>
      <p:ext uri="{BB962C8B-B14F-4D97-AF65-F5344CB8AC3E}">
        <p14:creationId xmlns:p14="http://schemas.microsoft.com/office/powerpoint/2010/main" val="40031634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386955" y="136525"/>
            <a:ext cx="7886700" cy="982062"/>
          </a:xfrm>
        </p:spPr>
        <p:txBody>
          <a:bodyPr>
            <a:normAutofit/>
          </a:bodyPr>
          <a:lstStyle>
            <a:lvl1pPr>
              <a:defRPr sz="3200" b="1">
                <a:latin typeface="+mj-ea"/>
                <a:ea typeface="+mj-ea"/>
              </a:defRPr>
            </a:lvl1pPr>
          </a:lstStyle>
          <a:p>
            <a:r>
              <a:rPr lang="ja-JP" altLang="en-US"/>
              <a:t>マスター タイトルの書式設定</a:t>
            </a:r>
            <a:endParaRPr lang="en-US"/>
          </a:p>
        </p:txBody>
      </p:sp>
      <p:sp>
        <p:nvSpPr>
          <p:cNvPr id="3" name="Content Placeholder 2"/>
          <p:cNvSpPr>
            <a:spLocks noGrp="1"/>
          </p:cNvSpPr>
          <p:nvPr>
            <p:ph idx="1"/>
          </p:nvPr>
        </p:nvSpPr>
        <p:spPr>
          <a:xfrm>
            <a:off x="628650" y="1118588"/>
            <a:ext cx="7886700" cy="5058376"/>
          </a:xfrm>
        </p:spPr>
        <p:txBody>
          <a:bodyPr/>
          <a:lstStyle>
            <a:lvl1pPr>
              <a:defRPr sz="2400"/>
            </a:lvl1pPr>
            <a:lvl2pPr>
              <a:defRPr sz="2000"/>
            </a:lvl2pPr>
            <a:lvl3pPr>
              <a:defRPr sz="1800"/>
            </a:lvl3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05980161-9BEB-46AE-9DA8-3CE99C781A9E}" type="datetime1">
              <a:rPr lang="en-US" altLang="ja-JP" smtClean="0"/>
              <a:t>12/12/2025</a:t>
            </a:fld>
            <a:endParaRPr 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3CE1F33-19CE-4414-9E55-507478994FA3}" type="slidenum">
              <a:rPr kumimoji="1" lang="ja-JP" altLang="en-US" smtClean="0"/>
              <a:t>‹#›</a:t>
            </a:fld>
            <a:endParaRPr kumimoji="1" lang="ja-JP" altLang="en-US"/>
          </a:p>
        </p:txBody>
      </p:sp>
      <p:sp>
        <p:nvSpPr>
          <p:cNvPr id="7" name="正方形/長方形 6">
            <a:extLst>
              <a:ext uri="{FF2B5EF4-FFF2-40B4-BE49-F238E27FC236}">
                <a16:creationId xmlns:a16="http://schemas.microsoft.com/office/drawing/2014/main" id="{EE5AF043-7E4F-1653-74DA-EA8969B2B144}"/>
              </a:ext>
            </a:extLst>
          </p:cNvPr>
          <p:cNvSpPr/>
          <p:nvPr userDrawn="1"/>
        </p:nvSpPr>
        <p:spPr>
          <a:xfrm>
            <a:off x="386955" y="790426"/>
            <a:ext cx="8610897" cy="180000"/>
          </a:xfrm>
          <a:prstGeom prst="rect">
            <a:avLst/>
          </a:prstGeom>
          <a:solidFill>
            <a:srgbClr val="0070C0">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8" name="正方形/長方形 7">
            <a:extLst>
              <a:ext uri="{FF2B5EF4-FFF2-40B4-BE49-F238E27FC236}">
                <a16:creationId xmlns:a16="http://schemas.microsoft.com/office/drawing/2014/main" id="{A9DD464C-C82D-E594-7D1D-79053200649A}"/>
              </a:ext>
            </a:extLst>
          </p:cNvPr>
          <p:cNvSpPr/>
          <p:nvPr userDrawn="1"/>
        </p:nvSpPr>
        <p:spPr>
          <a:xfrm>
            <a:off x="266552" y="6294632"/>
            <a:ext cx="8610897" cy="36000"/>
          </a:xfrm>
          <a:prstGeom prst="rect">
            <a:avLst/>
          </a:prstGeom>
          <a:solidFill>
            <a:srgbClr val="002060">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Tree>
    <p:extLst>
      <p:ext uri="{BB962C8B-B14F-4D97-AF65-F5344CB8AC3E}">
        <p14:creationId xmlns:p14="http://schemas.microsoft.com/office/powerpoint/2010/main" val="388890088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DE0960D2-F826-435E-9757-0A651EC4DDF7}" type="datetime1">
              <a:rPr lang="en-US" altLang="ja-JP" smtClean="0"/>
              <a:t>12/12/2025</a:t>
            </a:fld>
            <a:endParaRPr 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3CE1F33-19CE-4414-9E55-507478994FA3}" type="slidenum">
              <a:rPr kumimoji="1" lang="ja-JP" altLang="en-US" smtClean="0"/>
              <a:t>‹#›</a:t>
            </a:fld>
            <a:endParaRPr kumimoji="1" lang="ja-JP" altLang="en-US"/>
          </a:p>
        </p:txBody>
      </p:sp>
    </p:spTree>
    <p:extLst>
      <p:ext uri="{BB962C8B-B14F-4D97-AF65-F5344CB8AC3E}">
        <p14:creationId xmlns:p14="http://schemas.microsoft.com/office/powerpoint/2010/main" val="217523570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4D37FA98-A0DE-49B5-8E1C-0243E9182E50}" type="datetime1">
              <a:rPr lang="en-US" altLang="ja-JP" smtClean="0"/>
              <a:t>12/12/2025</a:t>
            </a:fld>
            <a:endParaRPr 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43CE1F33-19CE-4414-9E55-507478994FA3}" type="slidenum">
              <a:rPr kumimoji="1" lang="ja-JP" altLang="en-US" smtClean="0"/>
              <a:t>‹#›</a:t>
            </a:fld>
            <a:endParaRPr kumimoji="1" lang="ja-JP" altLang="en-US"/>
          </a:p>
        </p:txBody>
      </p:sp>
    </p:spTree>
    <p:extLst>
      <p:ext uri="{BB962C8B-B14F-4D97-AF65-F5344CB8AC3E}">
        <p14:creationId xmlns:p14="http://schemas.microsoft.com/office/powerpoint/2010/main" val="165295332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D71C87B7-70A0-4B06-A5BB-2DFBD2452D0A}" type="datetime1">
              <a:rPr lang="en-US" altLang="ja-JP" smtClean="0"/>
              <a:t>12/12/2025</a:t>
            </a:fld>
            <a:endParaRPr 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43CE1F33-19CE-4414-9E55-507478994FA3}" type="slidenum">
              <a:rPr kumimoji="1" lang="ja-JP" altLang="en-US" smtClean="0"/>
              <a:t>‹#›</a:t>
            </a:fld>
            <a:endParaRPr kumimoji="1" lang="ja-JP" altLang="en-US"/>
          </a:p>
        </p:txBody>
      </p:sp>
    </p:spTree>
    <p:extLst>
      <p:ext uri="{BB962C8B-B14F-4D97-AF65-F5344CB8AC3E}">
        <p14:creationId xmlns:p14="http://schemas.microsoft.com/office/powerpoint/2010/main" val="269938534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0E1247A-30D2-4830-A631-A82431C63DFE}" type="datetime1">
              <a:rPr kumimoji="1" lang="en-US" altLang="ja-JP" smtClean="0"/>
              <a:t>12/12/2025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43CE1F33-19CE-4414-9E55-507478994FA3}" type="slidenum">
              <a:rPr kumimoji="1" lang="ja-JP" altLang="en-US" smtClean="0"/>
              <a:t>‹#›</a:t>
            </a:fld>
            <a:endParaRPr kumimoji="1" lang="ja-JP" altLang="en-US"/>
          </a:p>
        </p:txBody>
      </p:sp>
    </p:spTree>
    <p:extLst>
      <p:ext uri="{BB962C8B-B14F-4D97-AF65-F5344CB8AC3E}">
        <p14:creationId xmlns:p14="http://schemas.microsoft.com/office/powerpoint/2010/main" val="332178801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558FEF7-8A9E-4561-ABC9-35454692C531}" type="datetime1">
              <a:rPr lang="en-US" altLang="ja-JP" smtClean="0"/>
              <a:t>12/12/2025</a:t>
            </a:fld>
            <a:endParaRPr 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3CE1F33-19CE-4414-9E55-507478994FA3}" type="slidenum">
              <a:rPr lang="ja-JP" altLang="en-US" smtClean="0"/>
              <a:pPr/>
              <a:t>‹#›</a:t>
            </a:fld>
            <a:endParaRPr lang="ja-JP" altLang="en-US"/>
          </a:p>
        </p:txBody>
      </p:sp>
    </p:spTree>
    <p:extLst>
      <p:ext uri="{BB962C8B-B14F-4D97-AF65-F5344CB8AC3E}">
        <p14:creationId xmlns:p14="http://schemas.microsoft.com/office/powerpoint/2010/main" val="132062393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E8D66BA-6F07-4986-AF6B-B9193D55E92D}" type="datetime1">
              <a:rPr lang="en-US" altLang="ja-JP" smtClean="0"/>
              <a:t>12/12/2025</a:t>
            </a:fld>
            <a:endParaRPr 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3CE1F33-19CE-4414-9E55-507478994FA3}" type="slidenum">
              <a:rPr lang="ja-JP" altLang="en-US" smtClean="0"/>
              <a:pPr/>
              <a:t>‹#›</a:t>
            </a:fld>
            <a:endParaRPr lang="ja-JP" altLang="en-US"/>
          </a:p>
        </p:txBody>
      </p:sp>
    </p:spTree>
    <p:extLst>
      <p:ext uri="{BB962C8B-B14F-4D97-AF65-F5344CB8AC3E}">
        <p14:creationId xmlns:p14="http://schemas.microsoft.com/office/powerpoint/2010/main" val="221060302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4B84C695-090D-4D3E-9188-7FD62D58F95C}" type="datetime1">
              <a:rPr lang="en-US" altLang="ja-JP" smtClean="0"/>
              <a:t>12/12/2025</a:t>
            </a:fld>
            <a:endParaRPr 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3CE1F33-19CE-4414-9E55-507478994FA3}" type="slidenum">
              <a:rPr lang="ja-JP" altLang="en-US" smtClean="0"/>
              <a:pPr/>
              <a:t>‹#›</a:t>
            </a:fld>
            <a:endParaRPr lang="ja-JP" altLang="en-US"/>
          </a:p>
        </p:txBody>
      </p:sp>
    </p:spTree>
    <p:extLst>
      <p:ext uri="{BB962C8B-B14F-4D97-AF65-F5344CB8AC3E}">
        <p14:creationId xmlns:p14="http://schemas.microsoft.com/office/powerpoint/2010/main" val="23441811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9B508B67-C12E-45BA-8727-A9D54299DE5B}" type="datetime1">
              <a:rPr lang="en-US" altLang="ja-JP" smtClean="0"/>
              <a:t>12/12/2025</a:t>
            </a:fld>
            <a:endParaRPr 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3CE1F33-19CE-4414-9E55-507478994FA3}" type="slidenum">
              <a:rPr lang="ja-JP" altLang="en-US" smtClean="0"/>
              <a:pPr/>
              <a:t>‹#›</a:t>
            </a:fld>
            <a:endParaRPr lang="ja-JP" altLang="en-US"/>
          </a:p>
        </p:txBody>
      </p:sp>
    </p:spTree>
    <p:extLst>
      <p:ext uri="{BB962C8B-B14F-4D97-AF65-F5344CB8AC3E}">
        <p14:creationId xmlns:p14="http://schemas.microsoft.com/office/powerpoint/2010/main" val="75203064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9" name="タイトル 1">
            <a:extLst>
              <a:ext uri="{FF2B5EF4-FFF2-40B4-BE49-F238E27FC236}">
                <a16:creationId xmlns:a16="http://schemas.microsoft.com/office/drawing/2014/main" id="{7B6267E0-D3F8-13F4-CAE2-D10F76DE5D16}"/>
              </a:ext>
            </a:extLst>
          </p:cNvPr>
          <p:cNvSpPr>
            <a:spLocks noGrp="1"/>
          </p:cNvSpPr>
          <p:nvPr>
            <p:ph type="title"/>
          </p:nvPr>
        </p:nvSpPr>
        <p:spPr>
          <a:xfrm>
            <a:off x="289412" y="3198436"/>
            <a:ext cx="7886700" cy="840463"/>
          </a:xfrm>
        </p:spPr>
        <p:txBody>
          <a:bodyPr anchor="ctr" anchorCtr="0">
            <a:normAutofit/>
          </a:bodyPr>
          <a:lstStyle>
            <a:lvl1pPr>
              <a:defRPr sz="3000" b="1"/>
            </a:lvl1pPr>
          </a:lstStyle>
          <a:p>
            <a:r>
              <a:rPr kumimoji="1" lang="ja-JP" altLang="en-US"/>
              <a:t>マスター タイトルの書式設定</a:t>
            </a:r>
          </a:p>
        </p:txBody>
      </p:sp>
    </p:spTree>
    <p:extLst>
      <p:ext uri="{BB962C8B-B14F-4D97-AF65-F5344CB8AC3E}">
        <p14:creationId xmlns:p14="http://schemas.microsoft.com/office/powerpoint/2010/main" val="205397892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2_タイトルとコンテンツ">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BAF740EC-5375-37E9-7F3A-E683C6BACF77}"/>
              </a:ext>
            </a:extLst>
          </p:cNvPr>
          <p:cNvSpPr>
            <a:spLocks noGrp="1"/>
          </p:cNvSpPr>
          <p:nvPr>
            <p:ph idx="1"/>
          </p:nvPr>
        </p:nvSpPr>
        <p:spPr>
          <a:xfrm>
            <a:off x="441000" y="1439931"/>
            <a:ext cx="8262000" cy="4737032"/>
          </a:xfrm>
          <a:ln>
            <a:solidFill>
              <a:schemeClr val="accent5"/>
            </a:solidFill>
          </a:ln>
        </p:spPr>
        <p:txBody>
          <a:bodyPr lIns="288000" tIns="360000" rIns="28800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フッター プレースホルダー 4">
            <a:extLst>
              <a:ext uri="{FF2B5EF4-FFF2-40B4-BE49-F238E27FC236}">
                <a16:creationId xmlns:a16="http://schemas.microsoft.com/office/drawing/2014/main" id="{FE96A5E6-28EA-E8DA-10EF-B55C7A873E3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6C1833F-B618-E2BB-CD32-2CA0579FF724}"/>
              </a:ext>
            </a:extLst>
          </p:cNvPr>
          <p:cNvSpPr>
            <a:spLocks noGrp="1"/>
          </p:cNvSpPr>
          <p:nvPr>
            <p:ph type="sldNum" sz="quarter" idx="12"/>
          </p:nvPr>
        </p:nvSpPr>
        <p:spPr/>
        <p:txBody>
          <a:bodyPr/>
          <a:lstStyle/>
          <a:p>
            <a:fld id="{43CE1F33-19CE-4414-9E55-507478994FA3}" type="slidenum">
              <a:rPr kumimoji="1" lang="ja-JP" altLang="en-US" smtClean="0"/>
              <a:t>‹#›</a:t>
            </a:fld>
            <a:endParaRPr kumimoji="1" lang="ja-JP" altLang="en-US"/>
          </a:p>
        </p:txBody>
      </p:sp>
      <p:sp>
        <p:nvSpPr>
          <p:cNvPr id="2" name="タイトル 1">
            <a:extLst>
              <a:ext uri="{FF2B5EF4-FFF2-40B4-BE49-F238E27FC236}">
                <a16:creationId xmlns:a16="http://schemas.microsoft.com/office/drawing/2014/main" id="{23D997CF-2581-8D7C-81D4-17BEC848FAA4}"/>
              </a:ext>
            </a:extLst>
          </p:cNvPr>
          <p:cNvSpPr>
            <a:spLocks noGrp="1"/>
          </p:cNvSpPr>
          <p:nvPr>
            <p:ph type="title"/>
          </p:nvPr>
        </p:nvSpPr>
        <p:spPr>
          <a:xfrm>
            <a:off x="1033407" y="527368"/>
            <a:ext cx="7628645" cy="711835"/>
          </a:xfrm>
        </p:spPr>
        <p:txBody>
          <a:bodyPr/>
          <a:lstStyle>
            <a:lvl1pPr>
              <a:defRPr b="1">
                <a:solidFill>
                  <a:schemeClr val="accent5"/>
                </a:solidFill>
              </a:defRPr>
            </a:lvl1pPr>
          </a:lstStyle>
          <a:p>
            <a:r>
              <a:rPr kumimoji="1" lang="ja-JP" altLang="en-US"/>
              <a:t>マスター タイトルの書式設定</a:t>
            </a:r>
          </a:p>
        </p:txBody>
      </p:sp>
      <p:sp>
        <p:nvSpPr>
          <p:cNvPr id="8" name="正方形/長方形 7">
            <a:extLst>
              <a:ext uri="{FF2B5EF4-FFF2-40B4-BE49-F238E27FC236}">
                <a16:creationId xmlns:a16="http://schemas.microsoft.com/office/drawing/2014/main" id="{36F3D42B-7D33-5EE7-745E-B632247E9878}"/>
              </a:ext>
            </a:extLst>
          </p:cNvPr>
          <p:cNvSpPr/>
          <p:nvPr userDrawn="1"/>
        </p:nvSpPr>
        <p:spPr>
          <a:xfrm>
            <a:off x="266552" y="6294632"/>
            <a:ext cx="8610897" cy="36000"/>
          </a:xfrm>
          <a:prstGeom prst="rect">
            <a:avLst/>
          </a:prstGeom>
          <a:solidFill>
            <a:srgbClr val="002060">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10" name="Freeform 5">
            <a:extLst>
              <a:ext uri="{FF2B5EF4-FFF2-40B4-BE49-F238E27FC236}">
                <a16:creationId xmlns:a16="http://schemas.microsoft.com/office/drawing/2014/main" id="{D7DC70E9-1651-0A71-D767-D43E6C77FD0C}"/>
              </a:ext>
            </a:extLst>
          </p:cNvPr>
          <p:cNvSpPr>
            <a:spLocks noEditPoints="1"/>
          </p:cNvSpPr>
          <p:nvPr userDrawn="1"/>
        </p:nvSpPr>
        <p:spPr bwMode="auto">
          <a:xfrm rot="1800000">
            <a:off x="430169" y="242863"/>
            <a:ext cx="535761" cy="1064040"/>
          </a:xfrm>
          <a:custGeom>
            <a:avLst/>
            <a:gdLst>
              <a:gd name="T0" fmla="*/ 1113 w 1204"/>
              <a:gd name="T1" fmla="*/ 930 h 1792"/>
              <a:gd name="T2" fmla="*/ 1022 w 1204"/>
              <a:gd name="T3" fmla="*/ 902 h 1792"/>
              <a:gd name="T4" fmla="*/ 1005 w 1204"/>
              <a:gd name="T5" fmla="*/ 821 h 1792"/>
              <a:gd name="T6" fmla="*/ 890 w 1204"/>
              <a:gd name="T7" fmla="*/ 716 h 1792"/>
              <a:gd name="T8" fmla="*/ 756 w 1204"/>
              <a:gd name="T9" fmla="*/ 718 h 1792"/>
              <a:gd name="T10" fmla="*/ 606 w 1204"/>
              <a:gd name="T11" fmla="*/ 588 h 1792"/>
              <a:gd name="T12" fmla="*/ 566 w 1204"/>
              <a:gd name="T13" fmla="*/ 586 h 1792"/>
              <a:gd name="T14" fmla="*/ 430 w 1204"/>
              <a:gd name="T15" fmla="*/ 157 h 1792"/>
              <a:gd name="T16" fmla="*/ 234 w 1204"/>
              <a:gd name="T17" fmla="*/ 7 h 1792"/>
              <a:gd name="T18" fmla="*/ 118 w 1204"/>
              <a:gd name="T19" fmla="*/ 1034 h 1792"/>
              <a:gd name="T20" fmla="*/ 99 w 1204"/>
              <a:gd name="T21" fmla="*/ 1060 h 1792"/>
              <a:gd name="T22" fmla="*/ 152 w 1204"/>
              <a:gd name="T23" fmla="*/ 1684 h 1792"/>
              <a:gd name="T24" fmla="*/ 537 w 1204"/>
              <a:gd name="T25" fmla="*/ 1788 h 1792"/>
              <a:gd name="T26" fmla="*/ 941 w 1204"/>
              <a:gd name="T27" fmla="*/ 1722 h 1792"/>
              <a:gd name="T28" fmla="*/ 1137 w 1204"/>
              <a:gd name="T29" fmla="*/ 1217 h 1792"/>
              <a:gd name="T30" fmla="*/ 1191 w 1204"/>
              <a:gd name="T31" fmla="*/ 1018 h 1792"/>
              <a:gd name="T32" fmla="*/ 1051 w 1204"/>
              <a:gd name="T33" fmla="*/ 992 h 1792"/>
              <a:gd name="T34" fmla="*/ 1113 w 1204"/>
              <a:gd name="T35" fmla="*/ 1044 h 1792"/>
              <a:gd name="T36" fmla="*/ 1013 w 1204"/>
              <a:gd name="T37" fmla="*/ 1274 h 1792"/>
              <a:gd name="T38" fmla="*/ 915 w 1204"/>
              <a:gd name="T39" fmla="*/ 1309 h 1792"/>
              <a:gd name="T40" fmla="*/ 960 w 1204"/>
              <a:gd name="T41" fmla="*/ 1026 h 1792"/>
              <a:gd name="T42" fmla="*/ 825 w 1204"/>
              <a:gd name="T43" fmla="*/ 785 h 1792"/>
              <a:gd name="T44" fmla="*/ 884 w 1204"/>
              <a:gd name="T45" fmla="*/ 804 h 1792"/>
              <a:gd name="T46" fmla="*/ 924 w 1204"/>
              <a:gd name="T47" fmla="*/ 912 h 1792"/>
              <a:gd name="T48" fmla="*/ 713 w 1204"/>
              <a:gd name="T49" fmla="*/ 1232 h 1792"/>
              <a:gd name="T50" fmla="*/ 737 w 1204"/>
              <a:gd name="T51" fmla="*/ 1094 h 1792"/>
              <a:gd name="T52" fmla="*/ 687 w 1204"/>
              <a:gd name="T53" fmla="*/ 997 h 1792"/>
              <a:gd name="T54" fmla="*/ 752 w 1204"/>
              <a:gd name="T55" fmla="*/ 834 h 1792"/>
              <a:gd name="T56" fmla="*/ 487 w 1204"/>
              <a:gd name="T57" fmla="*/ 748 h 1792"/>
              <a:gd name="T58" fmla="*/ 572 w 1204"/>
              <a:gd name="T59" fmla="*/ 670 h 1792"/>
              <a:gd name="T60" fmla="*/ 657 w 1204"/>
              <a:gd name="T61" fmla="*/ 699 h 1792"/>
              <a:gd name="T62" fmla="*/ 670 w 1204"/>
              <a:gd name="T63" fmla="*/ 815 h 1792"/>
              <a:gd name="T64" fmla="*/ 578 w 1204"/>
              <a:gd name="T65" fmla="*/ 956 h 1792"/>
              <a:gd name="T66" fmla="*/ 484 w 1204"/>
              <a:gd name="T67" fmla="*/ 872 h 1792"/>
              <a:gd name="T68" fmla="*/ 487 w 1204"/>
              <a:gd name="T69" fmla="*/ 748 h 1792"/>
              <a:gd name="T70" fmla="*/ 240 w 1204"/>
              <a:gd name="T71" fmla="*/ 90 h 1792"/>
              <a:gd name="T72" fmla="*/ 348 w 1204"/>
              <a:gd name="T73" fmla="*/ 164 h 1792"/>
              <a:gd name="T74" fmla="*/ 399 w 1204"/>
              <a:gd name="T75" fmla="*/ 963 h 1792"/>
              <a:gd name="T76" fmla="*/ 199 w 1204"/>
              <a:gd name="T77" fmla="*/ 1002 h 1792"/>
              <a:gd name="T78" fmla="*/ 1036 w 1204"/>
              <a:gd name="T79" fmla="*/ 1494 h 1792"/>
              <a:gd name="T80" fmla="*/ 706 w 1204"/>
              <a:gd name="T81" fmla="*/ 1660 h 1792"/>
              <a:gd name="T82" fmla="*/ 525 w 1204"/>
              <a:gd name="T83" fmla="*/ 1706 h 1792"/>
              <a:gd name="T84" fmla="*/ 90 w 1204"/>
              <a:gd name="T85" fmla="*/ 1380 h 1792"/>
              <a:gd name="T86" fmla="*/ 156 w 1204"/>
              <a:gd name="T87" fmla="*/ 1120 h 1792"/>
              <a:gd name="T88" fmla="*/ 397 w 1204"/>
              <a:gd name="T89" fmla="*/ 1046 h 1792"/>
              <a:gd name="T90" fmla="*/ 576 w 1204"/>
              <a:gd name="T91" fmla="*/ 1039 h 1792"/>
              <a:gd name="T92" fmla="*/ 582 w 1204"/>
              <a:gd name="T93" fmla="*/ 1039 h 1792"/>
              <a:gd name="T94" fmla="*/ 651 w 1204"/>
              <a:gd name="T95" fmla="*/ 1089 h 1792"/>
              <a:gd name="T96" fmla="*/ 643 w 1204"/>
              <a:gd name="T97" fmla="*/ 1185 h 1792"/>
              <a:gd name="T98" fmla="*/ 568 w 1204"/>
              <a:gd name="T99" fmla="*/ 1220 h 1792"/>
              <a:gd name="T100" fmla="*/ 356 w 1204"/>
              <a:gd name="T101" fmla="*/ 1267 h 1792"/>
              <a:gd name="T102" fmla="*/ 334 w 1204"/>
              <a:gd name="T103" fmla="*/ 1336 h 1792"/>
              <a:gd name="T104" fmla="*/ 330 w 1204"/>
              <a:gd name="T105" fmla="*/ 1506 h 1792"/>
              <a:gd name="T106" fmla="*/ 385 w 1204"/>
              <a:gd name="T107" fmla="*/ 1568 h 1792"/>
              <a:gd name="T108" fmla="*/ 431 w 1204"/>
              <a:gd name="T109" fmla="*/ 1335 h 1792"/>
              <a:gd name="T110" fmla="*/ 629 w 1204"/>
              <a:gd name="T111" fmla="*/ 1290 h 1792"/>
              <a:gd name="T112" fmla="*/ 713 w 1204"/>
              <a:gd name="T113" fmla="*/ 1314 h 1792"/>
              <a:gd name="T114" fmla="*/ 879 w 1204"/>
              <a:gd name="T115" fmla="*/ 1384 h 1792"/>
              <a:gd name="T116" fmla="*/ 1066 w 1204"/>
              <a:gd name="T117" fmla="*/ 1342 h 17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204" h="1792">
                <a:moveTo>
                  <a:pt x="1191" y="1018"/>
                </a:moveTo>
                <a:cubicBezTo>
                  <a:pt x="1179" y="979"/>
                  <a:pt x="1151" y="947"/>
                  <a:pt x="1113" y="930"/>
                </a:cubicBezTo>
                <a:cubicBezTo>
                  <a:pt x="1086" y="917"/>
                  <a:pt x="1086" y="917"/>
                  <a:pt x="1086" y="917"/>
                </a:cubicBezTo>
                <a:cubicBezTo>
                  <a:pt x="1066" y="907"/>
                  <a:pt x="1044" y="902"/>
                  <a:pt x="1022" y="902"/>
                </a:cubicBezTo>
                <a:cubicBezTo>
                  <a:pt x="1019" y="902"/>
                  <a:pt x="1016" y="902"/>
                  <a:pt x="1013" y="903"/>
                </a:cubicBezTo>
                <a:cubicBezTo>
                  <a:pt x="1017" y="875"/>
                  <a:pt x="1015" y="847"/>
                  <a:pt x="1005" y="821"/>
                </a:cubicBezTo>
                <a:cubicBezTo>
                  <a:pt x="989" y="779"/>
                  <a:pt x="958" y="746"/>
                  <a:pt x="917" y="728"/>
                </a:cubicBezTo>
                <a:cubicBezTo>
                  <a:pt x="890" y="716"/>
                  <a:pt x="890" y="716"/>
                  <a:pt x="890" y="716"/>
                </a:cubicBezTo>
                <a:cubicBezTo>
                  <a:pt x="869" y="707"/>
                  <a:pt x="847" y="702"/>
                  <a:pt x="825" y="702"/>
                </a:cubicBezTo>
                <a:cubicBezTo>
                  <a:pt x="800" y="702"/>
                  <a:pt x="777" y="708"/>
                  <a:pt x="756" y="718"/>
                </a:cubicBezTo>
                <a:cubicBezTo>
                  <a:pt x="750" y="691"/>
                  <a:pt x="738" y="666"/>
                  <a:pt x="720" y="645"/>
                </a:cubicBezTo>
                <a:cubicBezTo>
                  <a:pt x="691" y="611"/>
                  <a:pt x="651" y="591"/>
                  <a:pt x="606" y="588"/>
                </a:cubicBezTo>
                <a:cubicBezTo>
                  <a:pt x="577" y="587"/>
                  <a:pt x="577" y="587"/>
                  <a:pt x="577" y="587"/>
                </a:cubicBezTo>
                <a:cubicBezTo>
                  <a:pt x="573" y="586"/>
                  <a:pt x="570" y="586"/>
                  <a:pt x="566" y="586"/>
                </a:cubicBezTo>
                <a:cubicBezTo>
                  <a:pt x="531" y="586"/>
                  <a:pt x="498" y="598"/>
                  <a:pt x="471" y="617"/>
                </a:cubicBezTo>
                <a:cubicBezTo>
                  <a:pt x="430" y="157"/>
                  <a:pt x="430" y="157"/>
                  <a:pt x="430" y="157"/>
                </a:cubicBezTo>
                <a:cubicBezTo>
                  <a:pt x="422" y="68"/>
                  <a:pt x="343" y="0"/>
                  <a:pt x="254" y="6"/>
                </a:cubicBezTo>
                <a:cubicBezTo>
                  <a:pt x="234" y="7"/>
                  <a:pt x="234" y="7"/>
                  <a:pt x="234" y="7"/>
                </a:cubicBezTo>
                <a:cubicBezTo>
                  <a:pt x="145" y="13"/>
                  <a:pt x="75" y="91"/>
                  <a:pt x="79" y="180"/>
                </a:cubicBezTo>
                <a:cubicBezTo>
                  <a:pt x="118" y="1034"/>
                  <a:pt x="118" y="1034"/>
                  <a:pt x="118" y="1034"/>
                </a:cubicBezTo>
                <a:cubicBezTo>
                  <a:pt x="118" y="1037"/>
                  <a:pt x="118" y="1040"/>
                  <a:pt x="118" y="1043"/>
                </a:cubicBezTo>
                <a:cubicBezTo>
                  <a:pt x="111" y="1049"/>
                  <a:pt x="105" y="1054"/>
                  <a:pt x="99" y="1060"/>
                </a:cubicBezTo>
                <a:cubicBezTo>
                  <a:pt x="38" y="1117"/>
                  <a:pt x="0" y="1254"/>
                  <a:pt x="7" y="1385"/>
                </a:cubicBezTo>
                <a:cubicBezTo>
                  <a:pt x="15" y="1514"/>
                  <a:pt x="66" y="1620"/>
                  <a:pt x="152" y="1684"/>
                </a:cubicBezTo>
                <a:cubicBezTo>
                  <a:pt x="247" y="1755"/>
                  <a:pt x="356" y="1792"/>
                  <a:pt x="473" y="1792"/>
                </a:cubicBezTo>
                <a:cubicBezTo>
                  <a:pt x="494" y="1792"/>
                  <a:pt x="515" y="1790"/>
                  <a:pt x="537" y="1788"/>
                </a:cubicBezTo>
                <a:cubicBezTo>
                  <a:pt x="618" y="1779"/>
                  <a:pt x="680" y="1755"/>
                  <a:pt x="705" y="1744"/>
                </a:cubicBezTo>
                <a:cubicBezTo>
                  <a:pt x="742" y="1749"/>
                  <a:pt x="845" y="1757"/>
                  <a:pt x="941" y="1722"/>
                </a:cubicBezTo>
                <a:cubicBezTo>
                  <a:pt x="1012" y="1696"/>
                  <a:pt x="1075" y="1624"/>
                  <a:pt x="1113" y="1524"/>
                </a:cubicBezTo>
                <a:cubicBezTo>
                  <a:pt x="1151" y="1426"/>
                  <a:pt x="1159" y="1318"/>
                  <a:pt x="1137" y="1217"/>
                </a:cubicBezTo>
                <a:cubicBezTo>
                  <a:pt x="1181" y="1135"/>
                  <a:pt x="1181" y="1135"/>
                  <a:pt x="1181" y="1135"/>
                </a:cubicBezTo>
                <a:cubicBezTo>
                  <a:pt x="1201" y="1098"/>
                  <a:pt x="1204" y="1057"/>
                  <a:pt x="1191" y="1018"/>
                </a:cubicBezTo>
                <a:close/>
                <a:moveTo>
                  <a:pt x="1022" y="985"/>
                </a:moveTo>
                <a:cubicBezTo>
                  <a:pt x="1032" y="985"/>
                  <a:pt x="1042" y="987"/>
                  <a:pt x="1051" y="992"/>
                </a:cubicBezTo>
                <a:cubicBezTo>
                  <a:pt x="1078" y="1005"/>
                  <a:pt x="1078" y="1005"/>
                  <a:pt x="1078" y="1005"/>
                </a:cubicBezTo>
                <a:cubicBezTo>
                  <a:pt x="1095" y="1013"/>
                  <a:pt x="1107" y="1026"/>
                  <a:pt x="1113" y="1044"/>
                </a:cubicBezTo>
                <a:cubicBezTo>
                  <a:pt x="1118" y="1061"/>
                  <a:pt x="1117" y="1079"/>
                  <a:pt x="1108" y="1096"/>
                </a:cubicBezTo>
                <a:cubicBezTo>
                  <a:pt x="1013" y="1274"/>
                  <a:pt x="1013" y="1274"/>
                  <a:pt x="1013" y="1274"/>
                </a:cubicBezTo>
                <a:cubicBezTo>
                  <a:pt x="999" y="1299"/>
                  <a:pt x="972" y="1316"/>
                  <a:pt x="944" y="1316"/>
                </a:cubicBezTo>
                <a:cubicBezTo>
                  <a:pt x="933" y="1316"/>
                  <a:pt x="924" y="1313"/>
                  <a:pt x="915" y="1309"/>
                </a:cubicBezTo>
                <a:cubicBezTo>
                  <a:pt x="881" y="1293"/>
                  <a:pt x="866" y="1249"/>
                  <a:pt x="881" y="1212"/>
                </a:cubicBezTo>
                <a:cubicBezTo>
                  <a:pt x="960" y="1026"/>
                  <a:pt x="960" y="1026"/>
                  <a:pt x="960" y="1026"/>
                </a:cubicBezTo>
                <a:cubicBezTo>
                  <a:pt x="971" y="1001"/>
                  <a:pt x="995" y="985"/>
                  <a:pt x="1022" y="985"/>
                </a:cubicBezTo>
                <a:close/>
                <a:moveTo>
                  <a:pt x="825" y="785"/>
                </a:moveTo>
                <a:cubicBezTo>
                  <a:pt x="836" y="785"/>
                  <a:pt x="847" y="787"/>
                  <a:pt x="857" y="792"/>
                </a:cubicBezTo>
                <a:cubicBezTo>
                  <a:pt x="884" y="804"/>
                  <a:pt x="884" y="804"/>
                  <a:pt x="884" y="804"/>
                </a:cubicBezTo>
                <a:cubicBezTo>
                  <a:pt x="904" y="813"/>
                  <a:pt x="920" y="829"/>
                  <a:pt x="927" y="849"/>
                </a:cubicBezTo>
                <a:cubicBezTo>
                  <a:pt x="934" y="869"/>
                  <a:pt x="933" y="892"/>
                  <a:pt x="924" y="912"/>
                </a:cubicBezTo>
                <a:cubicBezTo>
                  <a:pt x="793" y="1180"/>
                  <a:pt x="793" y="1180"/>
                  <a:pt x="793" y="1180"/>
                </a:cubicBezTo>
                <a:cubicBezTo>
                  <a:pt x="778" y="1211"/>
                  <a:pt x="746" y="1232"/>
                  <a:pt x="713" y="1232"/>
                </a:cubicBezTo>
                <a:cubicBezTo>
                  <a:pt x="713" y="1232"/>
                  <a:pt x="712" y="1231"/>
                  <a:pt x="712" y="1231"/>
                </a:cubicBezTo>
                <a:cubicBezTo>
                  <a:pt x="738" y="1196"/>
                  <a:pt x="746" y="1150"/>
                  <a:pt x="737" y="1094"/>
                </a:cubicBezTo>
                <a:cubicBezTo>
                  <a:pt x="735" y="1082"/>
                  <a:pt x="732" y="1072"/>
                  <a:pt x="729" y="1062"/>
                </a:cubicBezTo>
                <a:cubicBezTo>
                  <a:pt x="719" y="1034"/>
                  <a:pt x="705" y="1013"/>
                  <a:pt x="687" y="997"/>
                </a:cubicBezTo>
                <a:cubicBezTo>
                  <a:pt x="751" y="836"/>
                  <a:pt x="751" y="836"/>
                  <a:pt x="751" y="836"/>
                </a:cubicBezTo>
                <a:cubicBezTo>
                  <a:pt x="751" y="835"/>
                  <a:pt x="751" y="835"/>
                  <a:pt x="752" y="834"/>
                </a:cubicBezTo>
                <a:cubicBezTo>
                  <a:pt x="764" y="804"/>
                  <a:pt x="793" y="785"/>
                  <a:pt x="825" y="785"/>
                </a:cubicBezTo>
                <a:close/>
                <a:moveTo>
                  <a:pt x="487" y="748"/>
                </a:moveTo>
                <a:cubicBezTo>
                  <a:pt x="488" y="704"/>
                  <a:pt x="523" y="669"/>
                  <a:pt x="566" y="669"/>
                </a:cubicBezTo>
                <a:cubicBezTo>
                  <a:pt x="568" y="669"/>
                  <a:pt x="570" y="670"/>
                  <a:pt x="572" y="670"/>
                </a:cubicBezTo>
                <a:cubicBezTo>
                  <a:pt x="601" y="671"/>
                  <a:pt x="601" y="671"/>
                  <a:pt x="601" y="671"/>
                </a:cubicBezTo>
                <a:cubicBezTo>
                  <a:pt x="623" y="673"/>
                  <a:pt x="643" y="683"/>
                  <a:pt x="657" y="699"/>
                </a:cubicBezTo>
                <a:cubicBezTo>
                  <a:pt x="671" y="716"/>
                  <a:pt x="678" y="737"/>
                  <a:pt x="676" y="759"/>
                </a:cubicBezTo>
                <a:cubicBezTo>
                  <a:pt x="670" y="815"/>
                  <a:pt x="670" y="815"/>
                  <a:pt x="670" y="815"/>
                </a:cubicBezTo>
                <a:cubicBezTo>
                  <a:pt x="613" y="960"/>
                  <a:pt x="613" y="960"/>
                  <a:pt x="613" y="960"/>
                </a:cubicBezTo>
                <a:cubicBezTo>
                  <a:pt x="600" y="957"/>
                  <a:pt x="588" y="956"/>
                  <a:pt x="578" y="956"/>
                </a:cubicBezTo>
                <a:cubicBezTo>
                  <a:pt x="570" y="956"/>
                  <a:pt x="533" y="955"/>
                  <a:pt x="482" y="957"/>
                </a:cubicBezTo>
                <a:cubicBezTo>
                  <a:pt x="484" y="872"/>
                  <a:pt x="484" y="872"/>
                  <a:pt x="484" y="872"/>
                </a:cubicBezTo>
                <a:cubicBezTo>
                  <a:pt x="486" y="787"/>
                  <a:pt x="486" y="787"/>
                  <a:pt x="486" y="787"/>
                </a:cubicBezTo>
                <a:lnTo>
                  <a:pt x="487" y="748"/>
                </a:lnTo>
                <a:close/>
                <a:moveTo>
                  <a:pt x="162" y="176"/>
                </a:moveTo>
                <a:cubicBezTo>
                  <a:pt x="160" y="132"/>
                  <a:pt x="195" y="93"/>
                  <a:pt x="240" y="90"/>
                </a:cubicBezTo>
                <a:cubicBezTo>
                  <a:pt x="259" y="88"/>
                  <a:pt x="259" y="88"/>
                  <a:pt x="259" y="88"/>
                </a:cubicBezTo>
                <a:cubicBezTo>
                  <a:pt x="304" y="85"/>
                  <a:pt x="344" y="120"/>
                  <a:pt x="348" y="164"/>
                </a:cubicBezTo>
                <a:cubicBezTo>
                  <a:pt x="403" y="788"/>
                  <a:pt x="403" y="788"/>
                  <a:pt x="403" y="788"/>
                </a:cubicBezTo>
                <a:cubicBezTo>
                  <a:pt x="399" y="963"/>
                  <a:pt x="399" y="963"/>
                  <a:pt x="399" y="963"/>
                </a:cubicBezTo>
                <a:cubicBezTo>
                  <a:pt x="396" y="963"/>
                  <a:pt x="392" y="963"/>
                  <a:pt x="389" y="963"/>
                </a:cubicBezTo>
                <a:cubicBezTo>
                  <a:pt x="313" y="971"/>
                  <a:pt x="250" y="984"/>
                  <a:pt x="199" y="1002"/>
                </a:cubicBezTo>
                <a:lnTo>
                  <a:pt x="162" y="176"/>
                </a:lnTo>
                <a:close/>
                <a:moveTo>
                  <a:pt x="1036" y="1494"/>
                </a:moveTo>
                <a:cubicBezTo>
                  <a:pt x="1007" y="1569"/>
                  <a:pt x="959" y="1627"/>
                  <a:pt x="912" y="1644"/>
                </a:cubicBezTo>
                <a:cubicBezTo>
                  <a:pt x="817" y="1679"/>
                  <a:pt x="707" y="1660"/>
                  <a:pt x="706" y="1660"/>
                </a:cubicBezTo>
                <a:cubicBezTo>
                  <a:pt x="697" y="1659"/>
                  <a:pt x="688" y="1660"/>
                  <a:pt x="680" y="1664"/>
                </a:cubicBezTo>
                <a:cubicBezTo>
                  <a:pt x="680" y="1664"/>
                  <a:pt x="616" y="1696"/>
                  <a:pt x="525" y="1706"/>
                </a:cubicBezTo>
                <a:cubicBezTo>
                  <a:pt x="405" y="1719"/>
                  <a:pt x="297" y="1689"/>
                  <a:pt x="202" y="1618"/>
                </a:cubicBezTo>
                <a:cubicBezTo>
                  <a:pt x="117" y="1555"/>
                  <a:pt x="95" y="1454"/>
                  <a:pt x="90" y="1380"/>
                </a:cubicBezTo>
                <a:cubicBezTo>
                  <a:pt x="84" y="1270"/>
                  <a:pt x="115" y="1166"/>
                  <a:pt x="150" y="1126"/>
                </a:cubicBezTo>
                <a:cubicBezTo>
                  <a:pt x="152" y="1124"/>
                  <a:pt x="154" y="1122"/>
                  <a:pt x="156" y="1120"/>
                </a:cubicBezTo>
                <a:cubicBezTo>
                  <a:pt x="172" y="1105"/>
                  <a:pt x="194" y="1092"/>
                  <a:pt x="221" y="1082"/>
                </a:cubicBezTo>
                <a:cubicBezTo>
                  <a:pt x="271" y="1064"/>
                  <a:pt x="335" y="1052"/>
                  <a:pt x="397" y="1046"/>
                </a:cubicBezTo>
                <a:cubicBezTo>
                  <a:pt x="426" y="1043"/>
                  <a:pt x="454" y="1041"/>
                  <a:pt x="480" y="1040"/>
                </a:cubicBezTo>
                <a:cubicBezTo>
                  <a:pt x="519" y="1038"/>
                  <a:pt x="553" y="1038"/>
                  <a:pt x="576" y="1039"/>
                </a:cubicBezTo>
                <a:cubicBezTo>
                  <a:pt x="578" y="1039"/>
                  <a:pt x="578" y="1039"/>
                  <a:pt x="579" y="1039"/>
                </a:cubicBezTo>
                <a:cubicBezTo>
                  <a:pt x="580" y="1039"/>
                  <a:pt x="581" y="1039"/>
                  <a:pt x="582" y="1039"/>
                </a:cubicBezTo>
                <a:cubicBezTo>
                  <a:pt x="594" y="1039"/>
                  <a:pt x="625" y="1043"/>
                  <a:pt x="643" y="1073"/>
                </a:cubicBezTo>
                <a:cubicBezTo>
                  <a:pt x="646" y="1078"/>
                  <a:pt x="649" y="1083"/>
                  <a:pt x="651" y="1089"/>
                </a:cubicBezTo>
                <a:cubicBezTo>
                  <a:pt x="653" y="1095"/>
                  <a:pt x="654" y="1101"/>
                  <a:pt x="655" y="1107"/>
                </a:cubicBezTo>
                <a:cubicBezTo>
                  <a:pt x="661" y="1141"/>
                  <a:pt x="657" y="1167"/>
                  <a:pt x="643" y="1185"/>
                </a:cubicBezTo>
                <a:cubicBezTo>
                  <a:pt x="632" y="1200"/>
                  <a:pt x="613" y="1210"/>
                  <a:pt x="588" y="1216"/>
                </a:cubicBezTo>
                <a:cubicBezTo>
                  <a:pt x="582" y="1217"/>
                  <a:pt x="576" y="1218"/>
                  <a:pt x="568" y="1220"/>
                </a:cubicBezTo>
                <a:cubicBezTo>
                  <a:pt x="567" y="1220"/>
                  <a:pt x="565" y="1221"/>
                  <a:pt x="563" y="1221"/>
                </a:cubicBezTo>
                <a:cubicBezTo>
                  <a:pt x="494" y="1236"/>
                  <a:pt x="357" y="1267"/>
                  <a:pt x="356" y="1267"/>
                </a:cubicBezTo>
                <a:cubicBezTo>
                  <a:pt x="341" y="1270"/>
                  <a:pt x="330" y="1281"/>
                  <a:pt x="325" y="1295"/>
                </a:cubicBezTo>
                <a:cubicBezTo>
                  <a:pt x="321" y="1309"/>
                  <a:pt x="324" y="1325"/>
                  <a:pt x="334" y="1336"/>
                </a:cubicBezTo>
                <a:cubicBezTo>
                  <a:pt x="335" y="1336"/>
                  <a:pt x="376" y="1382"/>
                  <a:pt x="370" y="1441"/>
                </a:cubicBezTo>
                <a:cubicBezTo>
                  <a:pt x="368" y="1467"/>
                  <a:pt x="340" y="1497"/>
                  <a:pt x="330" y="1506"/>
                </a:cubicBezTo>
                <a:cubicBezTo>
                  <a:pt x="313" y="1521"/>
                  <a:pt x="312" y="1547"/>
                  <a:pt x="327" y="1564"/>
                </a:cubicBezTo>
                <a:cubicBezTo>
                  <a:pt x="342" y="1582"/>
                  <a:pt x="368" y="1583"/>
                  <a:pt x="385" y="1568"/>
                </a:cubicBezTo>
                <a:cubicBezTo>
                  <a:pt x="391" y="1563"/>
                  <a:pt x="447" y="1512"/>
                  <a:pt x="453" y="1448"/>
                </a:cubicBezTo>
                <a:cubicBezTo>
                  <a:pt x="457" y="1403"/>
                  <a:pt x="445" y="1364"/>
                  <a:pt x="431" y="1335"/>
                </a:cubicBezTo>
                <a:cubicBezTo>
                  <a:pt x="488" y="1322"/>
                  <a:pt x="571" y="1304"/>
                  <a:pt x="605" y="1296"/>
                </a:cubicBezTo>
                <a:cubicBezTo>
                  <a:pt x="614" y="1295"/>
                  <a:pt x="621" y="1293"/>
                  <a:pt x="629" y="1290"/>
                </a:cubicBezTo>
                <a:cubicBezTo>
                  <a:pt x="635" y="1294"/>
                  <a:pt x="642" y="1298"/>
                  <a:pt x="650" y="1301"/>
                </a:cubicBezTo>
                <a:cubicBezTo>
                  <a:pt x="670" y="1310"/>
                  <a:pt x="691" y="1314"/>
                  <a:pt x="713" y="1314"/>
                </a:cubicBezTo>
                <a:cubicBezTo>
                  <a:pt x="744" y="1314"/>
                  <a:pt x="774" y="1306"/>
                  <a:pt x="799" y="1290"/>
                </a:cubicBezTo>
                <a:cubicBezTo>
                  <a:pt x="812" y="1331"/>
                  <a:pt x="840" y="1365"/>
                  <a:pt x="879" y="1384"/>
                </a:cubicBezTo>
                <a:cubicBezTo>
                  <a:pt x="899" y="1394"/>
                  <a:pt x="921" y="1398"/>
                  <a:pt x="944" y="1398"/>
                </a:cubicBezTo>
                <a:cubicBezTo>
                  <a:pt x="991" y="1398"/>
                  <a:pt x="1036" y="1377"/>
                  <a:pt x="1066" y="1342"/>
                </a:cubicBezTo>
                <a:cubicBezTo>
                  <a:pt x="1065" y="1393"/>
                  <a:pt x="1054" y="1445"/>
                  <a:pt x="1036" y="1494"/>
                </a:cubicBezTo>
                <a:close/>
              </a:path>
            </a:pathLst>
          </a:custGeom>
          <a:solidFill>
            <a:schemeClr val="accent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endParaRPr lang="ja-JP" altLang="en-US" sz="1350"/>
          </a:p>
        </p:txBody>
      </p:sp>
    </p:spTree>
    <p:extLst>
      <p:ext uri="{BB962C8B-B14F-4D97-AF65-F5344CB8AC3E}">
        <p14:creationId xmlns:p14="http://schemas.microsoft.com/office/powerpoint/2010/main" val="10737260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386955" y="136525"/>
            <a:ext cx="7886700" cy="982062"/>
          </a:xfrm>
        </p:spPr>
        <p:txBody>
          <a:bodyPr>
            <a:normAutofit/>
          </a:bodyPr>
          <a:lstStyle>
            <a:lvl1pPr>
              <a:defRPr sz="3200" b="1">
                <a:latin typeface="+mj-ea"/>
                <a:ea typeface="+mj-ea"/>
              </a:defRPr>
            </a:lvl1pPr>
          </a:lstStyle>
          <a:p>
            <a:r>
              <a:rPr lang="ja-JP" altLang="en-US"/>
              <a:t>マスター タイトルの書式設定</a:t>
            </a:r>
            <a:endParaRPr lang="en-US"/>
          </a:p>
        </p:txBody>
      </p:sp>
      <p:sp>
        <p:nvSpPr>
          <p:cNvPr id="3" name="Content Placeholder 2"/>
          <p:cNvSpPr>
            <a:spLocks noGrp="1"/>
          </p:cNvSpPr>
          <p:nvPr>
            <p:ph idx="1"/>
          </p:nvPr>
        </p:nvSpPr>
        <p:spPr>
          <a:xfrm>
            <a:off x="628650" y="1118588"/>
            <a:ext cx="7886700" cy="5058376"/>
          </a:xfrm>
        </p:spPr>
        <p:txBody>
          <a:bodyPr/>
          <a:lstStyle>
            <a:lvl1pPr>
              <a:defRPr sz="2400"/>
            </a:lvl1pPr>
            <a:lvl2pPr>
              <a:defRPr sz="2000"/>
            </a:lvl2pPr>
            <a:lvl3pPr>
              <a:defRPr sz="1800"/>
            </a:lvl3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D12E7E69-1CC0-4303-A673-0DA8B907AE23}" type="datetime1">
              <a:rPr lang="en-US" altLang="ja-JP" smtClean="0"/>
              <a:t>12/12/2025</a:t>
            </a:fld>
            <a:endParaRPr 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3CE1F33-19CE-4414-9E55-507478994FA3}" type="slidenum">
              <a:rPr kumimoji="1" lang="ja-JP" altLang="en-US" smtClean="0"/>
              <a:t>‹#›</a:t>
            </a:fld>
            <a:endParaRPr kumimoji="1" lang="ja-JP" altLang="en-US"/>
          </a:p>
        </p:txBody>
      </p:sp>
      <p:sp>
        <p:nvSpPr>
          <p:cNvPr id="7" name="正方形/長方形 6">
            <a:extLst>
              <a:ext uri="{FF2B5EF4-FFF2-40B4-BE49-F238E27FC236}">
                <a16:creationId xmlns:a16="http://schemas.microsoft.com/office/drawing/2014/main" id="{EE5AF043-7E4F-1653-74DA-EA8969B2B144}"/>
              </a:ext>
            </a:extLst>
          </p:cNvPr>
          <p:cNvSpPr/>
          <p:nvPr userDrawn="1"/>
        </p:nvSpPr>
        <p:spPr>
          <a:xfrm>
            <a:off x="386955" y="790426"/>
            <a:ext cx="8610897" cy="180000"/>
          </a:xfrm>
          <a:prstGeom prst="rect">
            <a:avLst/>
          </a:prstGeom>
          <a:solidFill>
            <a:schemeClr val="bg1">
              <a:lumMod val="50000"/>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8" name="正方形/長方形 7">
            <a:extLst>
              <a:ext uri="{FF2B5EF4-FFF2-40B4-BE49-F238E27FC236}">
                <a16:creationId xmlns:a16="http://schemas.microsoft.com/office/drawing/2014/main" id="{A9DD464C-C82D-E594-7D1D-79053200649A}"/>
              </a:ext>
            </a:extLst>
          </p:cNvPr>
          <p:cNvSpPr/>
          <p:nvPr userDrawn="1"/>
        </p:nvSpPr>
        <p:spPr>
          <a:xfrm>
            <a:off x="266552" y="6294632"/>
            <a:ext cx="8610897" cy="36000"/>
          </a:xfrm>
          <a:prstGeom prst="rect">
            <a:avLst/>
          </a:prstGeom>
          <a:solidFill>
            <a:srgbClr val="002060">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Tree>
    <p:extLst>
      <p:ext uri="{BB962C8B-B14F-4D97-AF65-F5344CB8AC3E}">
        <p14:creationId xmlns:p14="http://schemas.microsoft.com/office/powerpoint/2010/main" val="8528166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1_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A80EA7E-3A34-506A-7BE8-29684CF08BA5}"/>
              </a:ext>
            </a:extLst>
          </p:cNvPr>
          <p:cNvSpPr>
            <a:spLocks noGrp="1"/>
          </p:cNvSpPr>
          <p:nvPr>
            <p:ph type="title"/>
          </p:nvPr>
        </p:nvSpPr>
        <p:spPr>
          <a:xfrm>
            <a:off x="633413" y="1646418"/>
            <a:ext cx="7886700" cy="2852737"/>
          </a:xfrm>
        </p:spPr>
        <p:txBody>
          <a:bodyPr anchor="b">
            <a:normAutofit/>
          </a:bodyPr>
          <a:lstStyle>
            <a:lvl1pPr>
              <a:defRPr sz="3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21EB6C20-9DF9-524B-CB8C-3CDF19E9E622}"/>
              </a:ext>
            </a:extLst>
          </p:cNvPr>
          <p:cNvSpPr>
            <a:spLocks noGrp="1"/>
          </p:cNvSpPr>
          <p:nvPr>
            <p:ph type="body" idx="1"/>
          </p:nvPr>
        </p:nvSpPr>
        <p:spPr>
          <a:xfrm>
            <a:off x="623888" y="4589468"/>
            <a:ext cx="7886700" cy="1500187"/>
          </a:xfrm>
        </p:spPr>
        <p:txBody>
          <a:bodyPr/>
          <a:lstStyle>
            <a:lvl1pPr marL="0" indent="0">
              <a:buNone/>
              <a:defRPr sz="1800">
                <a:solidFill>
                  <a:schemeClr val="tx1">
                    <a:tint val="75000"/>
                  </a:schemeClr>
                </a:solidFill>
              </a:defRPr>
            </a:lvl1pPr>
            <a:lvl2pPr marL="342892" indent="0">
              <a:buNone/>
              <a:defRPr sz="1500">
                <a:solidFill>
                  <a:schemeClr val="tx1">
                    <a:tint val="75000"/>
                  </a:schemeClr>
                </a:solidFill>
              </a:defRPr>
            </a:lvl2pPr>
            <a:lvl3pPr marL="685783" indent="0">
              <a:buNone/>
              <a:defRPr sz="1350">
                <a:solidFill>
                  <a:schemeClr val="tx1">
                    <a:tint val="75000"/>
                  </a:schemeClr>
                </a:solidFill>
              </a:defRPr>
            </a:lvl3pPr>
            <a:lvl4pPr marL="1028675" indent="0">
              <a:buNone/>
              <a:defRPr sz="1200">
                <a:solidFill>
                  <a:schemeClr val="tx1">
                    <a:tint val="75000"/>
                  </a:schemeClr>
                </a:solidFill>
              </a:defRPr>
            </a:lvl4pPr>
            <a:lvl5pPr marL="1371566" indent="0">
              <a:buNone/>
              <a:defRPr sz="1200">
                <a:solidFill>
                  <a:schemeClr val="tx1">
                    <a:tint val="75000"/>
                  </a:schemeClr>
                </a:solidFill>
              </a:defRPr>
            </a:lvl5pPr>
            <a:lvl6pPr marL="1714457" indent="0">
              <a:buNone/>
              <a:defRPr sz="1200">
                <a:solidFill>
                  <a:schemeClr val="tx1">
                    <a:tint val="75000"/>
                  </a:schemeClr>
                </a:solidFill>
              </a:defRPr>
            </a:lvl6pPr>
            <a:lvl7pPr marL="2057348" indent="0">
              <a:buNone/>
              <a:defRPr sz="1200">
                <a:solidFill>
                  <a:schemeClr val="tx1">
                    <a:tint val="75000"/>
                  </a:schemeClr>
                </a:solidFill>
              </a:defRPr>
            </a:lvl7pPr>
            <a:lvl8pPr marL="2400240" indent="0">
              <a:buNone/>
              <a:defRPr sz="1200">
                <a:solidFill>
                  <a:schemeClr val="tx1">
                    <a:tint val="75000"/>
                  </a:schemeClr>
                </a:solidFill>
              </a:defRPr>
            </a:lvl8pPr>
            <a:lvl9pPr marL="2743132" indent="0">
              <a:buNone/>
              <a:defRPr sz="1200">
                <a:solidFill>
                  <a:schemeClr val="tx1">
                    <a:tint val="75000"/>
                  </a:schemeClr>
                </a:solidFill>
              </a:defRPr>
            </a:lvl9pPr>
          </a:lstStyle>
          <a:p>
            <a:pPr lvl="0"/>
            <a:r>
              <a:rPr kumimoji="1" lang="ja-JP" altLang="en-US"/>
              <a:t>マスター テキストの書式設定</a:t>
            </a:r>
          </a:p>
        </p:txBody>
      </p:sp>
      <p:sp>
        <p:nvSpPr>
          <p:cNvPr id="5" name="フッター プレースホルダー 4">
            <a:extLst>
              <a:ext uri="{FF2B5EF4-FFF2-40B4-BE49-F238E27FC236}">
                <a16:creationId xmlns:a16="http://schemas.microsoft.com/office/drawing/2014/main" id="{36C05A8A-2835-2C8E-E316-0106A2F97FC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D4B427C-6D68-CEA3-9BF5-9AC736F75C7B}"/>
              </a:ext>
            </a:extLst>
          </p:cNvPr>
          <p:cNvSpPr>
            <a:spLocks noGrp="1"/>
          </p:cNvSpPr>
          <p:nvPr>
            <p:ph type="sldNum" sz="quarter" idx="12"/>
          </p:nvPr>
        </p:nvSpPr>
        <p:spPr/>
        <p:txBody>
          <a:bodyPr/>
          <a:lstStyle/>
          <a:p>
            <a:fld id="{43CE1F33-19CE-4414-9E55-507478994FA3}" type="slidenum">
              <a:rPr kumimoji="1" lang="ja-JP" altLang="en-US" smtClean="0"/>
              <a:t>‹#›</a:t>
            </a:fld>
            <a:endParaRPr kumimoji="1" lang="ja-JP" altLang="en-US"/>
          </a:p>
        </p:txBody>
      </p:sp>
      <p:sp>
        <p:nvSpPr>
          <p:cNvPr id="7" name="正方形/長方形 6">
            <a:extLst>
              <a:ext uri="{FF2B5EF4-FFF2-40B4-BE49-F238E27FC236}">
                <a16:creationId xmlns:a16="http://schemas.microsoft.com/office/drawing/2014/main" id="{21E61582-3D4A-9514-16F9-EC05075D8A0A}"/>
              </a:ext>
            </a:extLst>
          </p:cNvPr>
          <p:cNvSpPr/>
          <p:nvPr userDrawn="1"/>
        </p:nvSpPr>
        <p:spPr>
          <a:xfrm>
            <a:off x="623888" y="4319150"/>
            <a:ext cx="7896225" cy="180000"/>
          </a:xfrm>
          <a:prstGeom prst="rect">
            <a:avLst/>
          </a:prstGeom>
          <a:solidFill>
            <a:srgbClr val="0070C0">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8" name="正方形/長方形 7">
            <a:extLst>
              <a:ext uri="{FF2B5EF4-FFF2-40B4-BE49-F238E27FC236}">
                <a16:creationId xmlns:a16="http://schemas.microsoft.com/office/drawing/2014/main" id="{7F142E0C-207C-0B11-9567-91E85E1769A1}"/>
              </a:ext>
            </a:extLst>
          </p:cNvPr>
          <p:cNvSpPr/>
          <p:nvPr userDrawn="1"/>
        </p:nvSpPr>
        <p:spPr>
          <a:xfrm>
            <a:off x="266552" y="6294632"/>
            <a:ext cx="8610897" cy="36000"/>
          </a:xfrm>
          <a:prstGeom prst="rect">
            <a:avLst/>
          </a:prstGeom>
          <a:solidFill>
            <a:srgbClr val="002060">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Tree>
    <p:extLst>
      <p:ext uri="{BB962C8B-B14F-4D97-AF65-F5344CB8AC3E}">
        <p14:creationId xmlns:p14="http://schemas.microsoft.com/office/powerpoint/2010/main" val="39847529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D97FD297-0EBB-4B95-AAB3-863EDFA10B1E}" type="datetime1">
              <a:rPr lang="en-US" altLang="ja-JP" smtClean="0"/>
              <a:t>12/12/2025</a:t>
            </a:fld>
            <a:endParaRPr 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3CE1F33-19CE-4414-9E55-507478994FA3}" type="slidenum">
              <a:rPr kumimoji="1" lang="ja-JP" altLang="en-US" smtClean="0"/>
              <a:t>‹#›</a:t>
            </a:fld>
            <a:endParaRPr kumimoji="1" lang="ja-JP" altLang="en-US"/>
          </a:p>
        </p:txBody>
      </p:sp>
      <p:sp>
        <p:nvSpPr>
          <p:cNvPr id="7" name="正方形/長方形 6">
            <a:extLst>
              <a:ext uri="{FF2B5EF4-FFF2-40B4-BE49-F238E27FC236}">
                <a16:creationId xmlns:a16="http://schemas.microsoft.com/office/drawing/2014/main" id="{7CE89E1D-A29E-F183-0616-28E31AF77DDD}"/>
              </a:ext>
            </a:extLst>
          </p:cNvPr>
          <p:cNvSpPr/>
          <p:nvPr userDrawn="1"/>
        </p:nvSpPr>
        <p:spPr>
          <a:xfrm>
            <a:off x="623888" y="4319150"/>
            <a:ext cx="7896225" cy="180000"/>
          </a:xfrm>
          <a:prstGeom prst="rect">
            <a:avLst/>
          </a:prstGeom>
          <a:solidFill>
            <a:srgbClr val="0070C0">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8" name="正方形/長方形 7">
            <a:extLst>
              <a:ext uri="{FF2B5EF4-FFF2-40B4-BE49-F238E27FC236}">
                <a16:creationId xmlns:a16="http://schemas.microsoft.com/office/drawing/2014/main" id="{1AEECD92-0F43-7789-D20B-B5BAECDBB120}"/>
              </a:ext>
            </a:extLst>
          </p:cNvPr>
          <p:cNvSpPr/>
          <p:nvPr userDrawn="1"/>
        </p:nvSpPr>
        <p:spPr>
          <a:xfrm>
            <a:off x="266552" y="6294632"/>
            <a:ext cx="8610897" cy="36000"/>
          </a:xfrm>
          <a:prstGeom prst="rect">
            <a:avLst/>
          </a:prstGeom>
          <a:solidFill>
            <a:srgbClr val="002060">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Tree>
    <p:extLst>
      <p:ext uri="{BB962C8B-B14F-4D97-AF65-F5344CB8AC3E}">
        <p14:creationId xmlns:p14="http://schemas.microsoft.com/office/powerpoint/2010/main" val="27064762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639FB9FC-608E-4C2A-8417-AC5C8533B5A9}" type="datetime1">
              <a:rPr lang="en-US" altLang="ja-JP" smtClean="0"/>
              <a:t>12/12/2025</a:t>
            </a:fld>
            <a:endParaRPr 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3CE1F33-19CE-4414-9E55-507478994FA3}" type="slidenum">
              <a:rPr kumimoji="1" lang="ja-JP" altLang="en-US" smtClean="0"/>
              <a:t>‹#›</a:t>
            </a:fld>
            <a:endParaRPr kumimoji="1" lang="ja-JP" altLang="en-US"/>
          </a:p>
        </p:txBody>
      </p:sp>
    </p:spTree>
    <p:extLst>
      <p:ext uri="{BB962C8B-B14F-4D97-AF65-F5344CB8AC3E}">
        <p14:creationId xmlns:p14="http://schemas.microsoft.com/office/powerpoint/2010/main" val="41818349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0B3A8C85-61F7-49C1-B232-80FB6090BDD8}" type="datetime1">
              <a:rPr lang="en-US" altLang="ja-JP" smtClean="0"/>
              <a:t>12/12/2025</a:t>
            </a:fld>
            <a:endParaRPr 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43CE1F33-19CE-4414-9E55-507478994FA3}" type="slidenum">
              <a:rPr kumimoji="1" lang="ja-JP" altLang="en-US" smtClean="0"/>
              <a:t>‹#›</a:t>
            </a:fld>
            <a:endParaRPr kumimoji="1" lang="ja-JP" altLang="en-US"/>
          </a:p>
        </p:txBody>
      </p:sp>
    </p:spTree>
    <p:extLst>
      <p:ext uri="{BB962C8B-B14F-4D97-AF65-F5344CB8AC3E}">
        <p14:creationId xmlns:p14="http://schemas.microsoft.com/office/powerpoint/2010/main" val="3783460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6079E235-DC95-48A4-B03C-3D23A5C77440}" type="datetime1">
              <a:rPr lang="en-US" altLang="ja-JP" smtClean="0"/>
              <a:t>12/12/2025</a:t>
            </a:fld>
            <a:endParaRPr 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43CE1F33-19CE-4414-9E55-507478994FA3}" type="slidenum">
              <a:rPr kumimoji="1" lang="ja-JP" altLang="en-US" smtClean="0"/>
              <a:t>‹#›</a:t>
            </a:fld>
            <a:endParaRPr kumimoji="1" lang="ja-JP" altLang="en-US"/>
          </a:p>
        </p:txBody>
      </p:sp>
    </p:spTree>
    <p:extLst>
      <p:ext uri="{BB962C8B-B14F-4D97-AF65-F5344CB8AC3E}">
        <p14:creationId xmlns:p14="http://schemas.microsoft.com/office/powerpoint/2010/main" val="8595479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859CB5-085C-44D5-BAE0-5A1C49B65ADC}" type="datetime1">
              <a:rPr kumimoji="1" lang="en-US" altLang="ja-JP" smtClean="0"/>
              <a:t>12/12/2025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43CE1F33-19CE-4414-9E55-507478994FA3}" type="slidenum">
              <a:rPr kumimoji="1" lang="ja-JP" altLang="en-US" smtClean="0"/>
              <a:t>‹#›</a:t>
            </a:fld>
            <a:endParaRPr kumimoji="1" lang="ja-JP" altLang="en-US"/>
          </a:p>
        </p:txBody>
      </p:sp>
    </p:spTree>
    <p:extLst>
      <p:ext uri="{BB962C8B-B14F-4D97-AF65-F5344CB8AC3E}">
        <p14:creationId xmlns:p14="http://schemas.microsoft.com/office/powerpoint/2010/main" val="15529477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63BDD13-5FCC-408B-AE9F-EAE00437E9E3}" type="datetime1">
              <a:rPr lang="en-US" altLang="ja-JP" smtClean="0"/>
              <a:t>12/12/2025</a:t>
            </a:fld>
            <a:endParaRPr 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3CE1F33-19CE-4414-9E55-507478994FA3}" type="slidenum">
              <a:rPr lang="ja-JP" altLang="en-US" smtClean="0"/>
              <a:pPr/>
              <a:t>‹#›</a:t>
            </a:fld>
            <a:endParaRPr lang="ja-JP" altLang="en-US"/>
          </a:p>
        </p:txBody>
      </p:sp>
    </p:spTree>
    <p:extLst>
      <p:ext uri="{BB962C8B-B14F-4D97-AF65-F5344CB8AC3E}">
        <p14:creationId xmlns:p14="http://schemas.microsoft.com/office/powerpoint/2010/main" val="17393585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3.xml"/><Relationship Id="rId13" Type="http://schemas.openxmlformats.org/officeDocument/2006/relationships/slideLayout" Target="../slideLayouts/slideLayout28.xml"/><Relationship Id="rId3" Type="http://schemas.openxmlformats.org/officeDocument/2006/relationships/slideLayout" Target="../slideLayouts/slideLayout18.xml"/><Relationship Id="rId7" Type="http://schemas.openxmlformats.org/officeDocument/2006/relationships/slideLayout" Target="../slideLayouts/slideLayout22.xml"/><Relationship Id="rId12" Type="http://schemas.openxmlformats.org/officeDocument/2006/relationships/slideLayout" Target="../slideLayouts/slideLayout27.xml"/><Relationship Id="rId2" Type="http://schemas.openxmlformats.org/officeDocument/2006/relationships/slideLayout" Target="../slideLayouts/slideLayout17.xml"/><Relationship Id="rId16" Type="http://schemas.openxmlformats.org/officeDocument/2006/relationships/theme" Target="../theme/theme2.xml"/><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5" Type="http://schemas.openxmlformats.org/officeDocument/2006/relationships/slideLayout" Target="../slideLayouts/slideLayout20.xml"/><Relationship Id="rId15" Type="http://schemas.openxmlformats.org/officeDocument/2006/relationships/slideLayout" Target="../slideLayouts/slideLayout30.xml"/><Relationship Id="rId10" Type="http://schemas.openxmlformats.org/officeDocument/2006/relationships/slideLayout" Target="../slideLayouts/slideLayout25.xml"/><Relationship Id="rId4" Type="http://schemas.openxmlformats.org/officeDocument/2006/relationships/slideLayout" Target="../slideLayouts/slideLayout19.xml"/><Relationship Id="rId9" Type="http://schemas.openxmlformats.org/officeDocument/2006/relationships/slideLayout" Target="../slideLayouts/slideLayout24.xml"/><Relationship Id="rId14" Type="http://schemas.openxmlformats.org/officeDocument/2006/relationships/slideLayout" Target="../slideLayouts/slideLayout2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4D82B6-0153-4215-BC5F-2A0F66C5F43A}" type="datetime1">
              <a:rPr lang="en-US" altLang="ja-JP" smtClean="0"/>
              <a:t>12/12/2025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820047"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CE1F33-19CE-4414-9E55-507478994FA3}" type="slidenum">
              <a:rPr lang="ja-JP" altLang="en-US" smtClean="0"/>
              <a:pPr/>
              <a:t>‹#›</a:t>
            </a:fld>
            <a:endParaRPr lang="ja-JP" altLang="en-US"/>
          </a:p>
        </p:txBody>
      </p:sp>
      <p:sp>
        <p:nvSpPr>
          <p:cNvPr id="7" name="テキスト ボックス 6">
            <a:extLst>
              <a:ext uri="{FF2B5EF4-FFF2-40B4-BE49-F238E27FC236}">
                <a16:creationId xmlns:a16="http://schemas.microsoft.com/office/drawing/2014/main" id="{8EA6C4CA-C784-2CF7-B9ED-7260EF20CFDB}"/>
              </a:ext>
            </a:extLst>
          </p:cNvPr>
          <p:cNvSpPr txBox="1"/>
          <p:nvPr userDrawn="1"/>
        </p:nvSpPr>
        <p:spPr>
          <a:xfrm>
            <a:off x="370728" y="6400415"/>
            <a:ext cx="5154616" cy="261610"/>
          </a:xfrm>
          <a:prstGeom prst="rect">
            <a:avLst/>
          </a:prstGeom>
          <a:noFill/>
        </p:spPr>
        <p:txBody>
          <a:bodyPr wrap="none" lIns="0" rtlCol="0">
            <a:spAutoFit/>
          </a:bodyPr>
          <a:lstStyle/>
          <a:p>
            <a:r>
              <a:rPr kumimoji="1" lang="ja-JP" altLang="en-US" sz="1100" b="1" dirty="0"/>
              <a:t>はじめてのフューチャー・デザイン（</a:t>
            </a:r>
            <a:r>
              <a:rPr kumimoji="1" lang="en-US" altLang="ja-JP" sz="1100" b="1" dirty="0"/>
              <a:t>https://www.futuredesign.go.jp/</a:t>
            </a:r>
            <a:r>
              <a:rPr kumimoji="1" lang="ja-JP" altLang="en-US" sz="1100" b="1" dirty="0"/>
              <a:t>）より転載</a:t>
            </a:r>
          </a:p>
        </p:txBody>
      </p:sp>
      <p:sp>
        <p:nvSpPr>
          <p:cNvPr id="8" name="正方形/長方形 7">
            <a:extLst>
              <a:ext uri="{FF2B5EF4-FFF2-40B4-BE49-F238E27FC236}">
                <a16:creationId xmlns:a16="http://schemas.microsoft.com/office/drawing/2014/main" id="{CDB88859-D752-B20F-4444-BE62EFBA27D9}"/>
              </a:ext>
            </a:extLst>
          </p:cNvPr>
          <p:cNvSpPr/>
          <p:nvPr userDrawn="1"/>
        </p:nvSpPr>
        <p:spPr>
          <a:xfrm>
            <a:off x="266552" y="6294632"/>
            <a:ext cx="8610897" cy="36000"/>
          </a:xfrm>
          <a:prstGeom prst="rect">
            <a:avLst/>
          </a:prstGeom>
          <a:solidFill>
            <a:srgbClr val="002060">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Tree>
    <p:extLst>
      <p:ext uri="{BB962C8B-B14F-4D97-AF65-F5344CB8AC3E}">
        <p14:creationId xmlns:p14="http://schemas.microsoft.com/office/powerpoint/2010/main" val="3387507348"/>
      </p:ext>
    </p:extLst>
  </p:cSld>
  <p:clrMap bg1="lt1" tx1="dk1" bg2="lt2" tx2="dk2" accent1="accent1" accent2="accent2" accent3="accent3" accent4="accent4" accent5="accent5" accent6="accent6" hlink="hlink" folHlink="folHlink"/>
  <p:sldLayoutIdLst>
    <p:sldLayoutId id="2147483660" r:id="rId1"/>
    <p:sldLayoutId id="2147483661" r:id="rId2"/>
    <p:sldLayoutId id="2147483673"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 id="2147483670" r:id="rId12"/>
    <p:sldLayoutId id="2147483671" r:id="rId13"/>
    <p:sldLayoutId id="2147483672" r:id="rId14"/>
    <p:sldLayoutId id="2147483651" r:id="rId15"/>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141F4F1-4D55-4AD9-851F-B9332B8236DE}" type="datetime1">
              <a:rPr lang="en-US" altLang="ja-JP" smtClean="0"/>
              <a:t>12/12/2025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820047"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CE1F33-19CE-4414-9E55-507478994FA3}" type="slidenum">
              <a:rPr lang="ja-JP" altLang="en-US" smtClean="0"/>
              <a:pPr/>
              <a:t>‹#›</a:t>
            </a:fld>
            <a:endParaRPr lang="ja-JP" altLang="en-US"/>
          </a:p>
        </p:txBody>
      </p:sp>
      <p:sp>
        <p:nvSpPr>
          <p:cNvPr id="8" name="正方形/長方形 7">
            <a:extLst>
              <a:ext uri="{FF2B5EF4-FFF2-40B4-BE49-F238E27FC236}">
                <a16:creationId xmlns:a16="http://schemas.microsoft.com/office/drawing/2014/main" id="{CDB88859-D752-B20F-4444-BE62EFBA27D9}"/>
              </a:ext>
            </a:extLst>
          </p:cNvPr>
          <p:cNvSpPr/>
          <p:nvPr userDrawn="1"/>
        </p:nvSpPr>
        <p:spPr>
          <a:xfrm>
            <a:off x="266552" y="6294632"/>
            <a:ext cx="8610897" cy="36000"/>
          </a:xfrm>
          <a:prstGeom prst="rect">
            <a:avLst/>
          </a:prstGeom>
          <a:solidFill>
            <a:srgbClr val="002060">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Tree>
    <p:extLst>
      <p:ext uri="{BB962C8B-B14F-4D97-AF65-F5344CB8AC3E}">
        <p14:creationId xmlns:p14="http://schemas.microsoft.com/office/powerpoint/2010/main" val="2851610718"/>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 id="2147483687" r:id="rId13"/>
    <p:sldLayoutId id="2147483688" r:id="rId14"/>
    <p:sldLayoutId id="2147483689" r:id="rId15"/>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3.xml"/><Relationship Id="rId6" Type="http://schemas.openxmlformats.org/officeDocument/2006/relationships/image" Target="../media/image4.svg"/><Relationship Id="rId11" Type="http://schemas.openxmlformats.org/officeDocument/2006/relationships/hyperlink" Target="https://well-being.digital.go.jp/" TargetMode="External"/><Relationship Id="rId5" Type="http://schemas.openxmlformats.org/officeDocument/2006/relationships/image" Target="../media/image3.png"/><Relationship Id="rId10" Type="http://schemas.openxmlformats.org/officeDocument/2006/relationships/image" Target="../media/image8.svg"/><Relationship Id="rId4" Type="http://schemas.openxmlformats.org/officeDocument/2006/relationships/image" Target="../media/image2.svg"/><Relationship Id="rId9" Type="http://schemas.openxmlformats.org/officeDocument/2006/relationships/image" Target="../media/image7.png"/></Relationships>
</file>

<file path=ppt/slides/_rels/slide1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10.svg"/></Relationships>
</file>

<file path=ppt/slides/_rels/slide1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7.xml"/></Relationships>
</file>

<file path=ppt/slides/_rels/slide2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10.sv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8.xml"/><Relationship Id="rId1" Type="http://schemas.openxmlformats.org/officeDocument/2006/relationships/slideLayout" Target="../slideLayouts/slideLayout14.xml"/><Relationship Id="rId4" Type="http://schemas.openxmlformats.org/officeDocument/2006/relationships/image" Target="../media/image13.svg"/></Relationships>
</file>

<file path=ppt/slides/_rels/slide23.xml.rels><?xml version="1.0" encoding="UTF-8" standalone="yes"?>
<Relationships xmlns="http://schemas.openxmlformats.org/package/2006/relationships"><Relationship Id="rId8" Type="http://schemas.openxmlformats.org/officeDocument/2006/relationships/image" Target="../media/image19.svg"/><Relationship Id="rId3" Type="http://schemas.openxmlformats.org/officeDocument/2006/relationships/image" Target="../media/image14.png"/><Relationship Id="rId7" Type="http://schemas.openxmlformats.org/officeDocument/2006/relationships/image" Target="../media/image18.png"/><Relationship Id="rId2" Type="http://schemas.openxmlformats.org/officeDocument/2006/relationships/notesSlide" Target="../notesSlides/notesSlide19.xml"/><Relationship Id="rId1" Type="http://schemas.openxmlformats.org/officeDocument/2006/relationships/slideLayout" Target="../slideLayouts/slideLayout3.xml"/><Relationship Id="rId6" Type="http://schemas.openxmlformats.org/officeDocument/2006/relationships/image" Target="../media/image17.svg"/><Relationship Id="rId5" Type="http://schemas.openxmlformats.org/officeDocument/2006/relationships/image" Target="../media/image16.png"/><Relationship Id="rId4" Type="http://schemas.openxmlformats.org/officeDocument/2006/relationships/image" Target="../media/image15.svg"/></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10.svg"/></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6.xml.rels><?xml version="1.0" encoding="UTF-8" standalone="yes"?>
<Relationships xmlns="http://schemas.openxmlformats.org/package/2006/relationships"><Relationship Id="rId3" Type="http://schemas.openxmlformats.org/officeDocument/2006/relationships/hyperlink" Target="https://doi.org/10.20568/0002000037" TargetMode="External"/><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a:extLst>
              <a:ext uri="{FF2B5EF4-FFF2-40B4-BE49-F238E27FC236}">
                <a16:creationId xmlns:a16="http://schemas.microsoft.com/office/drawing/2014/main" id="{2B142405-F412-DB6F-09A2-3395F7B60E6A}"/>
              </a:ext>
            </a:extLst>
          </p:cNvPr>
          <p:cNvSpPr>
            <a:spLocks noGrp="1"/>
          </p:cNvSpPr>
          <p:nvPr>
            <p:ph type="ctrTitle"/>
          </p:nvPr>
        </p:nvSpPr>
        <p:spPr/>
        <p:txBody>
          <a:bodyPr>
            <a:noAutofit/>
          </a:bodyPr>
          <a:lstStyle/>
          <a:p>
            <a:r>
              <a:rPr lang="ja-JP" altLang="en-US" sz="1800" dirty="0"/>
              <a:t>課題発見ツールボックス　実践ガイド</a:t>
            </a:r>
            <a:br>
              <a:rPr lang="en-US" altLang="ja-JP" sz="1800" dirty="0"/>
            </a:br>
            <a:br>
              <a:rPr lang="en-US" altLang="ja-JP" sz="4000" dirty="0"/>
            </a:br>
            <a:r>
              <a:rPr lang="ja-JP" altLang="en-US" sz="4000" dirty="0"/>
              <a:t>フューチャー・デザイン</a:t>
            </a:r>
            <a:br>
              <a:rPr lang="en-US" altLang="ja-JP" sz="4000" dirty="0"/>
            </a:br>
            <a:r>
              <a:rPr lang="ja-JP" altLang="en-US" sz="4000" dirty="0"/>
              <a:t>ユーザー向けガイド</a:t>
            </a:r>
          </a:p>
        </p:txBody>
      </p:sp>
      <p:sp>
        <p:nvSpPr>
          <p:cNvPr id="6" name="字幕 5">
            <a:extLst>
              <a:ext uri="{FF2B5EF4-FFF2-40B4-BE49-F238E27FC236}">
                <a16:creationId xmlns:a16="http://schemas.microsoft.com/office/drawing/2014/main" id="{719EC0BA-3295-79C2-B4D1-0CFAA5E3C54E}"/>
              </a:ext>
            </a:extLst>
          </p:cNvPr>
          <p:cNvSpPr>
            <a:spLocks noGrp="1"/>
          </p:cNvSpPr>
          <p:nvPr>
            <p:ph type="subTitle" idx="1"/>
          </p:nvPr>
        </p:nvSpPr>
        <p:spPr/>
        <p:txBody>
          <a:bodyPr anchor="b" anchorCtr="1">
            <a:normAutofit/>
          </a:bodyPr>
          <a:lstStyle/>
          <a:p>
            <a:r>
              <a:rPr lang="en-US" altLang="ja-JP" sz="1800" dirty="0"/>
              <a:t>2025</a:t>
            </a:r>
            <a:r>
              <a:rPr lang="ja-JP" altLang="en-US" sz="1800" dirty="0"/>
              <a:t>年</a:t>
            </a:r>
            <a:r>
              <a:rPr lang="en-US" altLang="ja-JP" sz="1800" dirty="0"/>
              <a:t>12</a:t>
            </a:r>
            <a:r>
              <a:rPr lang="ja-JP" altLang="en-US" sz="1800" dirty="0"/>
              <a:t>月　</a:t>
            </a:r>
            <a:endParaRPr lang="en-US" altLang="ja-JP" sz="1800" dirty="0"/>
          </a:p>
          <a:p>
            <a:r>
              <a:rPr lang="ja-JP" altLang="en-US" sz="1800" dirty="0"/>
              <a:t>株式会社日本総合研究所</a:t>
            </a:r>
            <a:endParaRPr lang="en-US" altLang="ja-JP" sz="1800" dirty="0"/>
          </a:p>
          <a:p>
            <a:r>
              <a:rPr lang="ja-JP" altLang="en-US" sz="1800" dirty="0"/>
              <a:t>（協力　財務省）</a:t>
            </a:r>
            <a:endParaRPr lang="en-US" altLang="ja-JP" sz="1800" dirty="0"/>
          </a:p>
        </p:txBody>
      </p:sp>
    </p:spTree>
    <p:extLst>
      <p:ext uri="{BB962C8B-B14F-4D97-AF65-F5344CB8AC3E}">
        <p14:creationId xmlns:p14="http://schemas.microsoft.com/office/powerpoint/2010/main" val="21987507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a:extLst>
              <a:ext uri="{FF2B5EF4-FFF2-40B4-BE49-F238E27FC236}">
                <a16:creationId xmlns:a16="http://schemas.microsoft.com/office/drawing/2014/main" id="{103D6BEF-198E-6AD6-B0E1-7EB08F5B8957}"/>
              </a:ext>
            </a:extLst>
          </p:cNvPr>
          <p:cNvSpPr>
            <a:spLocks noGrp="1"/>
          </p:cNvSpPr>
          <p:nvPr>
            <p:ph type="title"/>
          </p:nvPr>
        </p:nvSpPr>
        <p:spPr/>
        <p:txBody>
          <a:bodyPr/>
          <a:lstStyle/>
          <a:p>
            <a:r>
              <a:rPr lang="ja-JP" altLang="en-US" b="1"/>
              <a:t>①主催者より挨拶</a:t>
            </a:r>
          </a:p>
        </p:txBody>
      </p:sp>
      <p:sp>
        <p:nvSpPr>
          <p:cNvPr id="4" name="スライド番号プレースホルダー 3">
            <a:extLst>
              <a:ext uri="{FF2B5EF4-FFF2-40B4-BE49-F238E27FC236}">
                <a16:creationId xmlns:a16="http://schemas.microsoft.com/office/drawing/2014/main" id="{4EB92D27-C83F-776F-5C46-0EA875173D33}"/>
              </a:ext>
            </a:extLst>
          </p:cNvPr>
          <p:cNvSpPr>
            <a:spLocks noGrp="1"/>
          </p:cNvSpPr>
          <p:nvPr>
            <p:ph type="sldNum" sz="quarter" idx="12"/>
          </p:nvPr>
        </p:nvSpPr>
        <p:spPr/>
        <p:txBody>
          <a:bodyPr/>
          <a:lstStyle/>
          <a:p>
            <a:fld id="{43CE1F33-19CE-4414-9E55-507478994FA3}" type="slidenum">
              <a:rPr kumimoji="1" lang="ja-JP" altLang="en-US" smtClean="0"/>
              <a:t>9</a:t>
            </a:fld>
            <a:endParaRPr kumimoji="1" lang="ja-JP" altLang="en-US"/>
          </a:p>
        </p:txBody>
      </p:sp>
      <p:sp>
        <p:nvSpPr>
          <p:cNvPr id="3" name="Freeform 78">
            <a:extLst>
              <a:ext uri="{FF2B5EF4-FFF2-40B4-BE49-F238E27FC236}">
                <a16:creationId xmlns:a16="http://schemas.microsoft.com/office/drawing/2014/main" id="{2556A192-B5B5-BEAB-2458-DFC6150B6046}"/>
              </a:ext>
            </a:extLst>
          </p:cNvPr>
          <p:cNvSpPr>
            <a:spLocks noChangeAspect="1" noEditPoints="1"/>
          </p:cNvSpPr>
          <p:nvPr/>
        </p:nvSpPr>
        <p:spPr bwMode="auto">
          <a:xfrm>
            <a:off x="3411543" y="2404230"/>
            <a:ext cx="2320914" cy="2320914"/>
          </a:xfrm>
          <a:custGeom>
            <a:avLst/>
            <a:gdLst>
              <a:gd name="T0" fmla="*/ 64 w 128"/>
              <a:gd name="T1" fmla="*/ 64 h 128"/>
              <a:gd name="T2" fmla="*/ 96 w 128"/>
              <a:gd name="T3" fmla="*/ 32 h 128"/>
              <a:gd name="T4" fmla="*/ 64 w 128"/>
              <a:gd name="T5" fmla="*/ 0 h 128"/>
              <a:gd name="T6" fmla="*/ 32 w 128"/>
              <a:gd name="T7" fmla="*/ 32 h 128"/>
              <a:gd name="T8" fmla="*/ 64 w 128"/>
              <a:gd name="T9" fmla="*/ 64 h 128"/>
              <a:gd name="T10" fmla="*/ 64 w 128"/>
              <a:gd name="T11" fmla="*/ 80 h 128"/>
              <a:gd name="T12" fmla="*/ 0 w 128"/>
              <a:gd name="T13" fmla="*/ 112 h 128"/>
              <a:gd name="T14" fmla="*/ 0 w 128"/>
              <a:gd name="T15" fmla="*/ 128 h 128"/>
              <a:gd name="T16" fmla="*/ 128 w 128"/>
              <a:gd name="T17" fmla="*/ 128 h 128"/>
              <a:gd name="T18" fmla="*/ 128 w 128"/>
              <a:gd name="T19" fmla="*/ 112 h 128"/>
              <a:gd name="T20" fmla="*/ 64 w 128"/>
              <a:gd name="T21" fmla="*/ 80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28" h="128">
                <a:moveTo>
                  <a:pt x="64" y="64"/>
                </a:moveTo>
                <a:cubicBezTo>
                  <a:pt x="82" y="64"/>
                  <a:pt x="96" y="50"/>
                  <a:pt x="96" y="32"/>
                </a:cubicBezTo>
                <a:cubicBezTo>
                  <a:pt x="96" y="14"/>
                  <a:pt x="82" y="0"/>
                  <a:pt x="64" y="0"/>
                </a:cubicBezTo>
                <a:cubicBezTo>
                  <a:pt x="46" y="0"/>
                  <a:pt x="32" y="14"/>
                  <a:pt x="32" y="32"/>
                </a:cubicBezTo>
                <a:cubicBezTo>
                  <a:pt x="32" y="50"/>
                  <a:pt x="46" y="64"/>
                  <a:pt x="64" y="64"/>
                </a:cubicBezTo>
                <a:close/>
                <a:moveTo>
                  <a:pt x="64" y="80"/>
                </a:moveTo>
                <a:cubicBezTo>
                  <a:pt x="43" y="80"/>
                  <a:pt x="0" y="91"/>
                  <a:pt x="0" y="112"/>
                </a:cubicBezTo>
                <a:cubicBezTo>
                  <a:pt x="0" y="128"/>
                  <a:pt x="0" y="128"/>
                  <a:pt x="0" y="128"/>
                </a:cubicBezTo>
                <a:cubicBezTo>
                  <a:pt x="128" y="128"/>
                  <a:pt x="128" y="128"/>
                  <a:pt x="128" y="128"/>
                </a:cubicBezTo>
                <a:cubicBezTo>
                  <a:pt x="128" y="112"/>
                  <a:pt x="128" y="112"/>
                  <a:pt x="128" y="112"/>
                </a:cubicBezTo>
                <a:cubicBezTo>
                  <a:pt x="128" y="91"/>
                  <a:pt x="85" y="80"/>
                  <a:pt x="64" y="80"/>
                </a:cubicBezTo>
                <a:close/>
              </a:path>
            </a:pathLst>
          </a:custGeom>
          <a:solidFill>
            <a:schemeClr val="accent5">
              <a:lumMod val="20000"/>
              <a:lumOff val="80000"/>
            </a:schemeClr>
          </a:solidFill>
          <a:ln>
            <a:noFill/>
          </a:ln>
        </p:spPr>
        <p:txBody>
          <a:bodyPr vert="horz" wrap="square" lIns="37130" tIns="18565" rIns="37130" bIns="18565" numCol="1" anchor="t" anchorCtr="0" compatLnSpc="1">
            <a:prstTxWarp prst="textNoShape">
              <a:avLst/>
            </a:prstTxWarp>
          </a:bodyPr>
          <a:lstStyle/>
          <a:p>
            <a:endParaRPr lang="ja-JP" altLang="en-US" sz="884"/>
          </a:p>
        </p:txBody>
      </p:sp>
    </p:spTree>
    <p:extLst>
      <p:ext uri="{BB962C8B-B14F-4D97-AF65-F5344CB8AC3E}">
        <p14:creationId xmlns:p14="http://schemas.microsoft.com/office/powerpoint/2010/main" val="32510139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26EA7CEE-3CA0-E00B-3F9F-092C09E4120C}"/>
              </a:ext>
            </a:extLst>
          </p:cNvPr>
          <p:cNvSpPr>
            <a:spLocks noGrp="1" noRot="1" noMove="1" noResize="1" noEditPoints="1" noAdjustHandles="1" noChangeArrowheads="1" noChangeShapeType="1"/>
          </p:cNvSpPr>
          <p:nvPr/>
        </p:nvSpPr>
        <p:spPr>
          <a:xfrm>
            <a:off x="0" y="0"/>
            <a:ext cx="9144000" cy="6858000"/>
          </a:xfrm>
          <a:prstGeom prst="rect">
            <a:avLst/>
          </a:prstGeom>
          <a:solidFill>
            <a:srgbClr val="FFFFFF">
              <a:alpha val="0"/>
            </a:srgbClr>
          </a:solidFill>
          <a:ln w="38100">
            <a:solidFill>
              <a:schemeClr val="accent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 name="タイトル 1">
            <a:extLst>
              <a:ext uri="{FF2B5EF4-FFF2-40B4-BE49-F238E27FC236}">
                <a16:creationId xmlns:a16="http://schemas.microsoft.com/office/drawing/2014/main" id="{27025116-DB86-C64A-0A6A-10A9C19E13E6}"/>
              </a:ext>
            </a:extLst>
          </p:cNvPr>
          <p:cNvSpPr>
            <a:spLocks noGrp="1"/>
          </p:cNvSpPr>
          <p:nvPr>
            <p:ph type="title"/>
          </p:nvPr>
        </p:nvSpPr>
        <p:spPr/>
        <p:txBody>
          <a:bodyPr/>
          <a:lstStyle/>
          <a:p>
            <a:r>
              <a:rPr kumimoji="1" lang="ja-JP" altLang="en-US" b="1"/>
              <a:t>②フューチャー・デザインとは</a:t>
            </a:r>
          </a:p>
        </p:txBody>
      </p:sp>
      <p:sp>
        <p:nvSpPr>
          <p:cNvPr id="3" name="コンテンツ プレースホルダー 2">
            <a:extLst>
              <a:ext uri="{FF2B5EF4-FFF2-40B4-BE49-F238E27FC236}">
                <a16:creationId xmlns:a16="http://schemas.microsoft.com/office/drawing/2014/main" id="{4A8B019E-869D-49D6-D034-D0540F05F7AD}"/>
              </a:ext>
            </a:extLst>
          </p:cNvPr>
          <p:cNvSpPr>
            <a:spLocks noGrp="1"/>
          </p:cNvSpPr>
          <p:nvPr>
            <p:ph idx="1"/>
          </p:nvPr>
        </p:nvSpPr>
        <p:spPr>
          <a:xfrm>
            <a:off x="416069" y="1291472"/>
            <a:ext cx="5167067" cy="4885491"/>
          </a:xfrm>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00" cap="none" spc="0" normalizeH="0" baseline="0" noProof="0" dirty="0">
                <a:ln>
                  <a:noFill/>
                </a:ln>
                <a:effectLst/>
                <a:uLnTx/>
                <a:uFillTx/>
                <a:latin typeface="HGS明朝E" panose="02020900000000000000" pitchFamily="18" charset="-128"/>
                <a:ea typeface="HGS明朝E" panose="02020900000000000000" pitchFamily="18" charset="-128"/>
                <a:cs typeface="Times New Roman" panose="02020603050405020304" pitchFamily="18" charset="0"/>
              </a:rPr>
              <a:t>将来世代が、</a:t>
            </a:r>
            <a:r>
              <a:rPr lang="ja-JP" altLang="en-US" sz="2000" b="1" kern="100" dirty="0">
                <a:latin typeface="HGS明朝E" panose="02020900000000000000" pitchFamily="18" charset="-128"/>
                <a:ea typeface="HGS明朝E" panose="02020900000000000000" pitchFamily="18" charset="-128"/>
                <a:cs typeface="Times New Roman" panose="02020603050405020304" pitchFamily="18" charset="0"/>
              </a:rPr>
              <a:t>私</a:t>
            </a:r>
            <a:r>
              <a:rPr kumimoji="1" lang="ja-JP" altLang="en-US" sz="2000" b="1" i="0" u="none" strike="noStrike" kern="100" cap="none" spc="0" normalizeH="0" baseline="0" noProof="0" dirty="0">
                <a:ln>
                  <a:noFill/>
                </a:ln>
                <a:effectLst/>
                <a:uLnTx/>
                <a:uFillTx/>
                <a:latin typeface="HGS明朝E" panose="02020900000000000000" pitchFamily="18" charset="-128"/>
                <a:ea typeface="HGS明朝E" panose="02020900000000000000" pitchFamily="18" charset="-128"/>
                <a:cs typeface="Times New Roman" panose="02020603050405020304" pitchFamily="18" charset="0"/>
              </a:rPr>
              <a:t>たちに</a:t>
            </a:r>
            <a:endParaRPr kumimoji="1" lang="en-US" altLang="ja-JP" sz="2000" b="1" i="0" u="none" strike="noStrike" kern="100" cap="none" spc="0" normalizeH="0" baseline="0" noProof="0" dirty="0">
              <a:ln>
                <a:noFill/>
              </a:ln>
              <a:effectLst/>
              <a:uLnTx/>
              <a:uFillTx/>
              <a:latin typeface="HGS明朝E" panose="02020900000000000000" pitchFamily="18" charset="-128"/>
              <a:ea typeface="HGS明朝E" panose="02020900000000000000" pitchFamily="18" charset="-128"/>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00" cap="none" spc="0" normalizeH="0" baseline="0" noProof="0" dirty="0">
                <a:ln>
                  <a:noFill/>
                </a:ln>
                <a:effectLst/>
                <a:uLnTx/>
                <a:uFillTx/>
                <a:latin typeface="HGS明朝E" panose="02020900000000000000" pitchFamily="18" charset="-128"/>
                <a:ea typeface="HGS明朝E" panose="02020900000000000000" pitchFamily="18" charset="-128"/>
                <a:cs typeface="Times New Roman" panose="02020603050405020304" pitchFamily="18" charset="0"/>
              </a:rPr>
              <a:t>「ありがとう」と感謝したくなる社会</a:t>
            </a:r>
            <a:endParaRPr kumimoji="1" lang="en-US" altLang="ja-JP" sz="2000" b="1" i="0" u="none" strike="noStrike" kern="100" cap="none" spc="0" normalizeH="0" baseline="0" noProof="0" dirty="0">
              <a:ln>
                <a:noFill/>
              </a:ln>
              <a:effectLst/>
              <a:uLnTx/>
              <a:uFillTx/>
              <a:latin typeface="HGS明朝E" panose="02020900000000000000" pitchFamily="18" charset="-128"/>
              <a:ea typeface="HGS明朝E" panose="02020900000000000000" pitchFamily="18" charset="-128"/>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000" b="1" kern="100" dirty="0">
                <a:latin typeface="HGS明朝E" panose="02020900000000000000" pitchFamily="18" charset="-128"/>
                <a:ea typeface="HGS明朝E" panose="02020900000000000000" pitchFamily="18" charset="-128"/>
                <a:cs typeface="Times New Roman" panose="02020603050405020304" pitchFamily="18" charset="0"/>
              </a:rPr>
              <a:t>を</a:t>
            </a:r>
            <a:r>
              <a:rPr kumimoji="1" lang="ja-JP" altLang="en-US" sz="2000" b="1" i="0" u="none" strike="noStrike" kern="100" cap="none" spc="0" normalizeH="0" baseline="0" noProof="0" dirty="0">
                <a:ln>
                  <a:noFill/>
                </a:ln>
                <a:effectLst/>
                <a:uLnTx/>
                <a:uFillTx/>
                <a:latin typeface="HGS明朝E" panose="02020900000000000000" pitchFamily="18" charset="-128"/>
                <a:ea typeface="HGS明朝E" panose="02020900000000000000" pitchFamily="18" charset="-128"/>
                <a:cs typeface="Times New Roman" panose="02020603050405020304" pitchFamily="18" charset="0"/>
              </a:rPr>
              <a:t>デザイン</a:t>
            </a:r>
            <a:r>
              <a:rPr lang="ja-JP" altLang="en-US" sz="2000" b="1" kern="100" dirty="0">
                <a:latin typeface="HGS明朝E" panose="02020900000000000000" pitchFamily="18" charset="-128"/>
                <a:ea typeface="HGS明朝E" panose="02020900000000000000" pitchFamily="18" charset="-128"/>
                <a:cs typeface="Times New Roman" panose="02020603050405020304" pitchFamily="18" charset="0"/>
              </a:rPr>
              <a:t>してみませんか？</a:t>
            </a:r>
            <a:endParaRPr kumimoji="1" lang="en-US" altLang="ja-JP" sz="2000" b="0" i="0" u="none" strike="noStrike" kern="100" cap="none" spc="0" normalizeH="0" baseline="0" noProof="0" dirty="0">
              <a:ln>
                <a:noFill/>
              </a:ln>
              <a:effectLst/>
              <a:uLnTx/>
              <a:uFillTx/>
              <a:latin typeface="HGS明朝E" panose="02020900000000000000" pitchFamily="18" charset="-128"/>
              <a:ea typeface="HGS明朝E" panose="02020900000000000000" pitchFamily="18" charset="-128"/>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400" b="0" i="0" u="none" strike="noStrike" kern="100" cap="none" spc="0" normalizeH="0" baseline="0" noProof="0" dirty="0">
              <a:ln>
                <a:noFill/>
              </a:ln>
              <a:effectLst/>
              <a:uLnTx/>
              <a:uFillTx/>
              <a:latin typeface="HGS明朝E" panose="02020900000000000000" pitchFamily="18" charset="-128"/>
              <a:ea typeface="HGS明朝E" panose="02020900000000000000" pitchFamily="18" charset="-128"/>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00" cap="none" spc="0" normalizeH="0" baseline="0" noProof="0" dirty="0">
                <a:ln>
                  <a:noFill/>
                </a:ln>
                <a:effectLst/>
                <a:uLnTx/>
                <a:uFillTx/>
                <a:latin typeface="HGS明朝E" panose="02020900000000000000" pitchFamily="18" charset="-128"/>
                <a:ea typeface="HGS明朝E" panose="02020900000000000000" pitchFamily="18" charset="-128"/>
                <a:cs typeface="Times New Roman" panose="02020603050405020304" pitchFamily="18" charset="0"/>
              </a:rPr>
              <a:t>私</a:t>
            </a:r>
            <a:r>
              <a:rPr kumimoji="1" lang="ja-JP" altLang="ja-JP" sz="1400" b="0" i="0" u="none" strike="noStrike" kern="100" cap="none" spc="0" normalizeH="0" baseline="0" noProof="0" dirty="0">
                <a:ln>
                  <a:noFill/>
                </a:ln>
                <a:effectLst/>
                <a:uLnTx/>
                <a:uFillTx/>
                <a:latin typeface="HGS明朝E" panose="02020900000000000000" pitchFamily="18" charset="-128"/>
                <a:ea typeface="HGS明朝E" panose="02020900000000000000" pitchFamily="18" charset="-128"/>
                <a:cs typeface="Times New Roman" panose="02020603050405020304" pitchFamily="18" charset="0"/>
              </a:rPr>
              <a:t>たち</a:t>
            </a:r>
            <a:r>
              <a:rPr kumimoji="1" lang="ja-JP" altLang="en-US" sz="1400" b="0" i="0" u="none" strike="noStrike" kern="100" cap="none" spc="0" normalizeH="0" baseline="0" noProof="0" dirty="0">
                <a:ln>
                  <a:noFill/>
                </a:ln>
                <a:effectLst/>
                <a:uLnTx/>
                <a:uFillTx/>
                <a:latin typeface="HGS明朝E" panose="02020900000000000000" pitchFamily="18" charset="-128"/>
                <a:ea typeface="HGS明朝E" panose="02020900000000000000" pitchFamily="18" charset="-128"/>
                <a:cs typeface="Times New Roman" panose="02020603050405020304" pitchFamily="18" charset="0"/>
              </a:rPr>
              <a:t>が</a:t>
            </a:r>
            <a:r>
              <a:rPr kumimoji="1" lang="ja-JP" altLang="ja-JP" sz="1400" b="0" i="0" u="none" strike="noStrike" kern="100" cap="none" spc="0" normalizeH="0" baseline="0" noProof="0" dirty="0">
                <a:ln>
                  <a:noFill/>
                </a:ln>
                <a:effectLst/>
                <a:uLnTx/>
                <a:uFillTx/>
                <a:latin typeface="HGS明朝E" panose="02020900000000000000" pitchFamily="18" charset="-128"/>
                <a:ea typeface="HGS明朝E" panose="02020900000000000000" pitchFamily="18" charset="-128"/>
                <a:cs typeface="Times New Roman" panose="02020603050405020304" pitchFamily="18" charset="0"/>
              </a:rPr>
              <a:t>持続可能な社会を考え</a:t>
            </a:r>
            <a:r>
              <a:rPr kumimoji="1" lang="ja-JP" altLang="en-US" sz="1400" b="0" i="0" u="none" strike="noStrike" kern="100" cap="none" spc="0" normalizeH="0" baseline="0" noProof="0" dirty="0">
                <a:ln>
                  <a:noFill/>
                </a:ln>
                <a:effectLst/>
                <a:uLnTx/>
                <a:uFillTx/>
                <a:latin typeface="HGS明朝E" panose="02020900000000000000" pitchFamily="18" charset="-128"/>
                <a:ea typeface="HGS明朝E" panose="02020900000000000000" pitchFamily="18" charset="-128"/>
                <a:cs typeface="Times New Roman" panose="02020603050405020304" pitchFamily="18" charset="0"/>
              </a:rPr>
              <a:t>る</a:t>
            </a:r>
            <a:r>
              <a:rPr lang="ja-JP" altLang="en-US" sz="1400" kern="100" dirty="0">
                <a:latin typeface="HGS明朝E" panose="02020900000000000000" pitchFamily="18" charset="-128"/>
                <a:ea typeface="HGS明朝E" panose="02020900000000000000" pitchFamily="18" charset="-128"/>
                <a:cs typeface="Times New Roman" panose="02020603050405020304" pitchFamily="18" charset="0"/>
              </a:rPr>
              <a:t>時</a:t>
            </a:r>
            <a:r>
              <a:rPr kumimoji="1" lang="ja-JP" altLang="en-US" sz="1400" b="0" i="0" u="none" strike="noStrike" kern="100" cap="none" spc="0" normalizeH="0" baseline="0" noProof="0" dirty="0">
                <a:ln>
                  <a:noFill/>
                </a:ln>
                <a:effectLst/>
                <a:uLnTx/>
                <a:uFillTx/>
                <a:latin typeface="HGS明朝E" panose="02020900000000000000" pitchFamily="18" charset="-128"/>
                <a:ea typeface="HGS明朝E" panose="02020900000000000000" pitchFamily="18" charset="-128"/>
                <a:cs typeface="Times New Roman" panose="02020603050405020304" pitchFamily="18" charset="0"/>
              </a:rPr>
              <a:t>に</a:t>
            </a:r>
            <a:r>
              <a:rPr kumimoji="1" lang="ja-JP" altLang="ja-JP" sz="1400" b="0" i="0" u="none" strike="noStrike" kern="100" cap="none" spc="0" normalizeH="0" baseline="0" noProof="0" dirty="0">
                <a:ln>
                  <a:noFill/>
                </a:ln>
                <a:effectLst/>
                <a:uLnTx/>
                <a:uFillTx/>
                <a:latin typeface="HGS明朝E" panose="02020900000000000000" pitchFamily="18" charset="-128"/>
                <a:ea typeface="HGS明朝E" panose="02020900000000000000" pitchFamily="18" charset="-128"/>
                <a:cs typeface="Times New Roman" panose="02020603050405020304" pitchFamily="18" charset="0"/>
              </a:rPr>
              <a:t>、</a:t>
            </a:r>
            <a:endParaRPr kumimoji="1" lang="en-US" altLang="ja-JP" sz="1400" b="0" i="0" u="none" strike="noStrike" kern="100" cap="none" spc="0" normalizeH="0" baseline="0" noProof="0" dirty="0">
              <a:ln>
                <a:noFill/>
              </a:ln>
              <a:effectLst/>
              <a:uLnTx/>
              <a:uFillTx/>
              <a:latin typeface="HGS明朝E" panose="02020900000000000000" pitchFamily="18" charset="-128"/>
              <a:ea typeface="HGS明朝E" panose="02020900000000000000" pitchFamily="18" charset="-128"/>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ja-JP" sz="1400" b="0" i="0" u="none" strike="noStrike" kern="100" cap="none" spc="0" normalizeH="0" baseline="0" noProof="0" dirty="0">
                <a:ln>
                  <a:noFill/>
                </a:ln>
                <a:effectLst/>
                <a:uLnTx/>
                <a:uFillTx/>
                <a:latin typeface="HGS明朝E" panose="02020900000000000000" pitchFamily="18" charset="-128"/>
                <a:ea typeface="HGS明朝E" panose="02020900000000000000" pitchFamily="18" charset="-128"/>
                <a:cs typeface="Times New Roman" panose="02020603050405020304" pitchFamily="18" charset="0"/>
              </a:rPr>
              <a:t>近視眼的な意思決定を</a:t>
            </a:r>
            <a:r>
              <a:rPr kumimoji="1" lang="ja-JP" altLang="en-US" sz="1400" b="0" i="0" u="none" strike="noStrike" kern="100" cap="none" spc="0" normalizeH="0" baseline="0" noProof="0" dirty="0">
                <a:ln>
                  <a:noFill/>
                </a:ln>
                <a:effectLst/>
                <a:uLnTx/>
                <a:uFillTx/>
                <a:latin typeface="HGS明朝E" panose="02020900000000000000" pitchFamily="18" charset="-128"/>
                <a:ea typeface="HGS明朝E" panose="02020900000000000000" pitchFamily="18" charset="-128"/>
                <a:cs typeface="Times New Roman" panose="02020603050405020304" pitchFamily="18" charset="0"/>
              </a:rPr>
              <a:t>してしまうと</a:t>
            </a:r>
            <a:r>
              <a:rPr kumimoji="1" lang="ja-JP" altLang="ja-JP" sz="1400" b="0" i="0" u="none" strike="noStrike" kern="100" cap="none" spc="0" normalizeH="0" baseline="0" noProof="0" dirty="0">
                <a:ln>
                  <a:noFill/>
                </a:ln>
                <a:effectLst/>
                <a:uLnTx/>
                <a:uFillTx/>
                <a:latin typeface="HGS明朝E" panose="02020900000000000000" pitchFamily="18" charset="-128"/>
                <a:ea typeface="HGS明朝E" panose="02020900000000000000" pitchFamily="18" charset="-128"/>
                <a:cs typeface="Times New Roman" panose="02020603050405020304" pitchFamily="18" charset="0"/>
              </a:rPr>
              <a:t>、</a:t>
            </a:r>
            <a:r>
              <a:rPr kumimoji="1" lang="ja-JP" altLang="en-US" sz="1400" b="0" i="0" u="none" strike="noStrike" kern="100" cap="none" spc="0" normalizeH="0" baseline="0" noProof="0" dirty="0">
                <a:ln>
                  <a:noFill/>
                </a:ln>
                <a:effectLst/>
                <a:uLnTx/>
                <a:uFillTx/>
                <a:latin typeface="HGS明朝E" panose="02020900000000000000" pitchFamily="18" charset="-128"/>
                <a:ea typeface="HGS明朝E" panose="02020900000000000000" pitchFamily="18" charset="-128"/>
                <a:cs typeface="Times New Roman" panose="02020603050405020304" pitchFamily="18" charset="0"/>
              </a:rPr>
              <a:t>気付かないうちに</a:t>
            </a:r>
            <a:endParaRPr kumimoji="1" lang="en-US" altLang="ja-JP" sz="1400" b="0" i="0" u="none" strike="noStrike" kern="100" cap="none" spc="0" normalizeH="0" baseline="0" noProof="0" dirty="0">
              <a:ln>
                <a:noFill/>
              </a:ln>
              <a:effectLst/>
              <a:uLnTx/>
              <a:uFillTx/>
              <a:latin typeface="HGS明朝E" panose="02020900000000000000" pitchFamily="18" charset="-128"/>
              <a:ea typeface="HGS明朝E" panose="02020900000000000000" pitchFamily="18" charset="-128"/>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ja-JP" sz="1400" b="0" i="0" u="none" strike="noStrike" kern="100" cap="none" spc="0" normalizeH="0" baseline="0" noProof="0" dirty="0">
                <a:ln>
                  <a:noFill/>
                </a:ln>
                <a:effectLst/>
                <a:uLnTx/>
                <a:uFillTx/>
                <a:latin typeface="HGS明朝E" panose="02020900000000000000" pitchFamily="18" charset="-128"/>
                <a:ea typeface="HGS明朝E" panose="02020900000000000000" pitchFamily="18" charset="-128"/>
                <a:cs typeface="Times New Roman" panose="02020603050405020304" pitchFamily="18" charset="0"/>
              </a:rPr>
              <a:t>将来世代に負の影響</a:t>
            </a:r>
            <a:r>
              <a:rPr kumimoji="1" lang="ja-JP" altLang="en-US" sz="1400" b="0" i="0" u="none" strike="noStrike" kern="100" cap="none" spc="0" normalizeH="0" baseline="0" noProof="0" dirty="0">
                <a:ln>
                  <a:noFill/>
                </a:ln>
                <a:effectLst/>
                <a:uLnTx/>
                <a:uFillTx/>
                <a:latin typeface="HGS明朝E" panose="02020900000000000000" pitchFamily="18" charset="-128"/>
                <a:ea typeface="HGS明朝E" panose="02020900000000000000" pitchFamily="18" charset="-128"/>
                <a:cs typeface="Times New Roman" panose="02020603050405020304" pitchFamily="18" charset="0"/>
              </a:rPr>
              <a:t>（</a:t>
            </a:r>
            <a:r>
              <a:rPr kumimoji="1" lang="ja-JP" altLang="en-US" sz="1400" b="0" i="0" strike="noStrike" kern="100" cap="none" spc="0" normalizeH="0" baseline="0" noProof="0" dirty="0">
                <a:ln>
                  <a:noFill/>
                </a:ln>
                <a:effectLst/>
                <a:uLnTx/>
                <a:uFillTx/>
                <a:latin typeface="HGS明朝E" panose="02020900000000000000" pitchFamily="18" charset="-128"/>
                <a:ea typeface="HGS明朝E" panose="02020900000000000000" pitchFamily="18" charset="-128"/>
                <a:cs typeface="Times New Roman" panose="02020603050405020304" pitchFamily="18" charset="0"/>
              </a:rPr>
              <a:t>将来失敗</a:t>
            </a:r>
            <a:r>
              <a:rPr kumimoji="1" lang="ja-JP" altLang="en-US" sz="1400" b="0" i="0" u="none" strike="noStrike" kern="100" cap="none" spc="0" normalizeH="0" baseline="0" noProof="0" dirty="0">
                <a:ln>
                  <a:noFill/>
                </a:ln>
                <a:effectLst/>
                <a:uLnTx/>
                <a:uFillTx/>
                <a:latin typeface="HGS明朝E" panose="02020900000000000000" pitchFamily="18" charset="-128"/>
                <a:ea typeface="HGS明朝E" panose="02020900000000000000" pitchFamily="18" charset="-128"/>
                <a:cs typeface="Times New Roman" panose="02020603050405020304" pitchFamily="18" charset="0"/>
              </a:rPr>
              <a:t>）</a:t>
            </a:r>
            <a:r>
              <a:rPr kumimoji="1" lang="ja-JP" altLang="ja-JP" sz="1400" b="0" i="0" u="none" strike="noStrike" kern="100" cap="none" spc="0" normalizeH="0" baseline="0" noProof="0" dirty="0">
                <a:ln>
                  <a:noFill/>
                </a:ln>
                <a:effectLst/>
                <a:uLnTx/>
                <a:uFillTx/>
                <a:latin typeface="HGS明朝E" panose="02020900000000000000" pitchFamily="18" charset="-128"/>
                <a:ea typeface="HGS明朝E" panose="02020900000000000000" pitchFamily="18" charset="-128"/>
                <a:cs typeface="Times New Roman" panose="02020603050405020304" pitchFamily="18" charset="0"/>
              </a:rPr>
              <a:t>を与えて</a:t>
            </a:r>
            <a:r>
              <a:rPr kumimoji="1" lang="ja-JP" altLang="en-US" sz="1400" b="0" i="0" u="none" strike="noStrike" kern="100" cap="none" spc="0" normalizeH="0" baseline="0" noProof="0" dirty="0">
                <a:ln>
                  <a:noFill/>
                </a:ln>
                <a:effectLst/>
                <a:uLnTx/>
                <a:uFillTx/>
                <a:latin typeface="HGS明朝E" panose="02020900000000000000" pitchFamily="18" charset="-128"/>
                <a:ea typeface="HGS明朝E" panose="02020900000000000000" pitchFamily="18" charset="-128"/>
                <a:cs typeface="Times New Roman" panose="02020603050405020304" pitchFamily="18" charset="0"/>
              </a:rPr>
              <a:t>しまうことに</a:t>
            </a:r>
            <a:endParaRPr kumimoji="1" lang="en-US" altLang="ja-JP" sz="1400" b="0" i="0" u="none" strike="noStrike" kern="100" cap="none" spc="0" normalizeH="0" baseline="0" noProof="0" dirty="0">
              <a:ln>
                <a:noFill/>
              </a:ln>
              <a:effectLst/>
              <a:uLnTx/>
              <a:uFillTx/>
              <a:latin typeface="HGS明朝E" panose="02020900000000000000" pitchFamily="18" charset="-128"/>
              <a:ea typeface="HGS明朝E" panose="02020900000000000000" pitchFamily="18" charset="-128"/>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00" cap="none" spc="0" normalizeH="0" baseline="0" noProof="0" dirty="0">
                <a:ln>
                  <a:noFill/>
                </a:ln>
                <a:effectLst/>
                <a:uLnTx/>
                <a:uFillTx/>
                <a:latin typeface="HGS明朝E" panose="02020900000000000000" pitchFamily="18" charset="-128"/>
                <a:ea typeface="HGS明朝E" panose="02020900000000000000" pitchFamily="18" charset="-128"/>
                <a:cs typeface="Times New Roman" panose="02020603050405020304" pitchFamily="18" charset="0"/>
              </a:rPr>
              <a:t>なりかねません。</a:t>
            </a:r>
            <a:endParaRPr kumimoji="1" lang="en-US" altLang="ja-JP" sz="1400" b="0" i="0" u="none" strike="noStrike" kern="100" cap="none" spc="0" normalizeH="0" baseline="0" noProof="0" dirty="0">
              <a:ln>
                <a:noFill/>
              </a:ln>
              <a:effectLst/>
              <a:uLnTx/>
              <a:uFillTx/>
              <a:latin typeface="HGS明朝E" panose="02020900000000000000" pitchFamily="18" charset="-128"/>
              <a:ea typeface="HGS明朝E" panose="02020900000000000000" pitchFamily="18" charset="-128"/>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400" b="0" i="0" u="none" strike="noStrike" kern="100" cap="none" spc="0" normalizeH="0" baseline="0" noProof="0" dirty="0">
              <a:ln>
                <a:noFill/>
              </a:ln>
              <a:effectLst/>
              <a:uLnTx/>
              <a:uFillTx/>
              <a:latin typeface="HGS明朝E" panose="02020900000000000000" pitchFamily="18" charset="-128"/>
              <a:ea typeface="HGS明朝E" panose="02020900000000000000" pitchFamily="18" charset="-128"/>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00" cap="none" spc="0" normalizeH="0" baseline="0" noProof="0" dirty="0">
                <a:ln>
                  <a:noFill/>
                </a:ln>
                <a:effectLst/>
                <a:uLnTx/>
                <a:uFillTx/>
                <a:latin typeface="HGS明朝E" panose="02020900000000000000" pitchFamily="18" charset="-128"/>
                <a:ea typeface="HGS明朝E" panose="02020900000000000000" pitchFamily="18" charset="-128"/>
                <a:cs typeface="Times New Roman" panose="02020603050405020304" pitchFamily="18" charset="0"/>
              </a:rPr>
              <a:t>こうした</a:t>
            </a:r>
            <a:r>
              <a:rPr kumimoji="1" lang="ja-JP" altLang="ja-JP" sz="1400" b="0" i="0" u="none" strike="noStrike" kern="100" cap="none" spc="0" normalizeH="0" baseline="0" noProof="0" dirty="0">
                <a:ln>
                  <a:noFill/>
                </a:ln>
                <a:effectLst/>
                <a:uLnTx/>
                <a:uFillTx/>
                <a:latin typeface="HGS明朝E" panose="02020900000000000000" pitchFamily="18" charset="-128"/>
                <a:ea typeface="HGS明朝E" panose="02020900000000000000" pitchFamily="18" charset="-128"/>
                <a:cs typeface="Times New Roman" panose="02020603050405020304" pitchFamily="18" charset="0"/>
              </a:rPr>
              <a:t>将来失敗を回避するために、</a:t>
            </a:r>
            <a:endParaRPr kumimoji="1" lang="en-US" altLang="ja-JP" sz="1400" b="0" i="0" u="none" strike="noStrike" kern="100" cap="none" spc="0" normalizeH="0" baseline="0" noProof="0" dirty="0">
              <a:ln>
                <a:noFill/>
              </a:ln>
              <a:effectLst/>
              <a:uLnTx/>
              <a:uFillTx/>
              <a:latin typeface="HGS明朝E" panose="02020900000000000000" pitchFamily="18" charset="-128"/>
              <a:ea typeface="HGS明朝E" panose="02020900000000000000" pitchFamily="18" charset="-128"/>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ja-JP" sz="1400" b="0" i="0" u="none" strike="noStrike" kern="100" cap="none" spc="0" normalizeH="0" baseline="0" noProof="0" dirty="0">
                <a:ln>
                  <a:noFill/>
                </a:ln>
                <a:effectLst/>
                <a:uLnTx/>
                <a:uFillTx/>
                <a:latin typeface="HGS明朝E" panose="02020900000000000000" pitchFamily="18" charset="-128"/>
                <a:ea typeface="HGS明朝E" panose="02020900000000000000" pitchFamily="18" charset="-128"/>
                <a:cs typeface="Times New Roman" panose="02020603050405020304" pitchFamily="18" charset="0"/>
              </a:rPr>
              <a:t>現世代の議論の中に</a:t>
            </a:r>
            <a:r>
              <a:rPr kumimoji="1" lang="ja-JP" altLang="ja-JP" sz="1800" b="1" i="0" strike="noStrike" kern="100" cap="none" spc="0" normalizeH="0" baseline="0" noProof="0" dirty="0">
                <a:ln>
                  <a:noFill/>
                </a:ln>
                <a:effectLst/>
                <a:uLnTx/>
                <a:uFillTx/>
                <a:latin typeface="HGS明朝E" panose="02020900000000000000" pitchFamily="18" charset="-128"/>
                <a:ea typeface="HGS明朝E" panose="02020900000000000000" pitchFamily="18" charset="-128"/>
                <a:cs typeface="Times New Roman" panose="02020603050405020304" pitchFamily="18" charset="0"/>
              </a:rPr>
              <a:t>仮想将来世代</a:t>
            </a:r>
            <a:r>
              <a:rPr kumimoji="1" lang="ja-JP" altLang="ja-JP" sz="1800" b="1" i="0" u="none" strike="noStrike" kern="100" cap="none" spc="0" normalizeH="0" baseline="0" noProof="0" dirty="0">
                <a:ln>
                  <a:noFill/>
                </a:ln>
                <a:effectLst/>
                <a:uLnTx/>
                <a:uFillTx/>
                <a:latin typeface="HGS明朝E" panose="02020900000000000000" pitchFamily="18" charset="-128"/>
                <a:ea typeface="HGS明朝E" panose="02020900000000000000" pitchFamily="18" charset="-128"/>
                <a:cs typeface="Times New Roman" panose="02020603050405020304" pitchFamily="18" charset="0"/>
              </a:rPr>
              <a:t>を参加させ</a:t>
            </a:r>
            <a:r>
              <a:rPr lang="ja-JP" altLang="en-US" sz="1800" b="1" kern="100" dirty="0">
                <a:latin typeface="HGS明朝E" panose="02020900000000000000" pitchFamily="18" charset="-128"/>
                <a:ea typeface="HGS明朝E" panose="02020900000000000000" pitchFamily="18" charset="-128"/>
                <a:cs typeface="Times New Roman" panose="02020603050405020304" pitchFamily="18" charset="0"/>
              </a:rPr>
              <a:t>、</a:t>
            </a:r>
            <a:endParaRPr lang="en-US" altLang="ja-JP" sz="1800" b="1" kern="100" dirty="0">
              <a:latin typeface="HGS明朝E" panose="02020900000000000000" pitchFamily="18" charset="-128"/>
              <a:ea typeface="HGS明朝E" panose="02020900000000000000" pitchFamily="18" charset="-128"/>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00" cap="none" spc="0" normalizeH="0" baseline="0" noProof="0" dirty="0">
                <a:ln>
                  <a:noFill/>
                </a:ln>
                <a:effectLst/>
                <a:uLnTx/>
                <a:uFillTx/>
                <a:latin typeface="HGS明朝E" panose="02020900000000000000" pitchFamily="18" charset="-128"/>
                <a:ea typeface="HGS明朝E" panose="02020900000000000000" pitchFamily="18" charset="-128"/>
                <a:cs typeface="Times New Roman" panose="02020603050405020304" pitchFamily="18" charset="0"/>
              </a:rPr>
              <a:t>未来について「将来世代の視点で」考える</a:t>
            </a:r>
            <a:r>
              <a:rPr kumimoji="1" lang="ja-JP" altLang="ja-JP" sz="1400" b="0" i="0" u="none" strike="noStrike" kern="100" cap="none" spc="0" normalizeH="0" baseline="0" noProof="0" dirty="0">
                <a:ln>
                  <a:noFill/>
                </a:ln>
                <a:effectLst/>
                <a:uLnTx/>
                <a:uFillTx/>
                <a:latin typeface="HGS明朝E" panose="02020900000000000000" pitchFamily="18" charset="-128"/>
                <a:ea typeface="HGS明朝E" panose="02020900000000000000" pitchFamily="18" charset="-128"/>
                <a:cs typeface="Times New Roman" panose="02020603050405020304" pitchFamily="18" charset="0"/>
              </a:rPr>
              <a:t>ことで</a:t>
            </a:r>
            <a:endParaRPr kumimoji="1" lang="en-US" altLang="ja-JP" sz="1400" b="0" i="0" u="none" strike="noStrike" kern="100" cap="none" spc="0" normalizeH="0" baseline="0" noProof="0" dirty="0">
              <a:ln>
                <a:noFill/>
              </a:ln>
              <a:effectLst/>
              <a:uLnTx/>
              <a:uFillTx/>
              <a:latin typeface="HGS明朝E" panose="02020900000000000000" pitchFamily="18" charset="-128"/>
              <a:ea typeface="HGS明朝E" panose="02020900000000000000" pitchFamily="18" charset="-128"/>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ja-JP" sz="1400" b="0" i="0" u="none" strike="noStrike" kern="100" cap="none" spc="0" normalizeH="0" baseline="0" noProof="0" dirty="0">
                <a:ln>
                  <a:noFill/>
                </a:ln>
                <a:effectLst/>
                <a:uLnTx/>
                <a:uFillTx/>
                <a:latin typeface="HGS明朝E" panose="02020900000000000000" pitchFamily="18" charset="-128"/>
                <a:ea typeface="HGS明朝E" panose="02020900000000000000" pitchFamily="18" charset="-128"/>
                <a:cs typeface="Times New Roman" panose="02020603050405020304" pitchFamily="18" charset="0"/>
              </a:rPr>
              <a:t>将来世代の利益も踏まえた意思決定を行</a:t>
            </a:r>
            <a:r>
              <a:rPr kumimoji="1" lang="ja-JP" altLang="en-US" sz="1400" b="0" i="0" u="none" strike="noStrike" kern="100" cap="none" spc="0" normalizeH="0" baseline="0" noProof="0" dirty="0">
                <a:ln>
                  <a:noFill/>
                </a:ln>
                <a:effectLst/>
                <a:uLnTx/>
                <a:uFillTx/>
                <a:latin typeface="HGS明朝E" panose="02020900000000000000" pitchFamily="18" charset="-128"/>
                <a:ea typeface="HGS明朝E" panose="02020900000000000000" pitchFamily="18" charset="-128"/>
                <a:cs typeface="Times New Roman" panose="02020603050405020304" pitchFamily="18" charset="0"/>
              </a:rPr>
              <a:t>えるようにする、</a:t>
            </a:r>
            <a:endParaRPr kumimoji="1" lang="en-US" altLang="ja-JP" sz="1400" b="0" i="0" u="none" strike="noStrike" kern="100" cap="none" spc="0" normalizeH="0" baseline="0" noProof="0" dirty="0">
              <a:ln>
                <a:noFill/>
              </a:ln>
              <a:effectLst/>
              <a:uLnTx/>
              <a:uFillTx/>
              <a:latin typeface="HGS明朝E" panose="02020900000000000000" pitchFamily="18" charset="-128"/>
              <a:ea typeface="HGS明朝E" panose="02020900000000000000" pitchFamily="18" charset="-128"/>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500" b="0" i="0" u="none" strike="noStrike" kern="100" cap="none" spc="0" normalizeH="0" baseline="0" noProof="0" dirty="0">
              <a:ln>
                <a:noFill/>
              </a:ln>
              <a:effectLst/>
              <a:uLnTx/>
              <a:uFillTx/>
              <a:latin typeface="HGS明朝E" panose="02020900000000000000" pitchFamily="18" charset="-128"/>
              <a:ea typeface="HGS明朝E" panose="02020900000000000000" pitchFamily="18" charset="-128"/>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00" cap="none" spc="0" normalizeH="0" baseline="0" noProof="0" dirty="0">
                <a:ln>
                  <a:noFill/>
                </a:ln>
                <a:effectLst/>
                <a:uLnTx/>
                <a:uFillTx/>
                <a:latin typeface="HGS明朝E" panose="02020900000000000000" pitchFamily="18" charset="-128"/>
                <a:ea typeface="HGS明朝E" panose="02020900000000000000" pitchFamily="18" charset="-128"/>
                <a:cs typeface="Times New Roman" panose="02020603050405020304" pitchFamily="18" charset="0"/>
              </a:rPr>
              <a:t>言い換えれば、</a:t>
            </a:r>
            <a:r>
              <a:rPr lang="ja-JP" altLang="en-US" sz="1800" b="1" kern="100" dirty="0">
                <a:latin typeface="HGS明朝E" panose="02020900000000000000" pitchFamily="18" charset="-128"/>
                <a:ea typeface="HGS明朝E" panose="02020900000000000000" pitchFamily="18" charset="-128"/>
                <a:cs typeface="Times New Roman" panose="02020603050405020304" pitchFamily="18" charset="0"/>
              </a:rPr>
              <a:t>将来可能性</a:t>
            </a:r>
            <a:r>
              <a:rPr kumimoji="1" lang="ja-JP" altLang="en-US" sz="1400" b="0" i="0" u="none" strike="noStrike" kern="100" cap="none" spc="0" normalizeH="0" baseline="0" noProof="0" dirty="0">
                <a:ln>
                  <a:noFill/>
                </a:ln>
                <a:effectLst/>
                <a:uLnTx/>
                <a:uFillTx/>
                <a:latin typeface="HGS明朝E" panose="02020900000000000000" pitchFamily="18" charset="-128"/>
                <a:ea typeface="HGS明朝E" panose="02020900000000000000" pitchFamily="18" charset="-128"/>
                <a:cs typeface="Times New Roman" panose="02020603050405020304" pitchFamily="18" charset="0"/>
              </a:rPr>
              <a:t>を発揮できる社会をつくる、</a:t>
            </a:r>
            <a:endParaRPr kumimoji="1" lang="en-US" altLang="ja-JP" sz="1400" b="0" i="0" u="none" strike="noStrike" kern="100" cap="none" spc="0" normalizeH="0" baseline="0" noProof="0" dirty="0">
              <a:ln>
                <a:noFill/>
              </a:ln>
              <a:effectLst/>
              <a:uLnTx/>
              <a:uFillTx/>
              <a:latin typeface="HGS明朝E" panose="02020900000000000000" pitchFamily="18" charset="-128"/>
              <a:ea typeface="HGS明朝E" panose="02020900000000000000" pitchFamily="18" charset="-128"/>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00" cap="none" spc="0" normalizeH="0" baseline="0" noProof="0" dirty="0">
                <a:ln>
                  <a:noFill/>
                </a:ln>
                <a:effectLst/>
                <a:uLnTx/>
                <a:uFillTx/>
                <a:latin typeface="HGS明朝E" panose="02020900000000000000" pitchFamily="18" charset="-128"/>
                <a:ea typeface="HGS明朝E" panose="02020900000000000000" pitchFamily="18" charset="-128"/>
                <a:cs typeface="Times New Roman" panose="02020603050405020304" pitchFamily="18" charset="0"/>
              </a:rPr>
              <a:t>これがフューチャー・デザインの基本的な</a:t>
            </a:r>
            <a:r>
              <a:rPr lang="ja-JP" altLang="en-US" sz="1400" kern="100" dirty="0">
                <a:latin typeface="HGS明朝E" panose="02020900000000000000" pitchFamily="18" charset="-128"/>
                <a:ea typeface="HGS明朝E" panose="02020900000000000000" pitchFamily="18" charset="-128"/>
                <a:cs typeface="Times New Roman" panose="02020603050405020304" pitchFamily="18" charset="0"/>
              </a:rPr>
              <a:t>考え方</a:t>
            </a:r>
            <a:r>
              <a:rPr kumimoji="1" lang="ja-JP" altLang="en-US" sz="1400" b="0" i="0" u="none" strike="noStrike" kern="100" cap="none" spc="0" normalizeH="0" baseline="0" noProof="0" dirty="0">
                <a:ln>
                  <a:noFill/>
                </a:ln>
                <a:effectLst/>
                <a:uLnTx/>
                <a:uFillTx/>
                <a:latin typeface="HGS明朝E" panose="02020900000000000000" pitchFamily="18" charset="-128"/>
                <a:ea typeface="HGS明朝E" panose="02020900000000000000" pitchFamily="18" charset="-128"/>
                <a:cs typeface="Times New Roman" panose="02020603050405020304" pitchFamily="18" charset="0"/>
              </a:rPr>
              <a:t>です。</a:t>
            </a:r>
            <a:endParaRPr kumimoji="1" lang="en-US" altLang="ja-JP" sz="1400" b="0" i="0" u="none" strike="noStrike" kern="100" cap="none" spc="0" normalizeH="0" baseline="0" noProof="0" dirty="0">
              <a:ln>
                <a:noFill/>
              </a:ln>
              <a:effectLst/>
              <a:uLnTx/>
              <a:uFillTx/>
              <a:latin typeface="HGS明朝E" panose="02020900000000000000" pitchFamily="18" charset="-128"/>
              <a:ea typeface="HGS明朝E" panose="02020900000000000000" pitchFamily="18" charset="-128"/>
              <a:cs typeface="Times New Roman" panose="02020603050405020304" pitchFamily="18" charset="0"/>
            </a:endParaRPr>
          </a:p>
          <a:p>
            <a:pPr marL="0" indent="0">
              <a:lnSpc>
                <a:spcPct val="100000"/>
              </a:lnSpc>
              <a:spcAft>
                <a:spcPts val="0"/>
              </a:spcAft>
              <a:buNone/>
              <a:defRPr/>
            </a:pPr>
            <a:endParaRPr lang="ja-JP" altLang="en-US" sz="1500" dirty="0">
              <a:solidFill>
                <a:prstClr val="black"/>
              </a:solidFill>
              <a:latin typeface="HGS明朝E" panose="02020900000000000000" pitchFamily="18" charset="-128"/>
              <a:ea typeface="HGS明朝E" panose="02020900000000000000" pitchFamily="18" charset="-128"/>
            </a:endParaRPr>
          </a:p>
        </p:txBody>
      </p:sp>
      <p:sp>
        <p:nvSpPr>
          <p:cNvPr id="4" name="スライド番号プレースホルダー 3">
            <a:extLst>
              <a:ext uri="{FF2B5EF4-FFF2-40B4-BE49-F238E27FC236}">
                <a16:creationId xmlns:a16="http://schemas.microsoft.com/office/drawing/2014/main" id="{D1BFF6E0-A87B-6337-14B7-F19F4C635D95}"/>
              </a:ext>
            </a:extLst>
          </p:cNvPr>
          <p:cNvSpPr>
            <a:spLocks noGrp="1"/>
          </p:cNvSpPr>
          <p:nvPr>
            <p:ph type="sldNum" sz="quarter" idx="12"/>
          </p:nvPr>
        </p:nvSpPr>
        <p:spPr/>
        <p:txBody>
          <a:bodyPr/>
          <a:lstStyle/>
          <a:p>
            <a:fld id="{43CE1F33-19CE-4414-9E55-507478994FA3}" type="slidenum">
              <a:rPr kumimoji="1" lang="ja-JP" altLang="en-US" smtClean="0"/>
              <a:t>10</a:t>
            </a:fld>
            <a:endParaRPr kumimoji="1" lang="ja-JP" altLang="en-US"/>
          </a:p>
        </p:txBody>
      </p:sp>
      <p:sp>
        <p:nvSpPr>
          <p:cNvPr id="6" name="四角形: 角を丸くする 5">
            <a:extLst>
              <a:ext uri="{FF2B5EF4-FFF2-40B4-BE49-F238E27FC236}">
                <a16:creationId xmlns:a16="http://schemas.microsoft.com/office/drawing/2014/main" id="{E491AB83-810C-B9D9-0914-7E9D34B335C1}"/>
              </a:ext>
            </a:extLst>
          </p:cNvPr>
          <p:cNvSpPr/>
          <p:nvPr/>
        </p:nvSpPr>
        <p:spPr>
          <a:xfrm>
            <a:off x="7992960" y="3180700"/>
            <a:ext cx="685800" cy="685800"/>
          </a:xfrm>
          <a:prstGeom prst="round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350"/>
              <a:t>未来</a:t>
            </a:r>
          </a:p>
        </p:txBody>
      </p:sp>
      <p:sp>
        <p:nvSpPr>
          <p:cNvPr id="7" name="四角形: 角を丸くする 6">
            <a:extLst>
              <a:ext uri="{FF2B5EF4-FFF2-40B4-BE49-F238E27FC236}">
                <a16:creationId xmlns:a16="http://schemas.microsoft.com/office/drawing/2014/main" id="{215D3EEC-60A0-4E72-D374-59A3F0EBC1C4}"/>
              </a:ext>
            </a:extLst>
          </p:cNvPr>
          <p:cNvSpPr/>
          <p:nvPr/>
        </p:nvSpPr>
        <p:spPr>
          <a:xfrm>
            <a:off x="6820047" y="3180700"/>
            <a:ext cx="685800" cy="685800"/>
          </a:xfrm>
          <a:prstGeom prst="roundRect">
            <a:avLst/>
          </a:prstGeom>
          <a:solidFill>
            <a:schemeClr val="bg2">
              <a:lumMod val="75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350"/>
              <a:t>現在</a:t>
            </a:r>
          </a:p>
        </p:txBody>
      </p:sp>
      <p:sp>
        <p:nvSpPr>
          <p:cNvPr id="8" name="四角形: 角を丸くする 7">
            <a:extLst>
              <a:ext uri="{FF2B5EF4-FFF2-40B4-BE49-F238E27FC236}">
                <a16:creationId xmlns:a16="http://schemas.microsoft.com/office/drawing/2014/main" id="{4F25EFF2-02FF-4188-1455-B1BEC0CB2976}"/>
              </a:ext>
            </a:extLst>
          </p:cNvPr>
          <p:cNvSpPr/>
          <p:nvPr/>
        </p:nvSpPr>
        <p:spPr>
          <a:xfrm>
            <a:off x="5628838" y="3180700"/>
            <a:ext cx="685800" cy="685800"/>
          </a:xfrm>
          <a:prstGeom prst="round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350"/>
              <a:t>過去</a:t>
            </a:r>
          </a:p>
        </p:txBody>
      </p:sp>
      <p:sp>
        <p:nvSpPr>
          <p:cNvPr id="9" name="矢印: 下カーブ 8">
            <a:extLst>
              <a:ext uri="{FF2B5EF4-FFF2-40B4-BE49-F238E27FC236}">
                <a16:creationId xmlns:a16="http://schemas.microsoft.com/office/drawing/2014/main" id="{7A8BD0FF-61C4-55CA-25FC-E98DAE4BAACD}"/>
              </a:ext>
            </a:extLst>
          </p:cNvPr>
          <p:cNvSpPr/>
          <p:nvPr/>
        </p:nvSpPr>
        <p:spPr>
          <a:xfrm>
            <a:off x="7162947" y="2504885"/>
            <a:ext cx="1329324" cy="548640"/>
          </a:xfrm>
          <a:prstGeom prst="curvedDownArrow">
            <a:avLst/>
          </a:prstGeom>
          <a:solidFill>
            <a:schemeClr val="bg2">
              <a:lumMod val="75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solidFill>
                <a:schemeClr val="tx1"/>
              </a:solidFill>
            </a:endParaRPr>
          </a:p>
        </p:txBody>
      </p:sp>
      <p:sp>
        <p:nvSpPr>
          <p:cNvPr id="10" name="矢印: 下カーブ 9">
            <a:extLst>
              <a:ext uri="{FF2B5EF4-FFF2-40B4-BE49-F238E27FC236}">
                <a16:creationId xmlns:a16="http://schemas.microsoft.com/office/drawing/2014/main" id="{6456BE92-13A1-AD28-D577-65E71DC38857}"/>
              </a:ext>
            </a:extLst>
          </p:cNvPr>
          <p:cNvSpPr/>
          <p:nvPr/>
        </p:nvSpPr>
        <p:spPr>
          <a:xfrm rot="10800000">
            <a:off x="5971738" y="3956795"/>
            <a:ext cx="1329324" cy="548640"/>
          </a:xfrm>
          <a:prstGeom prst="curvedDownArrow">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solidFill>
                <a:schemeClr val="tx1"/>
              </a:solidFill>
            </a:endParaRPr>
          </a:p>
        </p:txBody>
      </p:sp>
      <p:sp>
        <p:nvSpPr>
          <p:cNvPr id="11" name="矢印: 下カーブ 10">
            <a:extLst>
              <a:ext uri="{FF2B5EF4-FFF2-40B4-BE49-F238E27FC236}">
                <a16:creationId xmlns:a16="http://schemas.microsoft.com/office/drawing/2014/main" id="{F1340782-627D-8EFB-B487-063080DD3AC7}"/>
              </a:ext>
            </a:extLst>
          </p:cNvPr>
          <p:cNvSpPr/>
          <p:nvPr/>
        </p:nvSpPr>
        <p:spPr>
          <a:xfrm rot="10800000">
            <a:off x="7090758" y="3956796"/>
            <a:ext cx="1329324" cy="548640"/>
          </a:xfrm>
          <a:prstGeom prst="curvedDownArrow">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solidFill>
                <a:schemeClr val="tx1"/>
              </a:solidFill>
            </a:endParaRPr>
          </a:p>
        </p:txBody>
      </p:sp>
      <p:sp>
        <p:nvSpPr>
          <p:cNvPr id="12" name="テキスト ボックス 11">
            <a:extLst>
              <a:ext uri="{FF2B5EF4-FFF2-40B4-BE49-F238E27FC236}">
                <a16:creationId xmlns:a16="http://schemas.microsoft.com/office/drawing/2014/main" id="{97A8D57A-26AA-5FE6-37ED-395475002BA3}"/>
              </a:ext>
            </a:extLst>
          </p:cNvPr>
          <p:cNvSpPr txBox="1"/>
          <p:nvPr/>
        </p:nvSpPr>
        <p:spPr>
          <a:xfrm>
            <a:off x="7175680" y="1754919"/>
            <a:ext cx="1367682" cy="577081"/>
          </a:xfrm>
          <a:prstGeom prst="rect">
            <a:avLst/>
          </a:prstGeom>
          <a:noFill/>
        </p:spPr>
        <p:txBody>
          <a:bodyPr wrap="none" rtlCol="0">
            <a:spAutoFit/>
          </a:bodyPr>
          <a:lstStyle/>
          <a:p>
            <a:pPr algn="ctr"/>
            <a:r>
              <a:rPr lang="ja-JP" altLang="en-US" sz="1050" dirty="0">
                <a:latin typeface="Meiryo UI" panose="020B0604030504040204" pitchFamily="50" charset="-128"/>
                <a:ea typeface="Meiryo UI" panose="020B0604030504040204" pitchFamily="50" charset="-128"/>
              </a:rPr>
              <a:t>現在の視点から</a:t>
            </a:r>
            <a:endParaRPr lang="en-US" altLang="ja-JP" sz="1050" dirty="0">
              <a:latin typeface="Meiryo UI" panose="020B0604030504040204" pitchFamily="50" charset="-128"/>
              <a:ea typeface="Meiryo UI" panose="020B0604030504040204" pitchFamily="50" charset="-128"/>
            </a:endParaRPr>
          </a:p>
          <a:p>
            <a:pPr algn="ctr"/>
            <a:r>
              <a:rPr lang="ja-JP" altLang="en-US" sz="1050" dirty="0">
                <a:latin typeface="Meiryo UI" panose="020B0604030504040204" pitchFamily="50" charset="-128"/>
                <a:ea typeface="Meiryo UI" panose="020B0604030504040204" pitchFamily="50" charset="-128"/>
              </a:rPr>
              <a:t>未来を考えると</a:t>
            </a:r>
            <a:endParaRPr lang="en-US" altLang="ja-JP" sz="1050" dirty="0">
              <a:latin typeface="Meiryo UI" panose="020B0604030504040204" pitchFamily="50" charset="-128"/>
              <a:ea typeface="Meiryo UI" panose="020B0604030504040204" pitchFamily="50" charset="-128"/>
            </a:endParaRPr>
          </a:p>
          <a:p>
            <a:pPr algn="ctr"/>
            <a:r>
              <a:rPr lang="ja-JP" altLang="en-US" sz="1050" dirty="0">
                <a:latin typeface="Meiryo UI" panose="020B0604030504040204" pitchFamily="50" charset="-128"/>
                <a:ea typeface="Meiryo UI" panose="020B0604030504040204" pitchFamily="50" charset="-128"/>
              </a:rPr>
              <a:t>近視眼的になりやすい</a:t>
            </a:r>
          </a:p>
        </p:txBody>
      </p:sp>
      <p:sp>
        <p:nvSpPr>
          <p:cNvPr id="13" name="テキスト ボックス 12">
            <a:extLst>
              <a:ext uri="{FF2B5EF4-FFF2-40B4-BE49-F238E27FC236}">
                <a16:creationId xmlns:a16="http://schemas.microsoft.com/office/drawing/2014/main" id="{F962BCC7-A7E7-77C5-1C83-F017D5285AF5}"/>
              </a:ext>
            </a:extLst>
          </p:cNvPr>
          <p:cNvSpPr txBox="1"/>
          <p:nvPr/>
        </p:nvSpPr>
        <p:spPr>
          <a:xfrm>
            <a:off x="7211387" y="4582745"/>
            <a:ext cx="1544012" cy="900246"/>
          </a:xfrm>
          <a:prstGeom prst="rect">
            <a:avLst/>
          </a:prstGeom>
          <a:noFill/>
        </p:spPr>
        <p:txBody>
          <a:bodyPr wrap="none" rtlCol="0">
            <a:spAutoFit/>
          </a:bodyPr>
          <a:lstStyle/>
          <a:p>
            <a:pPr algn="ctr"/>
            <a:r>
              <a:rPr lang="ja-JP" altLang="en-US" sz="1050" b="1" dirty="0">
                <a:latin typeface="Meiryo UI" panose="020B0604030504040204" pitchFamily="50" charset="-128"/>
                <a:ea typeface="Meiryo UI" panose="020B0604030504040204" pitchFamily="50" charset="-128"/>
              </a:rPr>
              <a:t>②フューチャー・デザイン</a:t>
            </a:r>
            <a:endParaRPr lang="en-US" altLang="ja-JP" sz="1050" b="1" dirty="0">
              <a:latin typeface="Meiryo UI" panose="020B0604030504040204" pitchFamily="50" charset="-128"/>
              <a:ea typeface="Meiryo UI" panose="020B0604030504040204" pitchFamily="50" charset="-128"/>
            </a:endParaRPr>
          </a:p>
          <a:p>
            <a:pPr algn="ctr"/>
            <a:r>
              <a:rPr lang="ja-JP" altLang="en-US" sz="1050" dirty="0">
                <a:latin typeface="Meiryo UI" panose="020B0604030504040204" pitchFamily="50" charset="-128"/>
                <a:ea typeface="Meiryo UI" panose="020B0604030504040204" pitchFamily="50" charset="-128"/>
              </a:rPr>
              <a:t>将来世代の視点で考え、</a:t>
            </a:r>
            <a:endParaRPr lang="en-US" altLang="ja-JP" sz="1050" dirty="0">
              <a:latin typeface="Meiryo UI" panose="020B0604030504040204" pitchFamily="50" charset="-128"/>
              <a:ea typeface="Meiryo UI" panose="020B0604030504040204" pitchFamily="50" charset="-128"/>
            </a:endParaRPr>
          </a:p>
          <a:p>
            <a:pPr algn="ctr"/>
            <a:r>
              <a:rPr lang="ja-JP" altLang="en-US" sz="1050" dirty="0">
                <a:latin typeface="Meiryo UI" panose="020B0604030504040204" pitchFamily="50" charset="-128"/>
                <a:ea typeface="Meiryo UI" panose="020B0604030504040204" pitchFamily="50" charset="-128"/>
              </a:rPr>
              <a:t>現世代にメッセージを送る</a:t>
            </a:r>
            <a:endParaRPr lang="en-US" altLang="ja-JP" sz="1050" dirty="0">
              <a:latin typeface="Meiryo UI" panose="020B0604030504040204" pitchFamily="50" charset="-128"/>
              <a:ea typeface="Meiryo UI" panose="020B0604030504040204" pitchFamily="50" charset="-128"/>
            </a:endParaRPr>
          </a:p>
          <a:p>
            <a:pPr algn="ctr"/>
            <a:endParaRPr lang="en-US" altLang="ja-JP" sz="1050" dirty="0">
              <a:latin typeface="Meiryo UI" panose="020B0604030504040204" pitchFamily="50" charset="-128"/>
              <a:ea typeface="Meiryo UI" panose="020B0604030504040204" pitchFamily="50" charset="-128"/>
            </a:endParaRPr>
          </a:p>
          <a:p>
            <a:pPr algn="ctr"/>
            <a:r>
              <a:rPr lang="ja-JP" altLang="en-US" sz="1050" dirty="0">
                <a:latin typeface="Meiryo UI" panose="020B0604030504040204" pitchFamily="50" charset="-128"/>
                <a:ea typeface="Meiryo UI" panose="020B0604030504040204" pitchFamily="50" charset="-128"/>
              </a:rPr>
              <a:t>「今のうちに～しておこう」</a:t>
            </a:r>
          </a:p>
        </p:txBody>
      </p:sp>
      <p:sp>
        <p:nvSpPr>
          <p:cNvPr id="14" name="テキスト ボックス 13">
            <a:extLst>
              <a:ext uri="{FF2B5EF4-FFF2-40B4-BE49-F238E27FC236}">
                <a16:creationId xmlns:a16="http://schemas.microsoft.com/office/drawing/2014/main" id="{022F2E83-E4D0-2343-5CE7-62EE9D8CE50B}"/>
              </a:ext>
            </a:extLst>
          </p:cNvPr>
          <p:cNvSpPr txBox="1"/>
          <p:nvPr/>
        </p:nvSpPr>
        <p:spPr>
          <a:xfrm>
            <a:off x="5758286" y="4584754"/>
            <a:ext cx="1518365" cy="900246"/>
          </a:xfrm>
          <a:prstGeom prst="rect">
            <a:avLst/>
          </a:prstGeom>
          <a:noFill/>
        </p:spPr>
        <p:txBody>
          <a:bodyPr wrap="none" rtlCol="0">
            <a:spAutoFit/>
          </a:bodyPr>
          <a:lstStyle/>
          <a:p>
            <a:pPr algn="ctr"/>
            <a:r>
              <a:rPr lang="ja-JP" altLang="en-US" sz="1050" b="1">
                <a:latin typeface="Meiryo UI" panose="020B0604030504040204" pitchFamily="50" charset="-128"/>
                <a:ea typeface="Meiryo UI" panose="020B0604030504040204" pitchFamily="50" charset="-128"/>
              </a:rPr>
              <a:t>①パスト・デザイン</a:t>
            </a:r>
            <a:endParaRPr lang="en-US" altLang="ja-JP" sz="1050" b="1">
              <a:latin typeface="Meiryo UI" panose="020B0604030504040204" pitchFamily="50" charset="-128"/>
              <a:ea typeface="Meiryo UI" panose="020B0604030504040204" pitchFamily="50" charset="-128"/>
            </a:endParaRPr>
          </a:p>
          <a:p>
            <a:pPr algn="ctr"/>
            <a:r>
              <a:rPr lang="ja-JP" altLang="en-US" sz="1050">
                <a:latin typeface="Meiryo UI" panose="020B0604030504040204" pitchFamily="50" charset="-128"/>
                <a:ea typeface="Meiryo UI" panose="020B0604030504040204" pitchFamily="50" charset="-128"/>
              </a:rPr>
              <a:t>現在の視点から</a:t>
            </a:r>
            <a:endParaRPr lang="en-US" altLang="ja-JP" sz="1050">
              <a:latin typeface="Meiryo UI" panose="020B0604030504040204" pitchFamily="50" charset="-128"/>
              <a:ea typeface="Meiryo UI" panose="020B0604030504040204" pitchFamily="50" charset="-128"/>
            </a:endParaRPr>
          </a:p>
          <a:p>
            <a:pPr algn="ctr"/>
            <a:r>
              <a:rPr lang="ja-JP" altLang="en-US" sz="1050">
                <a:latin typeface="Meiryo UI" panose="020B0604030504040204" pitchFamily="50" charset="-128"/>
                <a:ea typeface="Meiryo UI" panose="020B0604030504040204" pitchFamily="50" charset="-128"/>
              </a:rPr>
              <a:t>過去世代に</a:t>
            </a:r>
            <a:endParaRPr lang="en-US" altLang="ja-JP" sz="1050">
              <a:latin typeface="Meiryo UI" panose="020B0604030504040204" pitchFamily="50" charset="-128"/>
              <a:ea typeface="Meiryo UI" panose="020B0604030504040204" pitchFamily="50" charset="-128"/>
            </a:endParaRPr>
          </a:p>
          <a:p>
            <a:pPr algn="ctr"/>
            <a:r>
              <a:rPr lang="ja-JP" altLang="en-US" sz="1050">
                <a:latin typeface="Meiryo UI" panose="020B0604030504040204" pitchFamily="50" charset="-128"/>
                <a:ea typeface="Meiryo UI" panose="020B0604030504040204" pitchFamily="50" charset="-128"/>
              </a:rPr>
              <a:t>メッセージを送る</a:t>
            </a:r>
            <a:endParaRPr lang="en-US" altLang="ja-JP" sz="1050">
              <a:latin typeface="Meiryo UI" panose="020B0604030504040204" pitchFamily="50" charset="-128"/>
              <a:ea typeface="Meiryo UI" panose="020B0604030504040204" pitchFamily="50" charset="-128"/>
            </a:endParaRPr>
          </a:p>
          <a:p>
            <a:pPr algn="ctr"/>
            <a:r>
              <a:rPr lang="ja-JP" altLang="en-US" sz="1050">
                <a:latin typeface="Meiryo UI" panose="020B0604030504040204" pitchFamily="50" charset="-128"/>
                <a:ea typeface="Meiryo UI" panose="020B0604030504040204" pitchFamily="50" charset="-128"/>
              </a:rPr>
              <a:t>「～しておいて欲しかった」</a:t>
            </a:r>
          </a:p>
        </p:txBody>
      </p:sp>
      <p:sp>
        <p:nvSpPr>
          <p:cNvPr id="15" name="二等辺三角形 14">
            <a:extLst>
              <a:ext uri="{FF2B5EF4-FFF2-40B4-BE49-F238E27FC236}">
                <a16:creationId xmlns:a16="http://schemas.microsoft.com/office/drawing/2014/main" id="{12637095-7032-6D35-D402-D7060528F9D1}"/>
              </a:ext>
            </a:extLst>
          </p:cNvPr>
          <p:cNvSpPr/>
          <p:nvPr/>
        </p:nvSpPr>
        <p:spPr>
          <a:xfrm rot="5400000">
            <a:off x="6115063" y="3319345"/>
            <a:ext cx="685800" cy="408515"/>
          </a:xfrm>
          <a:prstGeom prst="triangl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16" name="二等辺三角形 15">
            <a:extLst>
              <a:ext uri="{FF2B5EF4-FFF2-40B4-BE49-F238E27FC236}">
                <a16:creationId xmlns:a16="http://schemas.microsoft.com/office/drawing/2014/main" id="{3CBACE9E-134B-F939-E7FF-C8D1DC766C0B}"/>
              </a:ext>
            </a:extLst>
          </p:cNvPr>
          <p:cNvSpPr/>
          <p:nvPr/>
        </p:nvSpPr>
        <p:spPr>
          <a:xfrm rot="5400000">
            <a:off x="7312362" y="3319345"/>
            <a:ext cx="685800" cy="408515"/>
          </a:xfrm>
          <a:prstGeom prst="triangle">
            <a:avLst/>
          </a:prstGeom>
          <a:solidFill>
            <a:schemeClr val="bg2">
              <a:lumMod val="75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17" name="二等辺三角形 16">
            <a:extLst>
              <a:ext uri="{FF2B5EF4-FFF2-40B4-BE49-F238E27FC236}">
                <a16:creationId xmlns:a16="http://schemas.microsoft.com/office/drawing/2014/main" id="{06F82BD1-D6A9-8619-38B1-C194069FE2AB}"/>
              </a:ext>
            </a:extLst>
          </p:cNvPr>
          <p:cNvSpPr/>
          <p:nvPr/>
        </p:nvSpPr>
        <p:spPr>
          <a:xfrm rot="5400000">
            <a:off x="8477959" y="3319343"/>
            <a:ext cx="685800" cy="408515"/>
          </a:xfrm>
          <a:prstGeom prst="triangl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19" name="テキスト ボックス 18">
            <a:extLst>
              <a:ext uri="{FF2B5EF4-FFF2-40B4-BE49-F238E27FC236}">
                <a16:creationId xmlns:a16="http://schemas.microsoft.com/office/drawing/2014/main" id="{3BE6AB35-E46C-7216-5775-C3FBE4E1568A}"/>
              </a:ext>
            </a:extLst>
          </p:cNvPr>
          <p:cNvSpPr txBox="1"/>
          <p:nvPr/>
        </p:nvSpPr>
        <p:spPr>
          <a:xfrm>
            <a:off x="406356" y="5209688"/>
            <a:ext cx="4800644" cy="1061829"/>
          </a:xfrm>
          <a:prstGeom prst="rect">
            <a:avLst/>
          </a:prstGeom>
          <a:noFill/>
        </p:spPr>
        <p:txBody>
          <a:bodyPr wrap="square">
            <a:spAutoFit/>
          </a:bodyPr>
          <a:lstStyle/>
          <a:p>
            <a:pPr marR="0" lvl="0" algn="l" defTabSz="914400" rtl="0" eaLnBrk="1" fontAlgn="auto" latinLnBrk="0" hangingPunct="1">
              <a:lnSpc>
                <a:spcPct val="100000"/>
              </a:lnSpc>
              <a:spcBef>
                <a:spcPts val="0"/>
              </a:spcBef>
              <a:spcAft>
                <a:spcPts val="0"/>
              </a:spcAft>
              <a:buClrTx/>
              <a:buSzTx/>
              <a:tabLst/>
              <a:defRPr/>
            </a:pPr>
            <a:r>
              <a:rPr lang="ja-JP" altLang="en-US" sz="900" dirty="0">
                <a:effectLst/>
                <a:latin typeface="+mn-ea"/>
              </a:rPr>
              <a:t>■用語解説</a:t>
            </a:r>
            <a:endParaRPr lang="en-US" altLang="ja-JP" sz="900" dirty="0">
              <a:effectLst/>
              <a:latin typeface="+mn-ea"/>
            </a:endParaRPr>
          </a:p>
          <a:p>
            <a:pPr marL="171450" marR="0" lvl="0" indent="-825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ja-JP" altLang="ja-JP" sz="900" dirty="0">
                <a:effectLst/>
                <a:latin typeface="+mn-ea"/>
              </a:rPr>
              <a:t>「将来失敗」：世代を超えて起こる失敗のこと。</a:t>
            </a:r>
            <a:endParaRPr kumimoji="1" lang="ja-JP" altLang="en-US" sz="900" dirty="0">
              <a:latin typeface="+mn-ea"/>
            </a:endParaRPr>
          </a:p>
          <a:p>
            <a:pPr marL="171450" marR="0" indent="-82550">
              <a:spcBef>
                <a:spcPts val="0"/>
              </a:spcBef>
              <a:spcAft>
                <a:spcPts val="0"/>
              </a:spcAft>
              <a:buFont typeface="Arial" panose="020B0604020202020204" pitchFamily="34" charset="0"/>
              <a:buChar char="•"/>
            </a:pPr>
            <a:r>
              <a:rPr lang="ja-JP" altLang="ja-JP" sz="900" dirty="0">
                <a:effectLst/>
                <a:latin typeface="+mn-ea"/>
              </a:rPr>
              <a:t>「仮想将来世代」：将来世代に「なりきる」人々の集団。フューチャー・デザイン・ワークショップでは、仮想将来世代グループは将来から今を考え、討議する。</a:t>
            </a:r>
          </a:p>
          <a:p>
            <a:pPr marL="171450" marR="0" indent="-82550">
              <a:spcBef>
                <a:spcPts val="0"/>
              </a:spcBef>
              <a:spcAft>
                <a:spcPts val="0"/>
              </a:spcAft>
              <a:buFont typeface="Arial" panose="020B0604020202020204" pitchFamily="34" charset="0"/>
              <a:buChar char="•"/>
            </a:pPr>
            <a:r>
              <a:rPr lang="ja-JP" altLang="ja-JP" sz="900" dirty="0">
                <a:effectLst/>
                <a:latin typeface="+mn-ea"/>
              </a:rPr>
              <a:t>「将来可能性」：私たちが持つ「目先の利益を差し置いてでも、将来世代のしあわせをめざすことでしあわせを感じる」性質。</a:t>
            </a:r>
          </a:p>
          <a:p>
            <a:pPr marL="171450" marR="0" indent="-82550">
              <a:spcBef>
                <a:spcPts val="0"/>
              </a:spcBef>
              <a:spcAft>
                <a:spcPts val="0"/>
              </a:spcAft>
              <a:buFont typeface="Arial" panose="020B0604020202020204" pitchFamily="34" charset="0"/>
              <a:buChar char="•"/>
            </a:pPr>
            <a:r>
              <a:rPr lang="ja-JP" altLang="ja-JP" sz="900" dirty="0">
                <a:effectLst/>
                <a:latin typeface="+mn-ea"/>
              </a:rPr>
              <a:t>「パスト・デザイン」：「今」から「過去」にアドバイスする</a:t>
            </a:r>
            <a:r>
              <a:rPr lang="ja-JP" altLang="en-US" sz="900" dirty="0">
                <a:latin typeface="+mn-ea"/>
              </a:rPr>
              <a:t>こと</a:t>
            </a:r>
            <a:r>
              <a:rPr lang="ja-JP" altLang="ja-JP" sz="900" dirty="0">
                <a:effectLst/>
                <a:latin typeface="+mn-ea"/>
              </a:rPr>
              <a:t>。</a:t>
            </a:r>
          </a:p>
        </p:txBody>
      </p:sp>
    </p:spTree>
    <p:extLst>
      <p:ext uri="{BB962C8B-B14F-4D97-AF65-F5344CB8AC3E}">
        <p14:creationId xmlns:p14="http://schemas.microsoft.com/office/powerpoint/2010/main" val="1901895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824C257-92C5-52BD-FBF4-86EF448E9A77}"/>
              </a:ext>
            </a:extLst>
          </p:cNvPr>
          <p:cNvSpPr>
            <a:spLocks noGrp="1"/>
          </p:cNvSpPr>
          <p:nvPr>
            <p:ph type="title"/>
          </p:nvPr>
        </p:nvSpPr>
        <p:spPr/>
        <p:txBody>
          <a:bodyPr/>
          <a:lstStyle/>
          <a:p>
            <a:r>
              <a:rPr kumimoji="1" lang="ja-JP" altLang="en-US" b="1"/>
              <a:t>③アイスブレイク・参加者自己紹介</a:t>
            </a:r>
          </a:p>
        </p:txBody>
      </p:sp>
      <p:sp>
        <p:nvSpPr>
          <p:cNvPr id="3" name="コンテンツ プレースホルダー 2">
            <a:extLst>
              <a:ext uri="{FF2B5EF4-FFF2-40B4-BE49-F238E27FC236}">
                <a16:creationId xmlns:a16="http://schemas.microsoft.com/office/drawing/2014/main" id="{3A8D508D-D885-791B-0A99-BB6C9E98F0F1}"/>
              </a:ext>
            </a:extLst>
          </p:cNvPr>
          <p:cNvSpPr>
            <a:spLocks noGrp="1"/>
          </p:cNvSpPr>
          <p:nvPr>
            <p:ph idx="1"/>
          </p:nvPr>
        </p:nvSpPr>
        <p:spPr>
          <a:xfrm>
            <a:off x="628650" y="1197204"/>
            <a:ext cx="7886700" cy="4979759"/>
          </a:xfrm>
        </p:spPr>
        <p:txBody>
          <a:bodyPr/>
          <a:lstStyle/>
          <a:p>
            <a:pPr marL="0" indent="0">
              <a:buNone/>
            </a:pPr>
            <a:r>
              <a:rPr kumimoji="1" lang="ja-JP" altLang="en-US" sz="2400" dirty="0">
                <a:latin typeface="+mn-ea"/>
              </a:rPr>
              <a:t>自己紹介も兼ねて、以下のことを紹介してください。</a:t>
            </a:r>
          </a:p>
          <a:p>
            <a:pPr>
              <a:lnSpc>
                <a:spcPct val="200000"/>
              </a:lnSpc>
            </a:pPr>
            <a:r>
              <a:rPr lang="ja-JP" altLang="en-US" sz="2000" b="1" dirty="0">
                <a:latin typeface="+mn-ea"/>
              </a:rPr>
              <a:t>お名前</a:t>
            </a:r>
          </a:p>
          <a:p>
            <a:pPr>
              <a:lnSpc>
                <a:spcPct val="200000"/>
              </a:lnSpc>
            </a:pPr>
            <a:r>
              <a:rPr lang="en-US" altLang="ja-JP" sz="2000" b="1" dirty="0">
                <a:latin typeface="+mn-ea"/>
              </a:rPr>
              <a:t>10</a:t>
            </a:r>
            <a:r>
              <a:rPr lang="ja-JP" altLang="en-US" sz="2000" b="1" dirty="0">
                <a:latin typeface="+mn-ea"/>
              </a:rPr>
              <a:t>年前、あなたは何をしていましたか？</a:t>
            </a:r>
          </a:p>
          <a:p>
            <a:pPr>
              <a:lnSpc>
                <a:spcPct val="200000"/>
              </a:lnSpc>
            </a:pPr>
            <a:r>
              <a:rPr lang="ja-JP" altLang="en-US" sz="2000" b="1" dirty="0">
                <a:latin typeface="+mn-ea"/>
              </a:rPr>
              <a:t>当時の自分に、今の自分から一つアドバイスを送るなら</a:t>
            </a:r>
            <a:endParaRPr lang="en-US" altLang="ja-JP" sz="2000" b="1" dirty="0">
              <a:latin typeface="+mn-ea"/>
            </a:endParaRPr>
          </a:p>
          <a:p>
            <a:pPr marL="0" indent="0">
              <a:lnSpc>
                <a:spcPct val="100000"/>
              </a:lnSpc>
              <a:buNone/>
            </a:pPr>
            <a:r>
              <a:rPr lang="ja-JP" altLang="en-US" sz="2000" b="1" dirty="0">
                <a:latin typeface="+mn-ea"/>
              </a:rPr>
              <a:t>　何と伝えますか？</a:t>
            </a:r>
          </a:p>
        </p:txBody>
      </p:sp>
      <p:sp>
        <p:nvSpPr>
          <p:cNvPr id="4" name="スライド番号プレースホルダー 3">
            <a:extLst>
              <a:ext uri="{FF2B5EF4-FFF2-40B4-BE49-F238E27FC236}">
                <a16:creationId xmlns:a16="http://schemas.microsoft.com/office/drawing/2014/main" id="{13A0244C-7E84-7C73-5E45-524720664233}"/>
              </a:ext>
            </a:extLst>
          </p:cNvPr>
          <p:cNvSpPr>
            <a:spLocks noGrp="1"/>
          </p:cNvSpPr>
          <p:nvPr>
            <p:ph type="sldNum" sz="quarter" idx="12"/>
          </p:nvPr>
        </p:nvSpPr>
        <p:spPr/>
        <p:txBody>
          <a:bodyPr/>
          <a:lstStyle/>
          <a:p>
            <a:fld id="{43CE1F33-19CE-4414-9E55-507478994FA3}" type="slidenum">
              <a:rPr kumimoji="1" lang="ja-JP" altLang="en-US" smtClean="0"/>
              <a:t>11</a:t>
            </a:fld>
            <a:endParaRPr kumimoji="1" lang="ja-JP" altLang="en-US"/>
          </a:p>
        </p:txBody>
      </p:sp>
    </p:spTree>
    <p:extLst>
      <p:ext uri="{BB962C8B-B14F-4D97-AF65-F5344CB8AC3E}">
        <p14:creationId xmlns:p14="http://schemas.microsoft.com/office/powerpoint/2010/main" val="24557217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F370794C-FF88-6A54-1F07-B8865282662E}"/>
              </a:ext>
            </a:extLst>
          </p:cNvPr>
          <p:cNvSpPr>
            <a:spLocks noGrp="1"/>
          </p:cNvSpPr>
          <p:nvPr>
            <p:ph idx="1"/>
          </p:nvPr>
        </p:nvSpPr>
        <p:spPr>
          <a:ln>
            <a:solidFill>
              <a:schemeClr val="accent5"/>
            </a:solidFill>
          </a:ln>
        </p:spPr>
        <p:txBody>
          <a:bodyPr vert="horz" lIns="216000" tIns="270000" rIns="216000" bIns="45720" rtlCol="0">
            <a:noAutofit/>
          </a:bodyPr>
          <a:lstStyle/>
          <a:p>
            <a:pPr>
              <a:lnSpc>
                <a:spcPct val="150000"/>
              </a:lnSpc>
              <a:spcAft>
                <a:spcPts val="1350"/>
              </a:spcAft>
            </a:pPr>
            <a:r>
              <a:rPr lang="ja-JP" altLang="en-US" sz="2400"/>
              <a:t>議論を他人任せにせず、</a:t>
            </a:r>
            <a:r>
              <a:rPr lang="ja-JP" altLang="en-US" sz="2400" b="1"/>
              <a:t>積極的に自由に発言</a:t>
            </a:r>
            <a:br>
              <a:rPr lang="en-US" altLang="ja-JP" sz="2400" b="1"/>
            </a:br>
            <a:r>
              <a:rPr lang="ja-JP" altLang="en-US" sz="2400"/>
              <a:t>しましょう。</a:t>
            </a:r>
          </a:p>
          <a:p>
            <a:pPr>
              <a:lnSpc>
                <a:spcPct val="150000"/>
              </a:lnSpc>
              <a:spcAft>
                <a:spcPts val="1350"/>
              </a:spcAft>
            </a:pPr>
            <a:r>
              <a:rPr lang="ja-JP" altLang="en-US" sz="2400"/>
              <a:t>正解はありません。</a:t>
            </a:r>
            <a:r>
              <a:rPr lang="ja-JP" altLang="en-US" sz="2400" b="1"/>
              <a:t>他の人の発言を受け止め、</a:t>
            </a:r>
            <a:br>
              <a:rPr lang="en-US" altLang="ja-JP" sz="2400" b="1"/>
            </a:br>
            <a:r>
              <a:rPr lang="ja-JP" altLang="en-US" sz="2400" b="1"/>
              <a:t>批判しない</a:t>
            </a:r>
            <a:r>
              <a:rPr lang="ja-JP" altLang="en-US" sz="2400"/>
              <a:t>ようにしましょう。</a:t>
            </a:r>
          </a:p>
          <a:p>
            <a:pPr>
              <a:lnSpc>
                <a:spcPct val="150000"/>
              </a:lnSpc>
              <a:spcAft>
                <a:spcPts val="1350"/>
              </a:spcAft>
            </a:pPr>
            <a:r>
              <a:rPr lang="ja-JP" altLang="en-US" sz="2400"/>
              <a:t>個人の</a:t>
            </a:r>
            <a:r>
              <a:rPr lang="ja-JP" altLang="en-US" sz="2400" b="1"/>
              <a:t>発言内容はこの場限り</a:t>
            </a:r>
            <a:r>
              <a:rPr lang="ja-JP" altLang="en-US" sz="2400"/>
              <a:t>で、</a:t>
            </a:r>
            <a:br>
              <a:rPr lang="en-US" altLang="ja-JP" sz="2400"/>
            </a:br>
            <a:r>
              <a:rPr lang="ja-JP" altLang="en-US" sz="2400" b="1"/>
              <a:t>終わったら忘れましょう。</a:t>
            </a:r>
            <a:endParaRPr lang="en-US" altLang="ja-JP" sz="2400" b="1"/>
          </a:p>
        </p:txBody>
      </p:sp>
      <p:sp>
        <p:nvSpPr>
          <p:cNvPr id="4" name="スライド番号プレースホルダー 3">
            <a:extLst>
              <a:ext uri="{FF2B5EF4-FFF2-40B4-BE49-F238E27FC236}">
                <a16:creationId xmlns:a16="http://schemas.microsoft.com/office/drawing/2014/main" id="{1CB17AB4-5A71-AF4D-AC61-294F24981FC3}"/>
              </a:ext>
            </a:extLst>
          </p:cNvPr>
          <p:cNvSpPr>
            <a:spLocks noGrp="1"/>
          </p:cNvSpPr>
          <p:nvPr>
            <p:ph type="sldNum" sz="quarter" idx="12"/>
          </p:nvPr>
        </p:nvSpPr>
        <p:spPr/>
        <p:txBody>
          <a:bodyPr/>
          <a:lstStyle/>
          <a:p>
            <a:fld id="{43CE1F33-19CE-4414-9E55-507478994FA3}" type="slidenum">
              <a:rPr kumimoji="1" lang="ja-JP" altLang="en-US" smtClean="0"/>
              <a:t>12</a:t>
            </a:fld>
            <a:endParaRPr kumimoji="1" lang="ja-JP" altLang="en-US"/>
          </a:p>
        </p:txBody>
      </p:sp>
      <p:sp>
        <p:nvSpPr>
          <p:cNvPr id="2" name="タイトル 1">
            <a:extLst>
              <a:ext uri="{FF2B5EF4-FFF2-40B4-BE49-F238E27FC236}">
                <a16:creationId xmlns:a16="http://schemas.microsoft.com/office/drawing/2014/main" id="{F0B47759-0261-ECCB-7868-633EA86476AD}"/>
              </a:ext>
            </a:extLst>
          </p:cNvPr>
          <p:cNvSpPr>
            <a:spLocks noGrp="1"/>
          </p:cNvSpPr>
          <p:nvPr>
            <p:ph type="title"/>
          </p:nvPr>
        </p:nvSpPr>
        <p:spPr/>
        <p:txBody>
          <a:bodyPr/>
          <a:lstStyle/>
          <a:p>
            <a:r>
              <a:rPr kumimoji="1" lang="ja-JP" altLang="en-US" b="1">
                <a:solidFill>
                  <a:schemeClr val="accent5"/>
                </a:solidFill>
              </a:rPr>
              <a:t>グループワークのコツ</a:t>
            </a:r>
          </a:p>
        </p:txBody>
      </p:sp>
    </p:spTree>
    <p:extLst>
      <p:ext uri="{BB962C8B-B14F-4D97-AF65-F5344CB8AC3E}">
        <p14:creationId xmlns:p14="http://schemas.microsoft.com/office/powerpoint/2010/main" val="632655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6">
            <a:extLst>
              <a:ext uri="{FF2B5EF4-FFF2-40B4-BE49-F238E27FC236}">
                <a16:creationId xmlns:a16="http://schemas.microsoft.com/office/drawing/2014/main" id="{BD4D8848-14DA-19D5-C5AA-7692F3D04F32}"/>
              </a:ext>
            </a:extLst>
          </p:cNvPr>
          <p:cNvSpPr>
            <a:spLocks noGrp="1"/>
          </p:cNvSpPr>
          <p:nvPr>
            <p:ph type="title"/>
          </p:nvPr>
        </p:nvSpPr>
        <p:spPr/>
        <p:txBody>
          <a:bodyPr/>
          <a:lstStyle/>
          <a:p>
            <a:r>
              <a:rPr lang="ja-JP" altLang="en-US">
                <a:solidFill>
                  <a:prstClr val="black"/>
                </a:solidFill>
                <a:latin typeface="Century Gothic" panose="020F0302020204030204"/>
                <a:ea typeface="メイリオ" panose="020B0604030504040204" pitchFamily="50" charset="-128"/>
              </a:rPr>
              <a:t>未来人になる準備  </a:t>
            </a:r>
            <a:r>
              <a:rPr lang="ja-JP" altLang="en-US" sz="2400">
                <a:solidFill>
                  <a:prstClr val="black"/>
                </a:solidFill>
                <a:latin typeface="Century Gothic" panose="020F0302020204030204"/>
                <a:ea typeface="メイリオ" panose="020B0604030504040204" pitchFamily="50" charset="-128"/>
              </a:rPr>
              <a:t>ー過去を振り返る</a:t>
            </a:r>
            <a:endParaRPr lang="ja-JP" altLang="en-US"/>
          </a:p>
        </p:txBody>
      </p:sp>
      <p:sp>
        <p:nvSpPr>
          <p:cNvPr id="2" name="タイトル 1">
            <a:extLst>
              <a:ext uri="{FF2B5EF4-FFF2-40B4-BE49-F238E27FC236}">
                <a16:creationId xmlns:a16="http://schemas.microsoft.com/office/drawing/2014/main" id="{60B0EB27-17F5-F833-82AD-F734A6668BC0}"/>
              </a:ext>
            </a:extLst>
          </p:cNvPr>
          <p:cNvSpPr txBox="1">
            <a:spLocks/>
          </p:cNvSpPr>
          <p:nvPr/>
        </p:nvSpPr>
        <p:spPr>
          <a:xfrm>
            <a:off x="266552" y="2758107"/>
            <a:ext cx="8610897" cy="533876"/>
          </a:xfrm>
          <a:prstGeom prst="rect">
            <a:avLst/>
          </a:prstGeom>
        </p:spPr>
        <p:txBody>
          <a:bodyPr vert="horz" lIns="68580" tIns="34290" rIns="68580" bIns="34290" rtlCol="0" anchor="b">
            <a:normAutofit/>
          </a:bodyPr>
          <a:lstStyle>
            <a:lvl1pPr algn="l" defTabSz="914400" rtl="0" eaLnBrk="1" latinLnBrk="0" hangingPunct="1">
              <a:lnSpc>
                <a:spcPct val="90000"/>
              </a:lnSpc>
              <a:spcBef>
                <a:spcPct val="0"/>
              </a:spcBef>
              <a:buNone/>
              <a:defRPr kumimoji="1" sz="4000" kern="1200">
                <a:solidFill>
                  <a:schemeClr val="tx1"/>
                </a:solidFill>
                <a:latin typeface="+mj-lt"/>
                <a:ea typeface="+mj-ea"/>
                <a:cs typeface="+mj-cs"/>
              </a:defRPr>
            </a:lvl1pPr>
          </a:lstStyle>
          <a:p>
            <a:r>
              <a:rPr lang="ja-JP" altLang="en-US" sz="2700" b="1">
                <a:solidFill>
                  <a:schemeClr val="accent5">
                    <a:lumMod val="75000"/>
                  </a:schemeClr>
                </a:solidFill>
                <a:latin typeface="Century Gothic" panose="020F0302020204030204"/>
                <a:ea typeface="メイリオ" panose="020B0604030504040204" pitchFamily="50" charset="-128"/>
              </a:rPr>
              <a:t>ワーク </a:t>
            </a:r>
            <a:r>
              <a:rPr lang="en-US" altLang="ja-JP" sz="2700" b="1">
                <a:solidFill>
                  <a:schemeClr val="accent5">
                    <a:lumMod val="75000"/>
                  </a:schemeClr>
                </a:solidFill>
                <a:latin typeface="Century Gothic" panose="020F0302020204030204"/>
                <a:ea typeface="メイリオ" panose="020B0604030504040204" pitchFamily="50" charset="-128"/>
              </a:rPr>
              <a:t>1</a:t>
            </a:r>
            <a:endParaRPr lang="ja-JP" altLang="en-US" sz="2700" b="1">
              <a:solidFill>
                <a:schemeClr val="accent5">
                  <a:lumMod val="75000"/>
                </a:schemeClr>
              </a:solidFill>
            </a:endParaRPr>
          </a:p>
        </p:txBody>
      </p:sp>
    </p:spTree>
    <p:extLst>
      <p:ext uri="{BB962C8B-B14F-4D97-AF65-F5344CB8AC3E}">
        <p14:creationId xmlns:p14="http://schemas.microsoft.com/office/powerpoint/2010/main" val="35687982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935B18B-34D2-4F1A-36C4-72D846378F6E}"/>
              </a:ext>
            </a:extLst>
          </p:cNvPr>
          <p:cNvSpPr>
            <a:spLocks noGrp="1"/>
          </p:cNvSpPr>
          <p:nvPr>
            <p:ph type="title"/>
          </p:nvPr>
        </p:nvSpPr>
        <p:spPr/>
        <p:txBody>
          <a:bodyPr/>
          <a:lstStyle/>
          <a:p>
            <a:r>
              <a:rPr lang="ja-JP" altLang="en-US">
                <a:solidFill>
                  <a:schemeClr val="tx1">
                    <a:lumMod val="95000"/>
                    <a:lumOff val="5000"/>
                  </a:schemeClr>
                </a:solidFill>
              </a:rPr>
              <a:t>過去を振り返るコツ</a:t>
            </a:r>
            <a:endParaRPr kumimoji="1" lang="ja-JP" altLang="en-US">
              <a:solidFill>
                <a:schemeClr val="tx1">
                  <a:lumMod val="95000"/>
                  <a:lumOff val="5000"/>
                </a:schemeClr>
              </a:solidFill>
            </a:endParaRPr>
          </a:p>
        </p:txBody>
      </p:sp>
      <p:sp>
        <p:nvSpPr>
          <p:cNvPr id="3" name="コンテンツ プレースホルダー 2">
            <a:extLst>
              <a:ext uri="{FF2B5EF4-FFF2-40B4-BE49-F238E27FC236}">
                <a16:creationId xmlns:a16="http://schemas.microsoft.com/office/drawing/2014/main" id="{EF1A0C85-CFCB-7A57-BAD3-04FB833FC1B6}"/>
              </a:ext>
            </a:extLst>
          </p:cNvPr>
          <p:cNvSpPr>
            <a:spLocks noGrp="1"/>
          </p:cNvSpPr>
          <p:nvPr>
            <p:ph idx="1"/>
          </p:nvPr>
        </p:nvSpPr>
        <p:spPr>
          <a:xfrm>
            <a:off x="628649" y="1118588"/>
            <a:ext cx="8045793" cy="5058376"/>
          </a:xfrm>
          <a:ln>
            <a:noFill/>
          </a:ln>
        </p:spPr>
        <p:txBody>
          <a:bodyPr>
            <a:normAutofit/>
          </a:bodyPr>
          <a:lstStyle/>
          <a:p>
            <a:pPr>
              <a:lnSpc>
                <a:spcPct val="150000"/>
              </a:lnSpc>
            </a:pPr>
            <a:r>
              <a:rPr lang="ja-JP" altLang="en-US" sz="2400" dirty="0"/>
              <a:t>過去の振り返りに使える情報は様々なものがあります。</a:t>
            </a:r>
            <a:br>
              <a:rPr lang="en-US" altLang="ja-JP" sz="2400" dirty="0"/>
            </a:br>
            <a:r>
              <a:rPr lang="ja-JP" altLang="en-US" sz="2400" dirty="0"/>
              <a:t>以下を参考に、可能な範囲で準備・実施してみましょう。</a:t>
            </a:r>
          </a:p>
          <a:p>
            <a:endParaRPr kumimoji="1" lang="ja-JP" altLang="en-US" dirty="0"/>
          </a:p>
        </p:txBody>
      </p:sp>
      <p:sp>
        <p:nvSpPr>
          <p:cNvPr id="4" name="スライド番号プレースホルダー 3">
            <a:extLst>
              <a:ext uri="{FF2B5EF4-FFF2-40B4-BE49-F238E27FC236}">
                <a16:creationId xmlns:a16="http://schemas.microsoft.com/office/drawing/2014/main" id="{56FCC7DB-DAAA-71DC-6B5E-1BE80298283A}"/>
              </a:ext>
            </a:extLst>
          </p:cNvPr>
          <p:cNvSpPr>
            <a:spLocks noGrp="1"/>
          </p:cNvSpPr>
          <p:nvPr>
            <p:ph type="sldNum" sz="quarter" idx="12"/>
          </p:nvPr>
        </p:nvSpPr>
        <p:spPr/>
        <p:txBody>
          <a:bodyPr/>
          <a:lstStyle/>
          <a:p>
            <a:fld id="{43CE1F33-19CE-4414-9E55-507478994FA3}" type="slidenum">
              <a:rPr kumimoji="1" lang="ja-JP" altLang="en-US" smtClean="0"/>
              <a:t>14</a:t>
            </a:fld>
            <a:endParaRPr kumimoji="1" lang="ja-JP" altLang="en-US"/>
          </a:p>
        </p:txBody>
      </p:sp>
      <p:sp>
        <p:nvSpPr>
          <p:cNvPr id="5" name="正方形/長方形 4">
            <a:extLst>
              <a:ext uri="{FF2B5EF4-FFF2-40B4-BE49-F238E27FC236}">
                <a16:creationId xmlns:a16="http://schemas.microsoft.com/office/drawing/2014/main" id="{E724A324-0204-FB3C-3B10-50F00AB503E6}"/>
              </a:ext>
            </a:extLst>
          </p:cNvPr>
          <p:cNvSpPr/>
          <p:nvPr/>
        </p:nvSpPr>
        <p:spPr>
          <a:xfrm>
            <a:off x="6457950" y="212400"/>
            <a:ext cx="2431793" cy="457892"/>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b="1"/>
              <a:t>主催者の方向けスライド</a:t>
            </a:r>
            <a:endParaRPr lang="en-US" altLang="ja-JP" sz="1200" b="1"/>
          </a:p>
          <a:p>
            <a:pPr algn="ctr"/>
            <a:r>
              <a:rPr lang="en-US" altLang="ja-JP" sz="1050"/>
              <a:t>※</a:t>
            </a:r>
            <a:r>
              <a:rPr lang="ja-JP" altLang="en-US" sz="1050"/>
              <a:t>内容確認後削除可</a:t>
            </a:r>
          </a:p>
        </p:txBody>
      </p:sp>
      <p:grpSp>
        <p:nvGrpSpPr>
          <p:cNvPr id="10" name="グループ化 9">
            <a:extLst>
              <a:ext uri="{FF2B5EF4-FFF2-40B4-BE49-F238E27FC236}">
                <a16:creationId xmlns:a16="http://schemas.microsoft.com/office/drawing/2014/main" id="{6AFA0150-D577-0836-E68E-4E490A8F078D}"/>
              </a:ext>
            </a:extLst>
          </p:cNvPr>
          <p:cNvGrpSpPr/>
          <p:nvPr/>
        </p:nvGrpSpPr>
        <p:grpSpPr>
          <a:xfrm>
            <a:off x="623846" y="3186260"/>
            <a:ext cx="7891504" cy="2566431"/>
            <a:chOff x="639048" y="2986280"/>
            <a:chExt cx="7891504" cy="2328673"/>
          </a:xfrm>
        </p:grpSpPr>
        <p:grpSp>
          <p:nvGrpSpPr>
            <p:cNvPr id="6" name="グループ化 5">
              <a:extLst>
                <a:ext uri="{FF2B5EF4-FFF2-40B4-BE49-F238E27FC236}">
                  <a16:creationId xmlns:a16="http://schemas.microsoft.com/office/drawing/2014/main" id="{9FDE5EE3-7E78-1474-694B-FD976E0EC562}"/>
                </a:ext>
              </a:extLst>
            </p:cNvPr>
            <p:cNvGrpSpPr/>
            <p:nvPr/>
          </p:nvGrpSpPr>
          <p:grpSpPr>
            <a:xfrm>
              <a:off x="639048" y="2986280"/>
              <a:ext cx="7891504" cy="2328673"/>
              <a:chOff x="639048" y="2986280"/>
              <a:chExt cx="7891504" cy="2328673"/>
            </a:xfrm>
          </p:grpSpPr>
          <p:sp>
            <p:nvSpPr>
              <p:cNvPr id="7" name="正方形/長方形 6">
                <a:extLst>
                  <a:ext uri="{FF2B5EF4-FFF2-40B4-BE49-F238E27FC236}">
                    <a16:creationId xmlns:a16="http://schemas.microsoft.com/office/drawing/2014/main" id="{DEF59116-57D8-7C11-D1AC-4BCD9D914440}"/>
                  </a:ext>
                </a:extLst>
              </p:cNvPr>
              <p:cNvSpPr/>
              <p:nvPr/>
            </p:nvSpPr>
            <p:spPr bwMode="gray">
              <a:xfrm>
                <a:off x="639048" y="2986280"/>
                <a:ext cx="2469912" cy="298930"/>
              </a:xfrm>
              <a:prstGeom prst="rect">
                <a:avLst/>
              </a:prstGeom>
              <a:solidFill>
                <a:schemeClr val="bg1">
                  <a:lumMod val="85000"/>
                </a:schemeClr>
              </a:solidFill>
              <a:ln w="19050" cap="flat" cmpd="sng" algn="ctr">
                <a:solidFill>
                  <a:schemeClr val="bg1"/>
                </a:solidFill>
                <a:prstDash val="solid"/>
              </a:ln>
              <a:effectLst/>
            </p:spPr>
            <p:txBody>
              <a:bodyPr lIns="54000" tIns="54000" rIns="54000" bIns="54000" rtlCol="0" anchor="ctr" anchorCtr="0"/>
              <a:lstStyle/>
              <a:p>
                <a:pPr algn="ctr" defTabSz="752990"/>
                <a:r>
                  <a:rPr lang="ja-JP" altLang="en-US" sz="1200" b="1" kern="0">
                    <a:latin typeface="+mn-ea"/>
                    <a:cs typeface="Meiryo UI" panose="020B0604030504040204" pitchFamily="50" charset="-128"/>
                  </a:rPr>
                  <a:t>１．地域に関する資料の共有</a:t>
                </a:r>
              </a:p>
            </p:txBody>
          </p:sp>
          <p:sp>
            <p:nvSpPr>
              <p:cNvPr id="8" name="正方形/長方形 7">
                <a:extLst>
                  <a:ext uri="{FF2B5EF4-FFF2-40B4-BE49-F238E27FC236}">
                    <a16:creationId xmlns:a16="http://schemas.microsoft.com/office/drawing/2014/main" id="{2B15CF0C-39C9-F258-6E43-DB048E65CC56}"/>
                  </a:ext>
                </a:extLst>
              </p:cNvPr>
              <p:cNvSpPr/>
              <p:nvPr/>
            </p:nvSpPr>
            <p:spPr bwMode="gray">
              <a:xfrm>
                <a:off x="667769" y="3337549"/>
                <a:ext cx="2412473" cy="1977401"/>
              </a:xfrm>
              <a:prstGeom prst="rect">
                <a:avLst/>
              </a:prstGeom>
              <a:solidFill>
                <a:schemeClr val="bg1"/>
              </a:solidFill>
              <a:ln w="12700" cap="flat" cmpd="sng" algn="ctr">
                <a:solidFill>
                  <a:schemeClr val="tx1"/>
                </a:solidFill>
                <a:prstDash val="solid"/>
              </a:ln>
              <a:effectLst/>
            </p:spPr>
            <p:txBody>
              <a:bodyPr lIns="81000" tIns="81000" rIns="81000" bIns="81000" rtlCol="0" anchor="t" anchorCtr="0"/>
              <a:lstStyle/>
              <a:p>
                <a:pPr marL="107997" indent="-80998" defTabSz="752990">
                  <a:spcBef>
                    <a:spcPts val="150"/>
                  </a:spcBef>
                  <a:buClr>
                    <a:schemeClr val="bg1">
                      <a:lumMod val="50000"/>
                    </a:schemeClr>
                  </a:buClr>
                  <a:buSzPct val="80000"/>
                  <a:buFont typeface="Arial" panose="020B0604020202020204" pitchFamily="34" charset="0"/>
                  <a:buChar char="•"/>
                </a:pPr>
                <a:r>
                  <a:rPr lang="ja-JP" altLang="en-US" sz="1200" kern="0">
                    <a:solidFill>
                      <a:prstClr val="black"/>
                    </a:solidFill>
                    <a:latin typeface="+mn-ea"/>
                    <a:cs typeface="Meiryo UI" panose="020B0604030504040204" pitchFamily="50" charset="-128"/>
                  </a:rPr>
                  <a:t>地域で過去にどのような出来事が起こっていたか、</a:t>
                </a:r>
                <a:r>
                  <a:rPr lang="ja-JP" altLang="en-US" sz="1200" b="1" kern="0">
                    <a:solidFill>
                      <a:prstClr val="black"/>
                    </a:solidFill>
                    <a:latin typeface="+mn-ea"/>
                    <a:cs typeface="Meiryo UI" panose="020B0604030504040204" pitchFamily="50" charset="-128"/>
                  </a:rPr>
                  <a:t>象徴的な事柄に関する過去の新聞記事や、自治体の歴史がわかる資料</a:t>
                </a:r>
                <a:r>
                  <a:rPr lang="ja-JP" altLang="en-US" sz="1200" kern="0">
                    <a:solidFill>
                      <a:prstClr val="black"/>
                    </a:solidFill>
                    <a:latin typeface="+mn-ea"/>
                    <a:cs typeface="Meiryo UI" panose="020B0604030504040204" pitchFamily="50" charset="-128"/>
                  </a:rPr>
                  <a:t>（例：市史、町史、広報誌等）を用意するのもよいでしょう。</a:t>
                </a:r>
                <a:endParaRPr lang="en-US" altLang="ja-JP" sz="1200" kern="0">
                  <a:solidFill>
                    <a:prstClr val="black"/>
                  </a:solidFill>
                  <a:latin typeface="+mn-ea"/>
                  <a:cs typeface="Meiryo UI" panose="020B0604030504040204" pitchFamily="50" charset="-128"/>
                </a:endParaRPr>
              </a:p>
            </p:txBody>
          </p:sp>
          <p:sp>
            <p:nvSpPr>
              <p:cNvPr id="17" name="正方形/長方形 16">
                <a:extLst>
                  <a:ext uri="{FF2B5EF4-FFF2-40B4-BE49-F238E27FC236}">
                    <a16:creationId xmlns:a16="http://schemas.microsoft.com/office/drawing/2014/main" id="{AEE0485E-C979-400A-D355-201816D47CEF}"/>
                  </a:ext>
                </a:extLst>
              </p:cNvPr>
              <p:cNvSpPr/>
              <p:nvPr/>
            </p:nvSpPr>
            <p:spPr bwMode="gray">
              <a:xfrm>
                <a:off x="3349844" y="2986281"/>
                <a:ext cx="2469912" cy="298930"/>
              </a:xfrm>
              <a:prstGeom prst="rect">
                <a:avLst/>
              </a:prstGeom>
              <a:solidFill>
                <a:schemeClr val="bg1">
                  <a:lumMod val="85000"/>
                </a:schemeClr>
              </a:solidFill>
              <a:ln w="19050" cap="flat" cmpd="sng" algn="ctr">
                <a:solidFill>
                  <a:schemeClr val="bg1"/>
                </a:solidFill>
                <a:prstDash val="solid"/>
              </a:ln>
              <a:effectLst/>
            </p:spPr>
            <p:txBody>
              <a:bodyPr lIns="54000" tIns="54000" rIns="54000" bIns="54000" rtlCol="0" anchor="ctr" anchorCtr="0"/>
              <a:lstStyle/>
              <a:p>
                <a:pPr algn="ctr" defTabSz="752990"/>
                <a:r>
                  <a:rPr lang="ja-JP" altLang="en-US" sz="1200" b="1" kern="0">
                    <a:latin typeface="+mn-ea"/>
                    <a:cs typeface="Meiryo UI" panose="020B0604030504040204" pitchFamily="50" charset="-128"/>
                  </a:rPr>
                  <a:t>２．具体的な数値指標の活用</a:t>
                </a:r>
              </a:p>
            </p:txBody>
          </p:sp>
          <p:sp>
            <p:nvSpPr>
              <p:cNvPr id="18" name="正方形/長方形 17">
                <a:extLst>
                  <a:ext uri="{FF2B5EF4-FFF2-40B4-BE49-F238E27FC236}">
                    <a16:creationId xmlns:a16="http://schemas.microsoft.com/office/drawing/2014/main" id="{C670EC18-B2C3-C435-B342-F783083E8357}"/>
                  </a:ext>
                </a:extLst>
              </p:cNvPr>
              <p:cNvSpPr/>
              <p:nvPr/>
            </p:nvSpPr>
            <p:spPr bwMode="gray">
              <a:xfrm>
                <a:off x="3378567" y="3337552"/>
                <a:ext cx="2412473" cy="1977401"/>
              </a:xfrm>
              <a:prstGeom prst="rect">
                <a:avLst/>
              </a:prstGeom>
              <a:solidFill>
                <a:schemeClr val="bg1"/>
              </a:solidFill>
              <a:ln w="12700" cap="flat" cmpd="sng" algn="ctr">
                <a:solidFill>
                  <a:schemeClr val="tx1"/>
                </a:solidFill>
                <a:prstDash val="solid"/>
              </a:ln>
              <a:effectLst/>
            </p:spPr>
            <p:txBody>
              <a:bodyPr lIns="81000" tIns="81000" rIns="81000" bIns="81000" rtlCol="0" anchor="t" anchorCtr="0"/>
              <a:lstStyle/>
              <a:p>
                <a:pPr marL="107997" indent="-80998" defTabSz="752990">
                  <a:spcBef>
                    <a:spcPts val="150"/>
                  </a:spcBef>
                  <a:buClr>
                    <a:schemeClr val="bg1">
                      <a:lumMod val="50000"/>
                    </a:schemeClr>
                  </a:buClr>
                  <a:buSzPct val="80000"/>
                  <a:buFont typeface="Arial" panose="020B0604020202020204" pitchFamily="34" charset="0"/>
                  <a:buChar char="•"/>
                </a:pPr>
                <a:r>
                  <a:rPr lang="ja-JP" altLang="en-US" sz="1200" kern="0" dirty="0">
                    <a:solidFill>
                      <a:prstClr val="black"/>
                    </a:solidFill>
                    <a:latin typeface="+mn-ea"/>
                    <a:cs typeface="Meiryo UI" panose="020B0604030504040204" pitchFamily="50" charset="-128"/>
                  </a:rPr>
                  <a:t>地域の現状を指し示す数値指標などと、それらに関連したこれまでの施策を共有することも一案です。</a:t>
                </a:r>
                <a:endParaRPr lang="en-US" altLang="ja-JP" sz="1200" kern="0" dirty="0">
                  <a:solidFill>
                    <a:prstClr val="black"/>
                  </a:solidFill>
                  <a:latin typeface="+mn-ea"/>
                  <a:cs typeface="Meiryo UI" panose="020B0604030504040204" pitchFamily="50" charset="-128"/>
                </a:endParaRPr>
              </a:p>
              <a:p>
                <a:pPr marL="107997" indent="-80998" defTabSz="752990">
                  <a:spcBef>
                    <a:spcPts val="150"/>
                  </a:spcBef>
                  <a:buClr>
                    <a:schemeClr val="bg1">
                      <a:lumMod val="50000"/>
                    </a:schemeClr>
                  </a:buClr>
                  <a:buSzPct val="80000"/>
                  <a:buFont typeface="Arial" panose="020B0604020202020204" pitchFamily="34" charset="0"/>
                  <a:buChar char="•"/>
                </a:pPr>
                <a:r>
                  <a:rPr lang="ja-JP" altLang="en-US" sz="1200" kern="0" dirty="0">
                    <a:solidFill>
                      <a:prstClr val="black"/>
                    </a:solidFill>
                    <a:latin typeface="+mn-ea"/>
                    <a:cs typeface="Meiryo UI" panose="020B0604030504040204" pitchFamily="50" charset="-128"/>
                  </a:rPr>
                  <a:t>例えば、</a:t>
                </a:r>
                <a:r>
                  <a:rPr lang="ja-JP" altLang="en-US" sz="1200" b="1" kern="0" dirty="0">
                    <a:solidFill>
                      <a:prstClr val="black"/>
                    </a:solidFill>
                    <a:latin typeface="+mn-ea"/>
                    <a:cs typeface="Meiryo UI" panose="020B0604030504040204" pitchFamily="50" charset="-128"/>
                  </a:rPr>
                  <a:t>住民意識調査</a:t>
                </a:r>
                <a:r>
                  <a:rPr lang="ja-JP" altLang="en-US" sz="1200" kern="0" dirty="0">
                    <a:solidFill>
                      <a:prstClr val="black"/>
                    </a:solidFill>
                    <a:latin typeface="+mn-ea"/>
                    <a:cs typeface="Meiryo UI" panose="020B0604030504040204" pitchFamily="50" charset="-128"/>
                  </a:rPr>
                  <a:t>やデジタル庁が公開する、</a:t>
                </a:r>
                <a:r>
                  <a:rPr lang="ja-JP" altLang="en-US" sz="1200" b="1" kern="0" dirty="0">
                    <a:solidFill>
                      <a:prstClr val="black"/>
                    </a:solidFill>
                    <a:latin typeface="+mn-ea"/>
                    <a:cs typeface="Meiryo UI" panose="020B0604030504040204" pitchFamily="50" charset="-128"/>
                  </a:rPr>
                  <a:t>地域幸福度（</a:t>
                </a:r>
                <a:r>
                  <a:rPr lang="en-US" altLang="ja-JP" sz="1200" b="1" kern="0" dirty="0">
                    <a:solidFill>
                      <a:prstClr val="black"/>
                    </a:solidFill>
                    <a:latin typeface="+mn-ea"/>
                    <a:cs typeface="Meiryo UI" panose="020B0604030504040204" pitchFamily="50" charset="-128"/>
                  </a:rPr>
                  <a:t>Well-Being</a:t>
                </a:r>
                <a:r>
                  <a:rPr lang="ja-JP" altLang="en-US" sz="1200" b="1" kern="0" dirty="0">
                    <a:solidFill>
                      <a:prstClr val="black"/>
                    </a:solidFill>
                    <a:latin typeface="+mn-ea"/>
                    <a:cs typeface="Meiryo UI" panose="020B0604030504040204" pitchFamily="50" charset="-128"/>
                  </a:rPr>
                  <a:t>）指標</a:t>
                </a:r>
                <a:r>
                  <a:rPr lang="ja-JP" altLang="en-US" sz="1200" kern="0" dirty="0">
                    <a:solidFill>
                      <a:prstClr val="black"/>
                    </a:solidFill>
                    <a:latin typeface="+mn-ea"/>
                    <a:cs typeface="Meiryo UI" panose="020B0604030504040204" pitchFamily="50" charset="-128"/>
                  </a:rPr>
                  <a:t>を公開しており、自治体の特徴を把握することができます。</a:t>
                </a:r>
                <a:br>
                  <a:rPr lang="en-US" altLang="ja-JP" sz="1200" kern="0" dirty="0">
                    <a:solidFill>
                      <a:prstClr val="black"/>
                    </a:solidFill>
                    <a:latin typeface="+mn-ea"/>
                    <a:cs typeface="Meiryo UI" panose="020B0604030504040204" pitchFamily="50" charset="-128"/>
                  </a:rPr>
                </a:br>
                <a:endParaRPr lang="en-US" altLang="ja-JP" sz="1050" kern="0" dirty="0">
                  <a:solidFill>
                    <a:prstClr val="black"/>
                  </a:solidFill>
                  <a:latin typeface="+mn-ea"/>
                  <a:cs typeface="Meiryo UI" panose="020B0604030504040204" pitchFamily="50" charset="-128"/>
                </a:endParaRPr>
              </a:p>
            </p:txBody>
          </p:sp>
          <p:sp>
            <p:nvSpPr>
              <p:cNvPr id="21" name="正方形/長方形 20">
                <a:extLst>
                  <a:ext uri="{FF2B5EF4-FFF2-40B4-BE49-F238E27FC236}">
                    <a16:creationId xmlns:a16="http://schemas.microsoft.com/office/drawing/2014/main" id="{12CCB276-7B45-ABD0-E345-EC8E0D7F4087}"/>
                  </a:ext>
                </a:extLst>
              </p:cNvPr>
              <p:cNvSpPr/>
              <p:nvPr/>
            </p:nvSpPr>
            <p:spPr bwMode="gray">
              <a:xfrm>
                <a:off x="6060640" y="2988567"/>
                <a:ext cx="2469912" cy="298930"/>
              </a:xfrm>
              <a:prstGeom prst="rect">
                <a:avLst/>
              </a:prstGeom>
              <a:solidFill>
                <a:schemeClr val="bg1">
                  <a:lumMod val="85000"/>
                </a:schemeClr>
              </a:solidFill>
              <a:ln w="19050" cap="flat" cmpd="sng" algn="ctr">
                <a:solidFill>
                  <a:schemeClr val="bg1"/>
                </a:solidFill>
                <a:prstDash val="solid"/>
              </a:ln>
              <a:effectLst/>
            </p:spPr>
            <p:txBody>
              <a:bodyPr lIns="54000" tIns="54000" rIns="54000" bIns="54000" rtlCol="0" anchor="ctr" anchorCtr="0"/>
              <a:lstStyle/>
              <a:p>
                <a:pPr algn="ctr" defTabSz="752990"/>
                <a:r>
                  <a:rPr lang="ja-JP" altLang="en-US" sz="1200" b="1" kern="0">
                    <a:latin typeface="+mn-ea"/>
                    <a:cs typeface="Meiryo UI" panose="020B0604030504040204" pitchFamily="50" charset="-128"/>
                  </a:rPr>
                  <a:t>３．歴史を知る人物の語り</a:t>
                </a:r>
              </a:p>
            </p:txBody>
          </p:sp>
          <p:sp>
            <p:nvSpPr>
              <p:cNvPr id="25" name="正方形/長方形 24">
                <a:extLst>
                  <a:ext uri="{FF2B5EF4-FFF2-40B4-BE49-F238E27FC236}">
                    <a16:creationId xmlns:a16="http://schemas.microsoft.com/office/drawing/2014/main" id="{B904F921-F8AD-2BE4-C1A7-E83122791374}"/>
                  </a:ext>
                </a:extLst>
              </p:cNvPr>
              <p:cNvSpPr/>
              <p:nvPr/>
            </p:nvSpPr>
            <p:spPr bwMode="gray">
              <a:xfrm>
                <a:off x="6089362" y="3339837"/>
                <a:ext cx="2412473" cy="1975115"/>
              </a:xfrm>
              <a:prstGeom prst="rect">
                <a:avLst/>
              </a:prstGeom>
              <a:solidFill>
                <a:schemeClr val="bg1"/>
              </a:solidFill>
              <a:ln w="12700" cap="flat" cmpd="sng" algn="ctr">
                <a:solidFill>
                  <a:schemeClr val="tx1"/>
                </a:solidFill>
                <a:prstDash val="solid"/>
              </a:ln>
              <a:effectLst/>
            </p:spPr>
            <p:txBody>
              <a:bodyPr lIns="81000" tIns="81000" rIns="81000" bIns="81000" rtlCol="0" anchor="t" anchorCtr="0"/>
              <a:lstStyle/>
              <a:p>
                <a:pPr marL="107997" indent="-80998" defTabSz="752990">
                  <a:spcBef>
                    <a:spcPts val="150"/>
                  </a:spcBef>
                  <a:buClr>
                    <a:schemeClr val="bg1">
                      <a:lumMod val="50000"/>
                    </a:schemeClr>
                  </a:buClr>
                  <a:buSzPct val="80000"/>
                  <a:buFont typeface="Arial" panose="020B0604020202020204" pitchFamily="34" charset="0"/>
                  <a:buChar char="•"/>
                </a:pPr>
                <a:r>
                  <a:rPr lang="ja-JP" altLang="en-US" sz="1200" kern="0">
                    <a:solidFill>
                      <a:prstClr val="black"/>
                    </a:solidFill>
                    <a:latin typeface="+mn-ea"/>
                    <a:cs typeface="Meiryo UI" panose="020B0604030504040204" pitchFamily="50" charset="-128"/>
                  </a:rPr>
                  <a:t>地域住民や自治体職員</a:t>
                </a:r>
                <a:r>
                  <a:rPr lang="en-US" altLang="ja-JP" sz="1200" kern="0">
                    <a:solidFill>
                      <a:prstClr val="black"/>
                    </a:solidFill>
                    <a:latin typeface="+mn-ea"/>
                    <a:cs typeface="Meiryo UI" panose="020B0604030504040204" pitchFamily="50" charset="-128"/>
                  </a:rPr>
                  <a:t>OBOG</a:t>
                </a:r>
                <a:r>
                  <a:rPr lang="ja-JP" altLang="en-US" sz="1200" kern="0">
                    <a:solidFill>
                      <a:prstClr val="black"/>
                    </a:solidFill>
                    <a:latin typeface="+mn-ea"/>
                    <a:cs typeface="Meiryo UI" panose="020B0604030504040204" pitchFamily="50" charset="-128"/>
                  </a:rPr>
                  <a:t>の方など、</a:t>
                </a:r>
                <a:r>
                  <a:rPr lang="ja-JP" altLang="en-US" sz="1200" b="1" kern="0">
                    <a:solidFill>
                      <a:prstClr val="black"/>
                    </a:solidFill>
                    <a:latin typeface="+mn-ea"/>
                    <a:cs typeface="Meiryo UI" panose="020B0604030504040204" pitchFamily="50" charset="-128"/>
                  </a:rPr>
                  <a:t>地域のこれまでの変遷について詳しい方から話題提供</a:t>
                </a:r>
                <a:r>
                  <a:rPr lang="ja-JP" altLang="en-US" sz="1200" kern="0">
                    <a:solidFill>
                      <a:prstClr val="black"/>
                    </a:solidFill>
                    <a:latin typeface="+mn-ea"/>
                    <a:cs typeface="Meiryo UI" panose="020B0604030504040204" pitchFamily="50" charset="-128"/>
                  </a:rPr>
                  <a:t>としてお話いただくことも一案です。</a:t>
                </a:r>
                <a:endParaRPr lang="en-US" altLang="ja-JP" sz="1200" kern="0">
                  <a:solidFill>
                    <a:prstClr val="black"/>
                  </a:solidFill>
                  <a:latin typeface="+mn-ea"/>
                  <a:cs typeface="Meiryo UI" panose="020B0604030504040204" pitchFamily="50" charset="-128"/>
                </a:endParaRPr>
              </a:p>
              <a:p>
                <a:pPr defTabSz="752990">
                  <a:spcBef>
                    <a:spcPts val="150"/>
                  </a:spcBef>
                  <a:buClr>
                    <a:schemeClr val="tx1">
                      <a:lumMod val="90000"/>
                      <a:lumOff val="10000"/>
                    </a:schemeClr>
                  </a:buClr>
                  <a:buSzPct val="80000"/>
                </a:pPr>
                <a:endParaRPr lang="en-US" altLang="ja-JP" sz="1200" kern="0">
                  <a:solidFill>
                    <a:prstClr val="black"/>
                  </a:solidFill>
                  <a:latin typeface="+mn-ea"/>
                  <a:cs typeface="Meiryo UI" panose="020B0604030504040204" pitchFamily="50" charset="-128"/>
                </a:endParaRPr>
              </a:p>
            </p:txBody>
          </p:sp>
        </p:grpSp>
        <p:pic>
          <p:nvPicPr>
            <p:cNvPr id="9" name="グラフィックス 8" descr="新聞 枠線">
              <a:extLst>
                <a:ext uri="{FF2B5EF4-FFF2-40B4-BE49-F238E27FC236}">
                  <a16:creationId xmlns:a16="http://schemas.microsoft.com/office/drawing/2014/main" id="{A6651C60-FDBF-CD75-B7B4-29C7A14E4EA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78329" y="4489481"/>
              <a:ext cx="556602" cy="556602"/>
            </a:xfrm>
            <a:prstGeom prst="rect">
              <a:avLst/>
            </a:prstGeom>
          </p:spPr>
        </p:pic>
        <p:pic>
          <p:nvPicPr>
            <p:cNvPr id="11" name="グラフィックス 10" descr="棚の本 枠線">
              <a:extLst>
                <a:ext uri="{FF2B5EF4-FFF2-40B4-BE49-F238E27FC236}">
                  <a16:creationId xmlns:a16="http://schemas.microsoft.com/office/drawing/2014/main" id="{F91E3421-B049-E27E-7B53-DCE123C13A5D}"/>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104467" y="4489483"/>
              <a:ext cx="556603" cy="556603"/>
            </a:xfrm>
            <a:prstGeom prst="rect">
              <a:avLst/>
            </a:prstGeom>
          </p:spPr>
        </p:pic>
        <p:sp>
          <p:nvSpPr>
            <p:cNvPr id="12" name="テキスト ボックス 11">
              <a:extLst>
                <a:ext uri="{FF2B5EF4-FFF2-40B4-BE49-F238E27FC236}">
                  <a16:creationId xmlns:a16="http://schemas.microsoft.com/office/drawing/2014/main" id="{207B79B5-BC81-40CE-CA7F-89F877BACC96}"/>
                </a:ext>
              </a:extLst>
            </p:cNvPr>
            <p:cNvSpPr txBox="1"/>
            <p:nvPr/>
          </p:nvSpPr>
          <p:spPr>
            <a:xfrm>
              <a:off x="961331" y="4982442"/>
              <a:ext cx="790601" cy="300082"/>
            </a:xfrm>
            <a:prstGeom prst="rect">
              <a:avLst/>
            </a:prstGeom>
            <a:noFill/>
          </p:spPr>
          <p:txBody>
            <a:bodyPr wrap="none" rtlCol="0">
              <a:spAutoFit/>
            </a:bodyPr>
            <a:lstStyle/>
            <a:p>
              <a:pPr algn="ctr"/>
              <a:r>
                <a:rPr lang="ja-JP" altLang="en-US" sz="675"/>
                <a:t>過去の新聞記事</a:t>
              </a:r>
              <a:endParaRPr lang="en-US" altLang="ja-JP" sz="675"/>
            </a:p>
            <a:p>
              <a:pPr algn="ctr"/>
              <a:r>
                <a:rPr lang="ja-JP" altLang="en-US" sz="675"/>
                <a:t>広報誌 等</a:t>
              </a:r>
            </a:p>
          </p:txBody>
        </p:sp>
        <p:sp>
          <p:nvSpPr>
            <p:cNvPr id="13" name="テキスト ボックス 12">
              <a:extLst>
                <a:ext uri="{FF2B5EF4-FFF2-40B4-BE49-F238E27FC236}">
                  <a16:creationId xmlns:a16="http://schemas.microsoft.com/office/drawing/2014/main" id="{DBD91C67-7ECB-13F9-177B-231285255F90}"/>
                </a:ext>
              </a:extLst>
            </p:cNvPr>
            <p:cNvSpPr txBox="1"/>
            <p:nvPr/>
          </p:nvSpPr>
          <p:spPr>
            <a:xfrm>
              <a:off x="1932163" y="4982442"/>
              <a:ext cx="901209" cy="300082"/>
            </a:xfrm>
            <a:prstGeom prst="rect">
              <a:avLst/>
            </a:prstGeom>
            <a:noFill/>
          </p:spPr>
          <p:txBody>
            <a:bodyPr wrap="none" rtlCol="0">
              <a:spAutoFit/>
            </a:bodyPr>
            <a:lstStyle/>
            <a:p>
              <a:pPr algn="ctr"/>
              <a:r>
                <a:rPr lang="ja-JP" altLang="en-US" sz="675"/>
                <a:t>市史・町史</a:t>
              </a:r>
              <a:endParaRPr lang="en-US" altLang="ja-JP" sz="675"/>
            </a:p>
            <a:p>
              <a:pPr algn="ctr"/>
              <a:r>
                <a:rPr lang="ja-JP" altLang="en-US" sz="675"/>
                <a:t>地域の歴史資料 等</a:t>
              </a:r>
            </a:p>
          </p:txBody>
        </p:sp>
        <p:pic>
          <p:nvPicPr>
            <p:cNvPr id="15" name="グラフィックス 14" descr="教師 枠線">
              <a:extLst>
                <a:ext uri="{FF2B5EF4-FFF2-40B4-BE49-F238E27FC236}">
                  <a16:creationId xmlns:a16="http://schemas.microsoft.com/office/drawing/2014/main" id="{8EFE7F77-658E-3E7E-33E7-CE584215CB0B}"/>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744990" y="4232160"/>
              <a:ext cx="685800" cy="685800"/>
            </a:xfrm>
            <a:prstGeom prst="rect">
              <a:avLst/>
            </a:prstGeom>
          </p:spPr>
        </p:pic>
        <p:pic>
          <p:nvPicPr>
            <p:cNvPr id="19" name="グラフィックス 18" descr="ユーザー 枠線">
              <a:extLst>
                <a:ext uri="{FF2B5EF4-FFF2-40B4-BE49-F238E27FC236}">
                  <a16:creationId xmlns:a16="http://schemas.microsoft.com/office/drawing/2014/main" id="{C6EB828A-CDDA-53E1-A9E4-A2D3BD4400B9}"/>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7504627" y="4598653"/>
              <a:ext cx="568892" cy="568892"/>
            </a:xfrm>
            <a:prstGeom prst="rect">
              <a:avLst/>
            </a:prstGeom>
          </p:spPr>
        </p:pic>
        <p:pic>
          <p:nvPicPr>
            <p:cNvPr id="20" name="グラフィックス 19" descr="ユーザー 枠線">
              <a:extLst>
                <a:ext uri="{FF2B5EF4-FFF2-40B4-BE49-F238E27FC236}">
                  <a16:creationId xmlns:a16="http://schemas.microsoft.com/office/drawing/2014/main" id="{9905D08E-DB08-1E09-70C9-6E863F8A155A}"/>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7004974" y="4700783"/>
              <a:ext cx="568892" cy="568892"/>
            </a:xfrm>
            <a:prstGeom prst="rect">
              <a:avLst/>
            </a:prstGeom>
          </p:spPr>
        </p:pic>
      </p:grpSp>
      <p:sp>
        <p:nvSpPr>
          <p:cNvPr id="14" name="正方形/長方形 13">
            <a:extLst>
              <a:ext uri="{FF2B5EF4-FFF2-40B4-BE49-F238E27FC236}">
                <a16:creationId xmlns:a16="http://schemas.microsoft.com/office/drawing/2014/main" id="{F7031194-C0CD-27A7-6D77-4571E833718F}"/>
              </a:ext>
            </a:extLst>
          </p:cNvPr>
          <p:cNvSpPr>
            <a:spLocks noGrp="1" noRot="1" noMove="1" noResize="1" noEditPoints="1" noAdjustHandles="1" noChangeArrowheads="1" noChangeShapeType="1"/>
          </p:cNvSpPr>
          <p:nvPr/>
        </p:nvSpPr>
        <p:spPr>
          <a:xfrm>
            <a:off x="0" y="0"/>
            <a:ext cx="9144000" cy="6858000"/>
          </a:xfrm>
          <a:prstGeom prst="rect">
            <a:avLst/>
          </a:prstGeom>
          <a:solidFill>
            <a:srgbClr val="FFFFFF">
              <a:alpha val="0"/>
            </a:srgbClr>
          </a:solidFill>
          <a:ln w="38100">
            <a:solidFill>
              <a:schemeClr val="accent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テキスト ボックス 21">
            <a:extLst>
              <a:ext uri="{FF2B5EF4-FFF2-40B4-BE49-F238E27FC236}">
                <a16:creationId xmlns:a16="http://schemas.microsoft.com/office/drawing/2014/main" id="{04972911-2C7E-0392-331A-9333160C7792}"/>
              </a:ext>
            </a:extLst>
          </p:cNvPr>
          <p:cNvSpPr txBox="1"/>
          <p:nvPr/>
        </p:nvSpPr>
        <p:spPr>
          <a:xfrm>
            <a:off x="3486498" y="5318184"/>
            <a:ext cx="2302040" cy="253916"/>
          </a:xfrm>
          <a:prstGeom prst="rect">
            <a:avLst/>
          </a:prstGeom>
          <a:noFill/>
        </p:spPr>
        <p:txBody>
          <a:bodyPr wrap="square">
            <a:spAutoFit/>
          </a:bodyPr>
          <a:lstStyle/>
          <a:p>
            <a:r>
              <a:rPr lang="en-US" altLang="ja-JP" sz="1050" kern="0" dirty="0">
                <a:solidFill>
                  <a:prstClr val="black"/>
                </a:solidFill>
                <a:latin typeface="+mn-ea"/>
                <a:cs typeface="Meiryo UI" panose="020B0604030504040204" pitchFamily="50" charset="-128"/>
                <a:hlinkClick r:id="rId11"/>
              </a:rPr>
              <a:t>https://well-being.digital.go.jp/</a:t>
            </a:r>
            <a:endParaRPr lang="ja-JP" altLang="en-US" sz="1050" dirty="0"/>
          </a:p>
        </p:txBody>
      </p:sp>
    </p:spTree>
    <p:extLst>
      <p:ext uri="{BB962C8B-B14F-4D97-AF65-F5344CB8AC3E}">
        <p14:creationId xmlns:p14="http://schemas.microsoft.com/office/powerpoint/2010/main" val="18345420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07DBC17-A66E-F752-7220-F772A6A09BD5}"/>
              </a:ext>
            </a:extLst>
          </p:cNvPr>
          <p:cNvSpPr>
            <a:spLocks noGrp="1"/>
          </p:cNvSpPr>
          <p:nvPr>
            <p:ph type="title"/>
          </p:nvPr>
        </p:nvSpPr>
        <p:spPr/>
        <p:txBody>
          <a:bodyPr/>
          <a:lstStyle/>
          <a:p>
            <a:r>
              <a:rPr kumimoji="1" lang="ja-JP" altLang="en-US"/>
              <a:t>過去を振り返ってみよう</a:t>
            </a:r>
          </a:p>
        </p:txBody>
      </p:sp>
      <p:sp>
        <p:nvSpPr>
          <p:cNvPr id="3" name="コンテンツ プレースホルダー 2">
            <a:extLst>
              <a:ext uri="{FF2B5EF4-FFF2-40B4-BE49-F238E27FC236}">
                <a16:creationId xmlns:a16="http://schemas.microsoft.com/office/drawing/2014/main" id="{2A1EC29F-36F6-E30B-5CCE-E69BC6C1805E}"/>
              </a:ext>
            </a:extLst>
          </p:cNvPr>
          <p:cNvSpPr>
            <a:spLocks noGrp="1"/>
          </p:cNvSpPr>
          <p:nvPr>
            <p:ph idx="1"/>
          </p:nvPr>
        </p:nvSpPr>
        <p:spPr/>
        <p:txBody>
          <a:bodyPr/>
          <a:lstStyle/>
          <a:p>
            <a:pPr>
              <a:lnSpc>
                <a:spcPct val="100000"/>
              </a:lnSpc>
            </a:pPr>
            <a:r>
              <a:rPr lang="ja-JP" altLang="en-US" sz="2400">
                <a:latin typeface="+mn-ea"/>
              </a:rPr>
              <a:t>地域の人口推計グラフを見て、</a:t>
            </a:r>
            <a:r>
              <a:rPr lang="ja-JP" altLang="en-US" sz="2400" b="1">
                <a:latin typeface="+mn-ea"/>
              </a:rPr>
              <a:t>今から</a:t>
            </a:r>
            <a:r>
              <a:rPr lang="en-US" altLang="ja-JP" sz="2400" b="1">
                <a:latin typeface="+mn-ea"/>
              </a:rPr>
              <a:t>30</a:t>
            </a:r>
            <a:r>
              <a:rPr lang="ja-JP" altLang="en-US" sz="2400" b="1">
                <a:latin typeface="+mn-ea"/>
              </a:rPr>
              <a:t>年前の人口の変化を確認</a:t>
            </a:r>
            <a:r>
              <a:rPr lang="ja-JP" altLang="en-US" sz="2400">
                <a:latin typeface="+mn-ea"/>
              </a:rPr>
              <a:t>しましょう。</a:t>
            </a:r>
          </a:p>
          <a:p>
            <a:pPr>
              <a:lnSpc>
                <a:spcPct val="100000"/>
              </a:lnSpc>
            </a:pPr>
            <a:r>
              <a:rPr lang="en-US" altLang="ja-JP" sz="2400">
                <a:latin typeface="+mn-ea"/>
              </a:rPr>
              <a:t>30</a:t>
            </a:r>
            <a:r>
              <a:rPr lang="ja-JP" altLang="en-US" sz="2400">
                <a:latin typeface="+mn-ea"/>
              </a:rPr>
              <a:t>年前から現在までを振り返り、</a:t>
            </a:r>
            <a:r>
              <a:rPr lang="ja-JP" altLang="en-US" sz="2400" b="1">
                <a:latin typeface="+mn-ea"/>
              </a:rPr>
              <a:t>地域に大きな影響があった出来事を２～３個</a:t>
            </a:r>
            <a:r>
              <a:rPr lang="ja-JP" altLang="en-US" sz="2400">
                <a:latin typeface="+mn-ea"/>
              </a:rPr>
              <a:t>挙げてみましょう。</a:t>
            </a:r>
            <a:endParaRPr lang="en-US" altLang="ja-JP" sz="2400">
              <a:latin typeface="+mn-ea"/>
            </a:endParaRPr>
          </a:p>
          <a:p>
            <a:pPr marL="0" indent="0">
              <a:lnSpc>
                <a:spcPct val="100000"/>
              </a:lnSpc>
              <a:buNone/>
            </a:pPr>
            <a:r>
              <a:rPr lang="ja-JP" altLang="en-US" sz="2000">
                <a:latin typeface="+mn-ea"/>
              </a:rPr>
              <a:t>（そう考えた理由も含めてお話ください）</a:t>
            </a:r>
            <a:endParaRPr kumimoji="1" lang="ja-JP" altLang="en-US" sz="2000">
              <a:latin typeface="+mn-ea"/>
            </a:endParaRPr>
          </a:p>
        </p:txBody>
      </p:sp>
      <p:sp>
        <p:nvSpPr>
          <p:cNvPr id="4" name="スライド番号プレースホルダー 3">
            <a:extLst>
              <a:ext uri="{FF2B5EF4-FFF2-40B4-BE49-F238E27FC236}">
                <a16:creationId xmlns:a16="http://schemas.microsoft.com/office/drawing/2014/main" id="{9BD9021B-986E-C013-8D59-EEBD092B0CFF}"/>
              </a:ext>
            </a:extLst>
          </p:cNvPr>
          <p:cNvSpPr>
            <a:spLocks noGrp="1"/>
          </p:cNvSpPr>
          <p:nvPr>
            <p:ph type="sldNum" sz="quarter" idx="12"/>
          </p:nvPr>
        </p:nvSpPr>
        <p:spPr/>
        <p:txBody>
          <a:bodyPr/>
          <a:lstStyle/>
          <a:p>
            <a:fld id="{43CE1F33-19CE-4414-9E55-507478994FA3}" type="slidenum">
              <a:rPr kumimoji="1" lang="ja-JP" altLang="en-US" smtClean="0"/>
              <a:t>15</a:t>
            </a:fld>
            <a:endParaRPr kumimoji="1" lang="ja-JP" altLang="en-US"/>
          </a:p>
        </p:txBody>
      </p:sp>
      <p:pic>
        <p:nvPicPr>
          <p:cNvPr id="7" name="グラフィックス 6" descr="ユーザー 単色塗りつぶし">
            <a:extLst>
              <a:ext uri="{FF2B5EF4-FFF2-40B4-BE49-F238E27FC236}">
                <a16:creationId xmlns:a16="http://schemas.microsoft.com/office/drawing/2014/main" id="{D6DE2F74-D324-25D1-8F1D-35A869C7BBC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079593" y="3707608"/>
            <a:ext cx="2469356" cy="2469356"/>
          </a:xfrm>
          <a:prstGeom prst="rect">
            <a:avLst/>
          </a:prstGeom>
        </p:spPr>
      </p:pic>
      <p:sp>
        <p:nvSpPr>
          <p:cNvPr id="8" name="吹き出し: 角を丸めた四角形 7">
            <a:extLst>
              <a:ext uri="{FF2B5EF4-FFF2-40B4-BE49-F238E27FC236}">
                <a16:creationId xmlns:a16="http://schemas.microsoft.com/office/drawing/2014/main" id="{2C78231A-32A4-B306-3AEE-00322F1BC266}"/>
              </a:ext>
            </a:extLst>
          </p:cNvPr>
          <p:cNvSpPr/>
          <p:nvPr/>
        </p:nvSpPr>
        <p:spPr>
          <a:xfrm>
            <a:off x="5636517" y="3169250"/>
            <a:ext cx="2220656" cy="1034590"/>
          </a:xfrm>
          <a:prstGeom prst="wedgeRoundRectCallout">
            <a:avLst>
              <a:gd name="adj1" fmla="val -55927"/>
              <a:gd name="adj2" fmla="val 47464"/>
              <a:gd name="adj3" fmla="val 16667"/>
            </a:avLst>
          </a:prstGeom>
          <a:no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a:solidFill>
                  <a:sysClr val="windowText" lastClr="000000"/>
                </a:solidFill>
              </a:rPr>
              <a:t>例：</a:t>
            </a:r>
            <a:endParaRPr lang="en-US" altLang="ja-JP" sz="1400">
              <a:solidFill>
                <a:sysClr val="windowText" lastClr="000000"/>
              </a:solidFill>
            </a:endParaRPr>
          </a:p>
          <a:p>
            <a:r>
              <a:rPr lang="ja-JP" altLang="en-US" sz="1400">
                <a:solidFill>
                  <a:sysClr val="windowText" lastClr="000000"/>
                </a:solidFill>
              </a:rPr>
              <a:t>○○が修復されて、地域のシンボルになった</a:t>
            </a:r>
          </a:p>
        </p:txBody>
      </p:sp>
      <p:sp>
        <p:nvSpPr>
          <p:cNvPr id="10" name="吹き出し: 角を丸めた四角形 9">
            <a:extLst>
              <a:ext uri="{FF2B5EF4-FFF2-40B4-BE49-F238E27FC236}">
                <a16:creationId xmlns:a16="http://schemas.microsoft.com/office/drawing/2014/main" id="{F45B714F-2A6D-DF4D-7C06-5A18E170446F}"/>
              </a:ext>
            </a:extLst>
          </p:cNvPr>
          <p:cNvSpPr/>
          <p:nvPr/>
        </p:nvSpPr>
        <p:spPr>
          <a:xfrm>
            <a:off x="858937" y="3429000"/>
            <a:ext cx="2220656" cy="1034590"/>
          </a:xfrm>
          <a:prstGeom prst="wedgeRoundRectCallout">
            <a:avLst>
              <a:gd name="adj1" fmla="val 58970"/>
              <a:gd name="adj2" fmla="val 39140"/>
              <a:gd name="adj3" fmla="val 16667"/>
            </a:avLst>
          </a:prstGeom>
          <a:no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a:solidFill>
                  <a:sysClr val="windowText" lastClr="000000"/>
                </a:solidFill>
              </a:rPr>
              <a:t>例：</a:t>
            </a:r>
            <a:endParaRPr lang="en-US" altLang="ja-JP" sz="1400">
              <a:solidFill>
                <a:sysClr val="windowText" lastClr="000000"/>
              </a:solidFill>
            </a:endParaRPr>
          </a:p>
          <a:p>
            <a:r>
              <a:rPr lang="ja-JP" altLang="en-US" sz="1400">
                <a:solidFill>
                  <a:sysClr val="windowText" lastClr="000000"/>
                </a:solidFill>
              </a:rPr>
              <a:t>○○ができて、交通の便がよくなった</a:t>
            </a:r>
          </a:p>
        </p:txBody>
      </p:sp>
      <p:sp>
        <p:nvSpPr>
          <p:cNvPr id="11" name="吹き出し: 角を丸めた四角形 10">
            <a:extLst>
              <a:ext uri="{FF2B5EF4-FFF2-40B4-BE49-F238E27FC236}">
                <a16:creationId xmlns:a16="http://schemas.microsoft.com/office/drawing/2014/main" id="{36C90725-E8E9-866B-FFBE-6742CD9A7700}"/>
              </a:ext>
            </a:extLst>
          </p:cNvPr>
          <p:cNvSpPr/>
          <p:nvPr/>
        </p:nvSpPr>
        <p:spPr>
          <a:xfrm>
            <a:off x="5806198" y="4871070"/>
            <a:ext cx="2291425" cy="1034590"/>
          </a:xfrm>
          <a:prstGeom prst="wedgeRoundRectCallout">
            <a:avLst>
              <a:gd name="adj1" fmla="val -56984"/>
              <a:gd name="adj2" fmla="val -41106"/>
              <a:gd name="adj3" fmla="val 16667"/>
            </a:avLst>
          </a:prstGeom>
          <a:no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a:solidFill>
                  <a:sysClr val="windowText" lastClr="000000"/>
                </a:solidFill>
              </a:rPr>
              <a:t>例：</a:t>
            </a:r>
            <a:endParaRPr lang="en-US" altLang="ja-JP" sz="1400">
              <a:solidFill>
                <a:sysClr val="windowText" lastClr="000000"/>
              </a:solidFill>
            </a:endParaRPr>
          </a:p>
          <a:p>
            <a:r>
              <a:rPr lang="ja-JP" altLang="en-US" sz="1400">
                <a:solidFill>
                  <a:sysClr val="windowText" lastClr="000000"/>
                </a:solidFill>
              </a:rPr>
              <a:t>○○がなくなって、娯楽が少なくなった</a:t>
            </a:r>
          </a:p>
        </p:txBody>
      </p:sp>
    </p:spTree>
    <p:extLst>
      <p:ext uri="{BB962C8B-B14F-4D97-AF65-F5344CB8AC3E}">
        <p14:creationId xmlns:p14="http://schemas.microsoft.com/office/powerpoint/2010/main" val="8209395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0CCAEB22-B006-CCDE-23E2-C1CE79BD8383}"/>
              </a:ext>
            </a:extLst>
          </p:cNvPr>
          <p:cNvSpPr>
            <a:spLocks noGrp="1"/>
          </p:cNvSpPr>
          <p:nvPr>
            <p:ph type="title"/>
          </p:nvPr>
        </p:nvSpPr>
        <p:spPr/>
        <p:txBody>
          <a:bodyPr/>
          <a:lstStyle/>
          <a:p>
            <a:r>
              <a:rPr kumimoji="1" lang="ja-JP" altLang="en-US" dirty="0"/>
              <a:t>○○市</a:t>
            </a:r>
            <a:r>
              <a:rPr kumimoji="1" lang="en-US" altLang="ja-JP" dirty="0"/>
              <a:t>/</a:t>
            </a:r>
            <a:r>
              <a:rPr kumimoji="1" lang="ja-JP" altLang="en-US" dirty="0"/>
              <a:t>町の人口推計グラフ</a:t>
            </a:r>
          </a:p>
        </p:txBody>
      </p:sp>
      <p:sp>
        <p:nvSpPr>
          <p:cNvPr id="3" name="スライド番号プレースホルダー 2">
            <a:extLst>
              <a:ext uri="{FF2B5EF4-FFF2-40B4-BE49-F238E27FC236}">
                <a16:creationId xmlns:a16="http://schemas.microsoft.com/office/drawing/2014/main" id="{C3B54428-0912-3124-451C-F7AFCDDFF96F}"/>
              </a:ext>
            </a:extLst>
          </p:cNvPr>
          <p:cNvSpPr>
            <a:spLocks noGrp="1"/>
          </p:cNvSpPr>
          <p:nvPr>
            <p:ph type="sldNum" sz="quarter" idx="12"/>
          </p:nvPr>
        </p:nvSpPr>
        <p:spPr/>
        <p:txBody>
          <a:bodyPr/>
          <a:lstStyle/>
          <a:p>
            <a:fld id="{43CE1F33-19CE-4414-9E55-507478994FA3}" type="slidenum">
              <a:rPr kumimoji="1" lang="ja-JP" altLang="en-US" smtClean="0"/>
              <a:t>16</a:t>
            </a:fld>
            <a:endParaRPr kumimoji="1" lang="ja-JP" altLang="en-US"/>
          </a:p>
        </p:txBody>
      </p:sp>
      <p:pic>
        <p:nvPicPr>
          <p:cNvPr id="9" name="図 8" descr="グラフ&#10;&#10;自動的に生成された説明">
            <a:extLst>
              <a:ext uri="{FF2B5EF4-FFF2-40B4-BE49-F238E27FC236}">
                <a16:creationId xmlns:a16="http://schemas.microsoft.com/office/drawing/2014/main" id="{BE23BAB9-DAE1-C903-5E35-AE77F5F16A8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1534" y="1118587"/>
            <a:ext cx="7192652" cy="4848580"/>
          </a:xfrm>
          <a:prstGeom prst="rect">
            <a:avLst/>
          </a:prstGeom>
        </p:spPr>
      </p:pic>
      <p:sp>
        <p:nvSpPr>
          <p:cNvPr id="6" name="四角形: 角を丸くする 5">
            <a:extLst>
              <a:ext uri="{FF2B5EF4-FFF2-40B4-BE49-F238E27FC236}">
                <a16:creationId xmlns:a16="http://schemas.microsoft.com/office/drawing/2014/main" id="{5DA943D1-345C-9A7E-9B9B-FB43E0B4F6C3}"/>
              </a:ext>
            </a:extLst>
          </p:cNvPr>
          <p:cNvSpPr/>
          <p:nvPr/>
        </p:nvSpPr>
        <p:spPr>
          <a:xfrm>
            <a:off x="1618876" y="3006761"/>
            <a:ext cx="6245619" cy="1072232"/>
          </a:xfrm>
          <a:prstGeom prst="roundRect">
            <a:avLst>
              <a:gd name="adj" fmla="val 8600"/>
            </a:avLst>
          </a:prstGeom>
          <a:solidFill>
            <a:schemeClr val="accent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a:t>画像はサンプルです</a:t>
            </a:r>
            <a:endParaRPr lang="en-US" altLang="ja-JP" sz="1600"/>
          </a:p>
          <a:p>
            <a:pPr algn="ctr"/>
            <a:r>
              <a:rPr lang="ja-JP" altLang="en-US" sz="1050"/>
              <a:t>出所：</a:t>
            </a:r>
            <a:r>
              <a:rPr lang="en-US" altLang="ja-JP" sz="1050"/>
              <a:t>『</a:t>
            </a:r>
            <a:r>
              <a:rPr lang="ja-JP" altLang="en-US" sz="1050"/>
              <a:t>日本の将来推計人口 令和</a:t>
            </a:r>
            <a:r>
              <a:rPr lang="en-US" altLang="ja-JP" sz="1050"/>
              <a:t>5</a:t>
            </a:r>
            <a:r>
              <a:rPr lang="ja-JP" altLang="en-US" sz="1050"/>
              <a:t>年推計</a:t>
            </a:r>
            <a:r>
              <a:rPr lang="en-US" altLang="ja-JP" sz="1050"/>
              <a:t>』</a:t>
            </a:r>
            <a:r>
              <a:rPr lang="ja-JP" altLang="en-US" sz="1050"/>
              <a:t>国立社会保障・人口問題研究所</a:t>
            </a:r>
            <a:endParaRPr lang="en-US" altLang="ja-JP" sz="1600"/>
          </a:p>
        </p:txBody>
      </p:sp>
    </p:spTree>
    <p:extLst>
      <p:ext uri="{BB962C8B-B14F-4D97-AF65-F5344CB8AC3E}">
        <p14:creationId xmlns:p14="http://schemas.microsoft.com/office/powerpoint/2010/main" val="41435573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CF3A958-C2EE-170B-F5AF-47C14D1B5879}"/>
              </a:ext>
            </a:extLst>
          </p:cNvPr>
          <p:cNvSpPr>
            <a:spLocks noGrp="1"/>
          </p:cNvSpPr>
          <p:nvPr>
            <p:ph type="title"/>
          </p:nvPr>
        </p:nvSpPr>
        <p:spPr/>
        <p:txBody>
          <a:bodyPr/>
          <a:lstStyle/>
          <a:p>
            <a:r>
              <a:rPr lang="ja-JP" altLang="en-US"/>
              <a:t>過去</a:t>
            </a:r>
            <a:r>
              <a:rPr lang="en-US" altLang="ja-JP"/>
              <a:t>30</a:t>
            </a:r>
            <a:r>
              <a:rPr lang="ja-JP" altLang="en-US"/>
              <a:t>年間の地域の変化</a:t>
            </a:r>
            <a:endParaRPr kumimoji="1" lang="ja-JP" altLang="en-US"/>
          </a:p>
        </p:txBody>
      </p:sp>
      <p:sp>
        <p:nvSpPr>
          <p:cNvPr id="3" name="コンテンツ プレースホルダー 2">
            <a:extLst>
              <a:ext uri="{FF2B5EF4-FFF2-40B4-BE49-F238E27FC236}">
                <a16:creationId xmlns:a16="http://schemas.microsoft.com/office/drawing/2014/main" id="{B8B40034-8AE8-3ADD-D4C6-30FA6F89EA3B}"/>
              </a:ext>
            </a:extLst>
          </p:cNvPr>
          <p:cNvSpPr>
            <a:spLocks noGrp="1"/>
          </p:cNvSpPr>
          <p:nvPr>
            <p:ph idx="1"/>
          </p:nvPr>
        </p:nvSpPr>
        <p:spPr/>
        <p:txBody>
          <a:bodyPr>
            <a:normAutofit/>
          </a:bodyPr>
          <a:lstStyle/>
          <a:p>
            <a:pPr>
              <a:lnSpc>
                <a:spcPct val="150000"/>
              </a:lnSpc>
            </a:pPr>
            <a:r>
              <a:rPr lang="ja-JP" altLang="en-US" sz="2400">
                <a:latin typeface="+mn-ea"/>
              </a:rPr>
              <a:t>この</a:t>
            </a:r>
            <a:r>
              <a:rPr lang="en-US" altLang="ja-JP" sz="2400" b="1">
                <a:latin typeface="+mn-ea"/>
              </a:rPr>
              <a:t>30</a:t>
            </a:r>
            <a:r>
              <a:rPr lang="ja-JP" altLang="en-US" sz="2400" b="1">
                <a:latin typeface="+mn-ea"/>
              </a:rPr>
              <a:t>年間で地域はどのように変化</a:t>
            </a:r>
            <a:r>
              <a:rPr lang="ja-JP" altLang="en-US" sz="2400">
                <a:latin typeface="+mn-ea"/>
              </a:rPr>
              <a:t>してきたでしょうか。</a:t>
            </a:r>
            <a:endParaRPr lang="en-US" altLang="ja-JP" sz="2400">
              <a:latin typeface="+mn-ea"/>
            </a:endParaRPr>
          </a:p>
          <a:p>
            <a:pPr>
              <a:lnSpc>
                <a:spcPct val="150000"/>
              </a:lnSpc>
            </a:pPr>
            <a:r>
              <a:rPr lang="ja-JP" altLang="en-US" sz="2400" b="1">
                <a:latin typeface="+mn-ea"/>
              </a:rPr>
              <a:t>「良かったこと」／「悪かったこと」</a:t>
            </a:r>
            <a:r>
              <a:rPr lang="ja-JP" altLang="en-US" sz="2400">
                <a:latin typeface="+mn-ea"/>
              </a:rPr>
              <a:t>、両方の面から振り返ってみましょう。</a:t>
            </a:r>
          </a:p>
        </p:txBody>
      </p:sp>
      <p:sp>
        <p:nvSpPr>
          <p:cNvPr id="4" name="スライド番号プレースホルダー 3">
            <a:extLst>
              <a:ext uri="{FF2B5EF4-FFF2-40B4-BE49-F238E27FC236}">
                <a16:creationId xmlns:a16="http://schemas.microsoft.com/office/drawing/2014/main" id="{807FBE29-15D1-319C-BEC8-7733AA38C9AD}"/>
              </a:ext>
            </a:extLst>
          </p:cNvPr>
          <p:cNvSpPr>
            <a:spLocks noGrp="1"/>
          </p:cNvSpPr>
          <p:nvPr>
            <p:ph type="sldNum" sz="quarter" idx="12"/>
          </p:nvPr>
        </p:nvSpPr>
        <p:spPr/>
        <p:txBody>
          <a:bodyPr/>
          <a:lstStyle/>
          <a:p>
            <a:fld id="{43CE1F33-19CE-4414-9E55-507478994FA3}" type="slidenum">
              <a:rPr kumimoji="1" lang="ja-JP" altLang="en-US" smtClean="0"/>
              <a:t>17</a:t>
            </a:fld>
            <a:endParaRPr kumimoji="1" lang="ja-JP" altLang="en-US"/>
          </a:p>
        </p:txBody>
      </p:sp>
    </p:spTree>
    <p:extLst>
      <p:ext uri="{BB962C8B-B14F-4D97-AF65-F5344CB8AC3E}">
        <p14:creationId xmlns:p14="http://schemas.microsoft.com/office/powerpoint/2010/main" val="25476311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E4935A7-CBE0-1028-227B-D07FF67C4274}"/>
              </a:ext>
            </a:extLst>
          </p:cNvPr>
          <p:cNvSpPr>
            <a:spLocks noGrp="1"/>
          </p:cNvSpPr>
          <p:nvPr>
            <p:ph type="title"/>
          </p:nvPr>
        </p:nvSpPr>
        <p:spPr/>
        <p:txBody>
          <a:bodyPr>
            <a:normAutofit/>
          </a:bodyPr>
          <a:lstStyle/>
          <a:p>
            <a:r>
              <a:rPr lang="ja-JP" altLang="en-US" sz="2800" dirty="0"/>
              <a:t>現在から</a:t>
            </a:r>
            <a:r>
              <a:rPr lang="en-US" altLang="ja-JP" sz="2800" dirty="0"/>
              <a:t>30</a:t>
            </a:r>
            <a:r>
              <a:rPr lang="ja-JP" altLang="en-US" sz="2800" dirty="0"/>
              <a:t>年前の地域住民へのメッセージ</a:t>
            </a:r>
            <a:endParaRPr kumimoji="1" lang="ja-JP" altLang="en-US" sz="2800" dirty="0"/>
          </a:p>
        </p:txBody>
      </p:sp>
      <p:sp>
        <p:nvSpPr>
          <p:cNvPr id="3" name="コンテンツ プレースホルダー 2">
            <a:extLst>
              <a:ext uri="{FF2B5EF4-FFF2-40B4-BE49-F238E27FC236}">
                <a16:creationId xmlns:a16="http://schemas.microsoft.com/office/drawing/2014/main" id="{75329564-FEC6-30A2-93FF-A4378474FFD7}"/>
              </a:ext>
            </a:extLst>
          </p:cNvPr>
          <p:cNvSpPr>
            <a:spLocks noGrp="1"/>
          </p:cNvSpPr>
          <p:nvPr>
            <p:ph idx="1"/>
          </p:nvPr>
        </p:nvSpPr>
        <p:spPr/>
        <p:txBody>
          <a:bodyPr>
            <a:normAutofit/>
          </a:bodyPr>
          <a:lstStyle/>
          <a:p>
            <a:r>
              <a:rPr lang="ja-JP" altLang="en-US" sz="2400">
                <a:latin typeface="+mn-ea"/>
              </a:rPr>
              <a:t>先ほどお話した地域の変化の中から、特に気になる、</a:t>
            </a:r>
            <a:r>
              <a:rPr lang="ja-JP" altLang="en-US" sz="2400" b="1">
                <a:latin typeface="+mn-ea"/>
              </a:rPr>
              <a:t>「良かったこと」／「悪かったこと」</a:t>
            </a:r>
            <a:r>
              <a:rPr lang="ja-JP" altLang="en-US" b="1">
                <a:latin typeface="+mn-ea"/>
              </a:rPr>
              <a:t>を</a:t>
            </a:r>
            <a:r>
              <a:rPr lang="ja-JP" altLang="en-US" sz="2400" b="1">
                <a:latin typeface="+mn-ea"/>
              </a:rPr>
              <a:t>合わせて</a:t>
            </a:r>
            <a:r>
              <a:rPr lang="en-US" altLang="ja-JP" sz="2400" b="1">
                <a:latin typeface="+mn-ea"/>
              </a:rPr>
              <a:t>3</a:t>
            </a:r>
            <a:r>
              <a:rPr lang="ja-JP" altLang="en-US" sz="2400" b="1">
                <a:latin typeface="+mn-ea"/>
              </a:rPr>
              <a:t>つ程度</a:t>
            </a:r>
            <a:r>
              <a:rPr lang="ja-JP" altLang="en-US" sz="2400">
                <a:latin typeface="+mn-ea"/>
              </a:rPr>
              <a:t>を取り上げます。</a:t>
            </a:r>
          </a:p>
          <a:p>
            <a:r>
              <a:rPr lang="ja-JP" altLang="en-US" sz="2400" b="1">
                <a:latin typeface="+mn-ea"/>
              </a:rPr>
              <a:t>良かったことに対しては「感謝の言葉」</a:t>
            </a:r>
            <a:r>
              <a:rPr lang="ja-JP" altLang="en-US" sz="2400">
                <a:latin typeface="+mn-ea"/>
              </a:rPr>
              <a:t>を、</a:t>
            </a:r>
            <a:br>
              <a:rPr lang="en-US" altLang="ja-JP" sz="2400">
                <a:latin typeface="+mn-ea"/>
              </a:rPr>
            </a:br>
            <a:r>
              <a:rPr lang="ja-JP" altLang="en-US" sz="2400" b="1">
                <a:latin typeface="+mn-ea"/>
              </a:rPr>
              <a:t>悪かったことに対しては「避けるためのアドバイス」</a:t>
            </a:r>
            <a:r>
              <a:rPr lang="ja-JP" altLang="en-US" sz="2400">
                <a:latin typeface="+mn-ea"/>
              </a:rPr>
              <a:t>を、考えてみましょう。</a:t>
            </a:r>
            <a:endParaRPr lang="en-US" altLang="ja-JP" sz="2400">
              <a:latin typeface="+mn-ea"/>
            </a:endParaRPr>
          </a:p>
          <a:p>
            <a:endParaRPr lang="ja-JP" altLang="en-US" sz="2400">
              <a:latin typeface="+mn-ea"/>
            </a:endParaRPr>
          </a:p>
          <a:p>
            <a:r>
              <a:rPr lang="ja-JP" altLang="en-US" sz="2400">
                <a:latin typeface="+mn-ea"/>
              </a:rPr>
              <a:t>例：</a:t>
            </a:r>
          </a:p>
          <a:p>
            <a:pPr lvl="1"/>
            <a:r>
              <a:rPr lang="ja-JP" altLang="en-US" sz="2000">
                <a:latin typeface="+mn-ea"/>
              </a:rPr>
              <a:t>「</a:t>
            </a:r>
            <a:r>
              <a:rPr lang="en-US" altLang="ja-JP" sz="2000">
                <a:latin typeface="+mn-ea"/>
              </a:rPr>
              <a:t>1990</a:t>
            </a:r>
            <a:r>
              <a:rPr lang="ja-JP" altLang="en-US" sz="2000">
                <a:latin typeface="+mn-ea"/>
              </a:rPr>
              <a:t>年代に○○してくれたおかげで、今、▲▲が可能になっている。」</a:t>
            </a:r>
          </a:p>
          <a:p>
            <a:pPr lvl="1"/>
            <a:r>
              <a:rPr lang="ja-JP" altLang="en-US" sz="2000">
                <a:latin typeface="+mn-ea"/>
              </a:rPr>
              <a:t>「</a:t>
            </a:r>
            <a:r>
              <a:rPr lang="en-US" altLang="ja-JP" sz="2000">
                <a:latin typeface="+mn-ea"/>
              </a:rPr>
              <a:t>1990</a:t>
            </a:r>
            <a:r>
              <a:rPr lang="ja-JP" altLang="en-US" sz="2000">
                <a:latin typeface="+mn-ea"/>
              </a:rPr>
              <a:t>年代に○○した（しなかった）ことで、その後▲▲の問題が起こってしまった。●●すれば（しなければ）良かったのに。」</a:t>
            </a:r>
            <a:endParaRPr kumimoji="1" lang="ja-JP" altLang="en-US" sz="2000">
              <a:latin typeface="+mn-ea"/>
            </a:endParaRPr>
          </a:p>
        </p:txBody>
      </p:sp>
      <p:sp>
        <p:nvSpPr>
          <p:cNvPr id="4" name="スライド番号プレースホルダー 3">
            <a:extLst>
              <a:ext uri="{FF2B5EF4-FFF2-40B4-BE49-F238E27FC236}">
                <a16:creationId xmlns:a16="http://schemas.microsoft.com/office/drawing/2014/main" id="{57AE33DE-B7C0-CE66-95EA-B06184FC52FB}"/>
              </a:ext>
            </a:extLst>
          </p:cNvPr>
          <p:cNvSpPr>
            <a:spLocks noGrp="1"/>
          </p:cNvSpPr>
          <p:nvPr>
            <p:ph type="sldNum" sz="quarter" idx="12"/>
          </p:nvPr>
        </p:nvSpPr>
        <p:spPr/>
        <p:txBody>
          <a:bodyPr/>
          <a:lstStyle/>
          <a:p>
            <a:fld id="{43CE1F33-19CE-4414-9E55-507478994FA3}" type="slidenum">
              <a:rPr kumimoji="1" lang="ja-JP" altLang="en-US" smtClean="0"/>
              <a:t>18</a:t>
            </a:fld>
            <a:endParaRPr kumimoji="1" lang="ja-JP" altLang="en-US"/>
          </a:p>
        </p:txBody>
      </p:sp>
    </p:spTree>
    <p:extLst>
      <p:ext uri="{BB962C8B-B14F-4D97-AF65-F5344CB8AC3E}">
        <p14:creationId xmlns:p14="http://schemas.microsoft.com/office/powerpoint/2010/main" val="38219039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31BBB5B-C505-836F-5D65-5E992FEDA827}"/>
              </a:ext>
            </a:extLst>
          </p:cNvPr>
          <p:cNvSpPr>
            <a:spLocks noGrp="1"/>
          </p:cNvSpPr>
          <p:nvPr>
            <p:ph type="title"/>
          </p:nvPr>
        </p:nvSpPr>
        <p:spPr/>
        <p:txBody>
          <a:bodyPr/>
          <a:lstStyle/>
          <a:p>
            <a:r>
              <a:rPr kumimoji="1" lang="ja-JP" altLang="en-US" dirty="0"/>
              <a:t>本ドキュメントについて</a:t>
            </a:r>
          </a:p>
        </p:txBody>
      </p:sp>
      <p:sp>
        <p:nvSpPr>
          <p:cNvPr id="3" name="コンテンツ プレースホルダー 2">
            <a:extLst>
              <a:ext uri="{FF2B5EF4-FFF2-40B4-BE49-F238E27FC236}">
                <a16:creationId xmlns:a16="http://schemas.microsoft.com/office/drawing/2014/main" id="{4EFBE1C5-72CD-368B-7802-39E874B70367}"/>
              </a:ext>
            </a:extLst>
          </p:cNvPr>
          <p:cNvSpPr>
            <a:spLocks noGrp="1"/>
          </p:cNvSpPr>
          <p:nvPr>
            <p:ph idx="1"/>
          </p:nvPr>
        </p:nvSpPr>
        <p:spPr/>
        <p:txBody>
          <a:bodyPr>
            <a:normAutofit fontScale="85000" lnSpcReduction="20000"/>
          </a:bodyPr>
          <a:lstStyle/>
          <a:p>
            <a:pPr>
              <a:lnSpc>
                <a:spcPct val="110000"/>
              </a:lnSpc>
            </a:pPr>
            <a:r>
              <a:rPr lang="ja-JP" altLang="en-US" dirty="0"/>
              <a:t>本ドキュメントは、岩手県矢巾町等で活用されてきた</a:t>
            </a:r>
            <a:br>
              <a:rPr lang="en-US" altLang="ja-JP" dirty="0"/>
            </a:br>
            <a:r>
              <a:rPr lang="ja-JP" altLang="en-US" dirty="0"/>
              <a:t>フューチャー・デザインのワークショップを、「どのようなものか知りたい」「試しにやってみたい」と思われる方向けに作成した進行資料</a:t>
            </a:r>
            <a:r>
              <a:rPr lang="en-US" altLang="ja-JP" dirty="0"/>
              <a:t>(P.2</a:t>
            </a:r>
            <a:r>
              <a:rPr lang="ja-JP" altLang="en-US" dirty="0"/>
              <a:t>以降）です。本進行資料を活用することで、フューチャー・デザイン・ワークショップがどんなものか、</a:t>
            </a:r>
            <a:br>
              <a:rPr lang="en-US" altLang="ja-JP" dirty="0"/>
            </a:br>
            <a:r>
              <a:rPr lang="ja-JP" altLang="en-US" dirty="0"/>
              <a:t>イメージを持つことができます。</a:t>
            </a:r>
            <a:endParaRPr lang="en-US" altLang="ja-JP" dirty="0"/>
          </a:p>
          <a:p>
            <a:pPr>
              <a:lnSpc>
                <a:spcPct val="110000"/>
              </a:lnSpc>
            </a:pPr>
            <a:endParaRPr lang="ja-JP" altLang="en-US" dirty="0"/>
          </a:p>
          <a:p>
            <a:pPr>
              <a:lnSpc>
                <a:spcPct val="110000"/>
              </a:lnSpc>
            </a:pPr>
            <a:r>
              <a:rPr lang="ja-JP" altLang="en-US" dirty="0"/>
              <a:t>グループワークのサポートツールとしてワークシート「未来からのメッセージ可視化シート」も用意しています（別ファイル）。</a:t>
            </a:r>
            <a:endParaRPr lang="en-US" altLang="ja-JP" dirty="0"/>
          </a:p>
          <a:p>
            <a:pPr>
              <a:lnSpc>
                <a:spcPct val="110000"/>
              </a:lnSpc>
            </a:pPr>
            <a:endParaRPr lang="en-US" altLang="ja-JP" dirty="0"/>
          </a:p>
          <a:p>
            <a:pPr>
              <a:lnSpc>
                <a:spcPct val="110000"/>
              </a:lnSpc>
            </a:pPr>
            <a:r>
              <a:rPr lang="ja-JP" altLang="en-US" dirty="0"/>
              <a:t> 本進行資料・ワークシートは、財務省</a:t>
            </a:r>
            <a:r>
              <a:rPr lang="en-US" altLang="ja-JP" dirty="0"/>
              <a:t>Web</a:t>
            </a:r>
            <a:r>
              <a:rPr lang="ja-JP" altLang="en-US" dirty="0"/>
              <a:t>サイト「はじめてのフューチャー・デザイン」（</a:t>
            </a:r>
            <a:r>
              <a:rPr lang="en-US" altLang="ja-JP" dirty="0"/>
              <a:t>https://www.futuredesign.go.jp/</a:t>
            </a:r>
            <a:r>
              <a:rPr lang="ja-JP" altLang="en-US" dirty="0"/>
              <a:t>）から転載したものです。この</a:t>
            </a:r>
            <a:r>
              <a:rPr lang="en-US" altLang="ja-JP" dirty="0"/>
              <a:t>Web</a:t>
            </a:r>
            <a:r>
              <a:rPr lang="ja-JP" altLang="en-US" dirty="0"/>
              <a:t>サイトには他にも様々な</a:t>
            </a:r>
            <a:br>
              <a:rPr lang="en-US" altLang="ja-JP" dirty="0"/>
            </a:br>
            <a:r>
              <a:rPr lang="ja-JP" altLang="en-US" dirty="0"/>
              <a:t>ワークショップ向け資料が掲載されているので、</a:t>
            </a:r>
            <a:br>
              <a:rPr lang="en-US" altLang="ja-JP" dirty="0"/>
            </a:br>
            <a:r>
              <a:rPr lang="ja-JP" altLang="en-US" dirty="0"/>
              <a:t>フューチャー・デザインについて理解を深めたい方は</a:t>
            </a:r>
            <a:br>
              <a:rPr lang="en-US" altLang="ja-JP" dirty="0"/>
            </a:br>
            <a:r>
              <a:rPr lang="ja-JP" altLang="en-US" dirty="0"/>
              <a:t>是非ご参照ください。</a:t>
            </a:r>
            <a:endParaRPr kumimoji="1" lang="ja-JP" altLang="en-US" dirty="0"/>
          </a:p>
        </p:txBody>
      </p:sp>
      <p:sp>
        <p:nvSpPr>
          <p:cNvPr id="4" name="スライド番号プレースホルダー 3">
            <a:extLst>
              <a:ext uri="{FF2B5EF4-FFF2-40B4-BE49-F238E27FC236}">
                <a16:creationId xmlns:a16="http://schemas.microsoft.com/office/drawing/2014/main" id="{D876A1DC-EA49-7F85-2905-B9178FA9AA97}"/>
              </a:ext>
            </a:extLst>
          </p:cNvPr>
          <p:cNvSpPr>
            <a:spLocks noGrp="1"/>
          </p:cNvSpPr>
          <p:nvPr>
            <p:ph type="sldNum" sz="quarter" idx="12"/>
          </p:nvPr>
        </p:nvSpPr>
        <p:spPr/>
        <p:txBody>
          <a:bodyPr/>
          <a:lstStyle/>
          <a:p>
            <a:fld id="{43CE1F33-19CE-4414-9E55-507478994FA3}" type="slidenum">
              <a:rPr kumimoji="1" lang="ja-JP" altLang="en-US" smtClean="0"/>
              <a:t>1</a:t>
            </a:fld>
            <a:endParaRPr kumimoji="1" lang="ja-JP" altLang="en-US"/>
          </a:p>
        </p:txBody>
      </p:sp>
    </p:spTree>
    <p:extLst>
      <p:ext uri="{BB962C8B-B14F-4D97-AF65-F5344CB8AC3E}">
        <p14:creationId xmlns:p14="http://schemas.microsoft.com/office/powerpoint/2010/main" val="7403783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6">
            <a:extLst>
              <a:ext uri="{FF2B5EF4-FFF2-40B4-BE49-F238E27FC236}">
                <a16:creationId xmlns:a16="http://schemas.microsoft.com/office/drawing/2014/main" id="{ED32756D-619F-B063-ED0E-84E82F2F0AB4}"/>
              </a:ext>
            </a:extLst>
          </p:cNvPr>
          <p:cNvSpPr>
            <a:spLocks noGrp="1"/>
          </p:cNvSpPr>
          <p:nvPr>
            <p:ph type="title"/>
          </p:nvPr>
        </p:nvSpPr>
        <p:spPr/>
        <p:txBody>
          <a:bodyPr/>
          <a:lstStyle/>
          <a:p>
            <a:r>
              <a:rPr lang="ja-JP" altLang="en-US"/>
              <a:t>全体共有</a:t>
            </a:r>
          </a:p>
        </p:txBody>
      </p:sp>
      <p:sp>
        <p:nvSpPr>
          <p:cNvPr id="9" name="コンテンツ プレースホルダー 8">
            <a:extLst>
              <a:ext uri="{FF2B5EF4-FFF2-40B4-BE49-F238E27FC236}">
                <a16:creationId xmlns:a16="http://schemas.microsoft.com/office/drawing/2014/main" id="{7B98F30D-6B69-7A9D-DA59-12B34DA40A28}"/>
              </a:ext>
            </a:extLst>
          </p:cNvPr>
          <p:cNvSpPr>
            <a:spLocks noGrp="1"/>
          </p:cNvSpPr>
          <p:nvPr>
            <p:ph idx="1"/>
          </p:nvPr>
        </p:nvSpPr>
        <p:spPr/>
        <p:txBody>
          <a:bodyPr>
            <a:normAutofit/>
          </a:bodyPr>
          <a:lstStyle/>
          <a:p>
            <a:r>
              <a:rPr lang="ja-JP" altLang="en-US" sz="2400"/>
              <a:t>グループで取り上げた、</a:t>
            </a:r>
            <a:r>
              <a:rPr lang="ja-JP" altLang="en-US" sz="2400" b="1"/>
              <a:t>「良かったこと」／「悪かったこと」</a:t>
            </a:r>
          </a:p>
          <a:p>
            <a:r>
              <a:rPr lang="ja-JP" altLang="en-US" sz="2400"/>
              <a:t>また、それらに対する</a:t>
            </a:r>
            <a:r>
              <a:rPr lang="ja-JP" altLang="en-US" sz="2400" b="1"/>
              <a:t>「感謝の言葉」や「避けるためのアドバイス」</a:t>
            </a:r>
            <a:r>
              <a:rPr lang="ja-JP" altLang="en-US" sz="2400"/>
              <a:t>を中心に共有してください。</a:t>
            </a:r>
            <a:endParaRPr lang="en-US" altLang="ja-JP" sz="2400"/>
          </a:p>
          <a:p>
            <a:pPr marL="0" indent="0">
              <a:buNone/>
            </a:pPr>
            <a:endParaRPr lang="ja-JP" altLang="en-US" sz="2400"/>
          </a:p>
        </p:txBody>
      </p:sp>
      <p:sp>
        <p:nvSpPr>
          <p:cNvPr id="4" name="スライド番号プレースホルダー 3">
            <a:extLst>
              <a:ext uri="{FF2B5EF4-FFF2-40B4-BE49-F238E27FC236}">
                <a16:creationId xmlns:a16="http://schemas.microsoft.com/office/drawing/2014/main" id="{CE9AAFF4-1EFA-786A-B54B-C3EEAA238155}"/>
              </a:ext>
            </a:extLst>
          </p:cNvPr>
          <p:cNvSpPr>
            <a:spLocks noGrp="1"/>
          </p:cNvSpPr>
          <p:nvPr>
            <p:ph type="sldNum" sz="quarter" idx="12"/>
          </p:nvPr>
        </p:nvSpPr>
        <p:spPr/>
        <p:txBody>
          <a:bodyPr/>
          <a:lstStyle/>
          <a:p>
            <a:fld id="{43CE1F33-19CE-4414-9E55-507478994FA3}" type="slidenum">
              <a:rPr kumimoji="1" lang="ja-JP" altLang="en-US" smtClean="0"/>
              <a:t>19</a:t>
            </a:fld>
            <a:endParaRPr kumimoji="1" lang="ja-JP" altLang="en-US"/>
          </a:p>
        </p:txBody>
      </p:sp>
      <p:pic>
        <p:nvPicPr>
          <p:cNvPr id="6" name="グラフィックス 5" descr="ユーザー 単色塗りつぶし">
            <a:extLst>
              <a:ext uri="{FF2B5EF4-FFF2-40B4-BE49-F238E27FC236}">
                <a16:creationId xmlns:a16="http://schemas.microsoft.com/office/drawing/2014/main" id="{3CB31328-DB36-4AA7-EABD-5C5F7B6752C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337322" y="3429000"/>
            <a:ext cx="2469356" cy="2469356"/>
          </a:xfrm>
          <a:prstGeom prst="rect">
            <a:avLst/>
          </a:prstGeom>
        </p:spPr>
      </p:pic>
      <p:sp>
        <p:nvSpPr>
          <p:cNvPr id="8" name="吹き出し: 円形 7">
            <a:extLst>
              <a:ext uri="{FF2B5EF4-FFF2-40B4-BE49-F238E27FC236}">
                <a16:creationId xmlns:a16="http://schemas.microsoft.com/office/drawing/2014/main" id="{AFAA5527-C3BC-CBB6-6993-C40A1198174A}"/>
              </a:ext>
            </a:extLst>
          </p:cNvPr>
          <p:cNvSpPr/>
          <p:nvPr/>
        </p:nvSpPr>
        <p:spPr>
          <a:xfrm>
            <a:off x="5327644" y="3249613"/>
            <a:ext cx="958067" cy="622250"/>
          </a:xfrm>
          <a:prstGeom prst="wedgeEllipseCallout">
            <a:avLst/>
          </a:prstGeom>
          <a:no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10" name="吹き出し: 円形 9">
            <a:extLst>
              <a:ext uri="{FF2B5EF4-FFF2-40B4-BE49-F238E27FC236}">
                <a16:creationId xmlns:a16="http://schemas.microsoft.com/office/drawing/2014/main" id="{E333A045-89FF-42A8-9C99-2AD295DB2A27}"/>
              </a:ext>
            </a:extLst>
          </p:cNvPr>
          <p:cNvSpPr/>
          <p:nvPr/>
        </p:nvSpPr>
        <p:spPr>
          <a:xfrm flipH="1">
            <a:off x="2622389" y="3738363"/>
            <a:ext cx="958067" cy="622250"/>
          </a:xfrm>
          <a:prstGeom prst="wedgeEllipseCallout">
            <a:avLst/>
          </a:prstGeom>
          <a:no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Tree>
    <p:extLst>
      <p:ext uri="{BB962C8B-B14F-4D97-AF65-F5344CB8AC3E}">
        <p14:creationId xmlns:p14="http://schemas.microsoft.com/office/powerpoint/2010/main" val="27338426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6">
            <a:extLst>
              <a:ext uri="{FF2B5EF4-FFF2-40B4-BE49-F238E27FC236}">
                <a16:creationId xmlns:a16="http://schemas.microsoft.com/office/drawing/2014/main" id="{BD4D8848-14DA-19D5-C5AA-7692F3D04F32}"/>
              </a:ext>
            </a:extLst>
          </p:cNvPr>
          <p:cNvSpPr>
            <a:spLocks noGrp="1"/>
          </p:cNvSpPr>
          <p:nvPr>
            <p:ph type="title"/>
          </p:nvPr>
        </p:nvSpPr>
        <p:spPr/>
        <p:txBody>
          <a:bodyPr/>
          <a:lstStyle/>
          <a:p>
            <a:r>
              <a:rPr lang="ja-JP" altLang="en-US"/>
              <a:t>未来人になって対話する</a:t>
            </a:r>
          </a:p>
        </p:txBody>
      </p:sp>
      <p:sp>
        <p:nvSpPr>
          <p:cNvPr id="2" name="タイトル 1">
            <a:extLst>
              <a:ext uri="{FF2B5EF4-FFF2-40B4-BE49-F238E27FC236}">
                <a16:creationId xmlns:a16="http://schemas.microsoft.com/office/drawing/2014/main" id="{60B0EB27-17F5-F833-82AD-F734A6668BC0}"/>
              </a:ext>
            </a:extLst>
          </p:cNvPr>
          <p:cNvSpPr txBox="1">
            <a:spLocks/>
          </p:cNvSpPr>
          <p:nvPr/>
        </p:nvSpPr>
        <p:spPr>
          <a:xfrm>
            <a:off x="266552" y="2758107"/>
            <a:ext cx="8610897" cy="533876"/>
          </a:xfrm>
          <a:prstGeom prst="rect">
            <a:avLst/>
          </a:prstGeom>
        </p:spPr>
        <p:txBody>
          <a:bodyPr vert="horz" lIns="68580" tIns="34290" rIns="68580" bIns="34290" rtlCol="0" anchor="b">
            <a:normAutofit/>
          </a:bodyPr>
          <a:lstStyle>
            <a:lvl1pPr algn="l" defTabSz="914400" rtl="0" eaLnBrk="1" latinLnBrk="0" hangingPunct="1">
              <a:lnSpc>
                <a:spcPct val="90000"/>
              </a:lnSpc>
              <a:spcBef>
                <a:spcPct val="0"/>
              </a:spcBef>
              <a:buNone/>
              <a:defRPr kumimoji="1" sz="4000" kern="1200">
                <a:solidFill>
                  <a:schemeClr val="tx1"/>
                </a:solidFill>
                <a:latin typeface="+mj-lt"/>
                <a:ea typeface="+mj-ea"/>
                <a:cs typeface="+mj-cs"/>
              </a:defRPr>
            </a:lvl1pPr>
          </a:lstStyle>
          <a:p>
            <a:r>
              <a:rPr lang="ja-JP" altLang="en-US" sz="2700" b="1">
                <a:solidFill>
                  <a:schemeClr val="accent5">
                    <a:lumMod val="75000"/>
                  </a:schemeClr>
                </a:solidFill>
                <a:latin typeface="Century Gothic" panose="020F0302020204030204"/>
                <a:ea typeface="メイリオ" panose="020B0604030504040204" pitchFamily="50" charset="-128"/>
              </a:rPr>
              <a:t>ワーク ２</a:t>
            </a:r>
            <a:endParaRPr lang="ja-JP" altLang="en-US" sz="2700" b="1">
              <a:solidFill>
                <a:schemeClr val="accent5">
                  <a:lumMod val="75000"/>
                </a:schemeClr>
              </a:solidFill>
            </a:endParaRPr>
          </a:p>
        </p:txBody>
      </p:sp>
    </p:spTree>
    <p:extLst>
      <p:ext uri="{BB962C8B-B14F-4D97-AF65-F5344CB8AC3E}">
        <p14:creationId xmlns:p14="http://schemas.microsoft.com/office/powerpoint/2010/main" val="4959782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EF1A0C85-CFCB-7A57-BAD3-04FB833FC1B6}"/>
              </a:ext>
            </a:extLst>
          </p:cNvPr>
          <p:cNvSpPr>
            <a:spLocks noGrp="1"/>
          </p:cNvSpPr>
          <p:nvPr>
            <p:ph idx="1"/>
          </p:nvPr>
        </p:nvSpPr>
        <p:spPr>
          <a:xfrm>
            <a:off x="441000" y="1483843"/>
            <a:ext cx="8262000" cy="4643580"/>
          </a:xfrm>
        </p:spPr>
        <p:txBody>
          <a:bodyPr>
            <a:normAutofit/>
          </a:bodyPr>
          <a:lstStyle/>
          <a:p>
            <a:pPr>
              <a:lnSpc>
                <a:spcPct val="100000"/>
              </a:lnSpc>
            </a:pPr>
            <a:r>
              <a:rPr lang="ja-JP" altLang="en-US" sz="2400" dirty="0">
                <a:latin typeface="+mn-ea"/>
              </a:rPr>
              <a:t>みなさんはこれから</a:t>
            </a:r>
            <a:r>
              <a:rPr lang="en-US" altLang="ja-JP" sz="2400" b="1" dirty="0">
                <a:latin typeface="+mn-ea"/>
              </a:rPr>
              <a:t>30</a:t>
            </a:r>
            <a:r>
              <a:rPr lang="ja-JP" altLang="en-US" sz="2400" b="1" dirty="0">
                <a:latin typeface="+mn-ea"/>
              </a:rPr>
              <a:t>年後に生きている未来人</a:t>
            </a:r>
            <a:r>
              <a:rPr lang="ja-JP" altLang="en-US" sz="2400" dirty="0">
                <a:latin typeface="+mn-ea"/>
              </a:rPr>
              <a:t>になります。</a:t>
            </a:r>
          </a:p>
          <a:p>
            <a:pPr>
              <a:lnSpc>
                <a:spcPct val="100000"/>
              </a:lnSpc>
            </a:pPr>
            <a:r>
              <a:rPr lang="en-US" altLang="ja-JP" sz="2400" b="1" dirty="0">
                <a:latin typeface="+mn-ea"/>
              </a:rPr>
              <a:t>30</a:t>
            </a:r>
            <a:r>
              <a:rPr lang="ja-JP" altLang="en-US" sz="2400" b="1" dirty="0">
                <a:latin typeface="+mn-ea"/>
              </a:rPr>
              <a:t>年後のことを表現するときには「現在形」・「断定形」</a:t>
            </a:r>
            <a:r>
              <a:rPr lang="ja-JP" altLang="en-US" sz="2400" dirty="0">
                <a:latin typeface="+mn-ea"/>
              </a:rPr>
              <a:t>で、</a:t>
            </a:r>
            <a:r>
              <a:rPr lang="en-US" altLang="ja-JP" sz="2400" b="1" dirty="0">
                <a:latin typeface="+mn-ea"/>
              </a:rPr>
              <a:t>30</a:t>
            </a:r>
            <a:r>
              <a:rPr lang="ja-JP" altLang="en-US" sz="2400" b="1" dirty="0">
                <a:latin typeface="+mn-ea"/>
              </a:rPr>
              <a:t>年後より以前のことは「過去形」</a:t>
            </a:r>
            <a:r>
              <a:rPr lang="ja-JP" altLang="en-US" sz="2400" dirty="0">
                <a:latin typeface="+mn-ea"/>
              </a:rPr>
              <a:t>で話しましょう。</a:t>
            </a:r>
          </a:p>
          <a:p>
            <a:pPr lvl="1">
              <a:lnSpc>
                <a:spcPct val="100000"/>
              </a:lnSpc>
            </a:pPr>
            <a:r>
              <a:rPr lang="ja-JP" altLang="en-US" sz="2000" dirty="0">
                <a:latin typeface="+mn-ea"/>
              </a:rPr>
              <a:t>例１：「今は</a:t>
            </a:r>
            <a:r>
              <a:rPr lang="en-US" altLang="ja-JP" sz="2000" dirty="0">
                <a:latin typeface="+mn-ea"/>
              </a:rPr>
              <a:t>AI</a:t>
            </a:r>
            <a:r>
              <a:rPr lang="ja-JP" altLang="en-US" sz="2000" dirty="0">
                <a:latin typeface="+mn-ea"/>
              </a:rPr>
              <a:t>ロボットが家事・育児をしてくれるから、</a:t>
            </a:r>
            <a:endParaRPr lang="en-US" altLang="ja-JP" sz="2000" dirty="0">
              <a:latin typeface="+mn-ea"/>
            </a:endParaRPr>
          </a:p>
          <a:p>
            <a:pPr marL="457200" lvl="1" indent="0">
              <a:lnSpc>
                <a:spcPct val="100000"/>
              </a:lnSpc>
              <a:buNone/>
            </a:pPr>
            <a:r>
              <a:rPr lang="ja-JP" altLang="en-US" sz="2000" dirty="0">
                <a:latin typeface="+mn-ea"/>
              </a:rPr>
              <a:t>　娯楽や自己研さんに時間が割ける。」（現在形・断定形）</a:t>
            </a:r>
            <a:endParaRPr lang="en-US" altLang="ja-JP" sz="2000" dirty="0">
              <a:latin typeface="+mn-ea"/>
            </a:endParaRPr>
          </a:p>
          <a:p>
            <a:pPr marL="457200" lvl="1" indent="0">
              <a:lnSpc>
                <a:spcPct val="100000"/>
              </a:lnSpc>
              <a:buNone/>
            </a:pPr>
            <a:endParaRPr lang="ja-JP" altLang="en-US" sz="2000" dirty="0">
              <a:latin typeface="+mn-ea"/>
            </a:endParaRPr>
          </a:p>
          <a:p>
            <a:pPr lvl="1">
              <a:lnSpc>
                <a:spcPct val="100000"/>
              </a:lnSpc>
            </a:pPr>
            <a:r>
              <a:rPr lang="ja-JP" altLang="en-US" sz="2000" dirty="0">
                <a:latin typeface="+mn-ea"/>
              </a:rPr>
              <a:t>例２：「</a:t>
            </a:r>
            <a:r>
              <a:rPr lang="en-US" altLang="ja-JP" sz="2000" dirty="0">
                <a:latin typeface="+mn-ea"/>
              </a:rPr>
              <a:t>2030</a:t>
            </a:r>
            <a:r>
              <a:rPr lang="ja-JP" altLang="en-US" sz="2000" dirty="0">
                <a:latin typeface="+mn-ea"/>
              </a:rPr>
              <a:t>年に地域が大きな災害に見舞われ、</a:t>
            </a:r>
            <a:endParaRPr lang="en-US" altLang="ja-JP" sz="2000" dirty="0">
              <a:latin typeface="+mn-ea"/>
            </a:endParaRPr>
          </a:p>
          <a:p>
            <a:pPr marL="457200" lvl="1" indent="0">
              <a:lnSpc>
                <a:spcPct val="100000"/>
              </a:lnSpc>
              <a:buNone/>
            </a:pPr>
            <a:r>
              <a:rPr lang="ja-JP" altLang="en-US" sz="2000" dirty="0">
                <a:latin typeface="+mn-ea"/>
              </a:rPr>
              <a:t>　大きな被害が出ました。」（過去形）</a:t>
            </a:r>
          </a:p>
          <a:p>
            <a:endParaRPr kumimoji="1" lang="ja-JP" altLang="en-US" dirty="0">
              <a:latin typeface="+mn-ea"/>
            </a:endParaRPr>
          </a:p>
        </p:txBody>
      </p:sp>
      <p:sp>
        <p:nvSpPr>
          <p:cNvPr id="4" name="スライド番号プレースホルダー 3">
            <a:extLst>
              <a:ext uri="{FF2B5EF4-FFF2-40B4-BE49-F238E27FC236}">
                <a16:creationId xmlns:a16="http://schemas.microsoft.com/office/drawing/2014/main" id="{56FCC7DB-DAAA-71DC-6B5E-1BE80298283A}"/>
              </a:ext>
            </a:extLst>
          </p:cNvPr>
          <p:cNvSpPr>
            <a:spLocks noGrp="1"/>
          </p:cNvSpPr>
          <p:nvPr>
            <p:ph type="sldNum" sz="quarter" idx="12"/>
          </p:nvPr>
        </p:nvSpPr>
        <p:spPr/>
        <p:txBody>
          <a:bodyPr/>
          <a:lstStyle/>
          <a:p>
            <a:fld id="{43CE1F33-19CE-4414-9E55-507478994FA3}" type="slidenum">
              <a:rPr kumimoji="1" lang="ja-JP" altLang="en-US" smtClean="0"/>
              <a:t>21</a:t>
            </a:fld>
            <a:endParaRPr kumimoji="1" lang="ja-JP" altLang="en-US"/>
          </a:p>
        </p:txBody>
      </p:sp>
      <p:sp>
        <p:nvSpPr>
          <p:cNvPr id="2" name="タイトル 1">
            <a:extLst>
              <a:ext uri="{FF2B5EF4-FFF2-40B4-BE49-F238E27FC236}">
                <a16:creationId xmlns:a16="http://schemas.microsoft.com/office/drawing/2014/main" id="{5935B18B-34D2-4F1A-36C4-72D846378F6E}"/>
              </a:ext>
            </a:extLst>
          </p:cNvPr>
          <p:cNvSpPr>
            <a:spLocks noGrp="1"/>
          </p:cNvSpPr>
          <p:nvPr>
            <p:ph type="title"/>
          </p:nvPr>
        </p:nvSpPr>
        <p:spPr/>
        <p:txBody>
          <a:bodyPr/>
          <a:lstStyle/>
          <a:p>
            <a:r>
              <a:rPr lang="ja-JP" altLang="en-US"/>
              <a:t>未来人になるコツ</a:t>
            </a:r>
            <a:endParaRPr kumimoji="1" lang="ja-JP" altLang="en-US"/>
          </a:p>
        </p:txBody>
      </p:sp>
      <p:grpSp>
        <p:nvGrpSpPr>
          <p:cNvPr id="7" name="グループ化 6">
            <a:extLst>
              <a:ext uri="{FF2B5EF4-FFF2-40B4-BE49-F238E27FC236}">
                <a16:creationId xmlns:a16="http://schemas.microsoft.com/office/drawing/2014/main" id="{F9FBB3E0-29C3-1C49-1B41-49BAE3E3DC1E}"/>
              </a:ext>
            </a:extLst>
          </p:cNvPr>
          <p:cNvGrpSpPr/>
          <p:nvPr/>
        </p:nvGrpSpPr>
        <p:grpSpPr>
          <a:xfrm>
            <a:off x="6660979" y="4949737"/>
            <a:ext cx="1880800" cy="1097202"/>
            <a:chOff x="6401899" y="4873537"/>
            <a:chExt cx="1880800" cy="1097202"/>
          </a:xfrm>
        </p:grpSpPr>
        <p:sp>
          <p:nvSpPr>
            <p:cNvPr id="24" name="吹き出し: 円形 23">
              <a:extLst>
                <a:ext uri="{FF2B5EF4-FFF2-40B4-BE49-F238E27FC236}">
                  <a16:creationId xmlns:a16="http://schemas.microsoft.com/office/drawing/2014/main" id="{F9A5775A-0D6F-A5A7-A2EB-21D4D5FC957D}"/>
                </a:ext>
              </a:extLst>
            </p:cNvPr>
            <p:cNvSpPr/>
            <p:nvPr/>
          </p:nvSpPr>
          <p:spPr>
            <a:xfrm flipH="1">
              <a:off x="7503085" y="4873537"/>
              <a:ext cx="437378" cy="284071"/>
            </a:xfrm>
            <a:prstGeom prst="wedgeEllipseCallout">
              <a:avLst/>
            </a:prstGeom>
            <a:no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10" name="矢印: 山形 9">
              <a:extLst>
                <a:ext uri="{FF2B5EF4-FFF2-40B4-BE49-F238E27FC236}">
                  <a16:creationId xmlns:a16="http://schemas.microsoft.com/office/drawing/2014/main" id="{9B98EE56-909C-5FC1-AC28-76CDDFE0DCB1}"/>
                </a:ext>
              </a:extLst>
            </p:cNvPr>
            <p:cNvSpPr/>
            <p:nvPr/>
          </p:nvSpPr>
          <p:spPr bwMode="gray">
            <a:xfrm rot="10800000">
              <a:off x="6988958" y="5449099"/>
              <a:ext cx="706680" cy="276999"/>
            </a:xfrm>
            <a:prstGeom prst="chevron">
              <a:avLst/>
            </a:prstGeom>
            <a:solidFill>
              <a:schemeClr val="tx2">
                <a:lumMod val="40000"/>
                <a:lumOff val="60000"/>
              </a:schemeClr>
            </a:solidFill>
            <a:ln w="9525" cap="flat" cmpd="sng" algn="ctr">
              <a:solidFill>
                <a:schemeClr val="bg1"/>
              </a:solidFill>
              <a:prstDash val="solid"/>
              <a:round/>
              <a:headEnd type="none" w="med" len="med"/>
              <a:tailEnd type="none" w="med" len="med"/>
            </a:ln>
            <a:effectLst/>
          </p:spPr>
          <p:txBody>
            <a:bodyPr vert="horz" wrap="square" lIns="81000" tIns="27000" rIns="81000" bIns="27000" numCol="1" rtlCol="0" anchor="ctr" anchorCtr="0" compatLnSpc="1">
              <a:prstTxWarp prst="textNoShape">
                <a:avLst/>
              </a:prstTxWarp>
            </a:bodyPr>
            <a:lstStyle/>
            <a:p>
              <a:pPr algn="ctr" defTabSz="685783" fontAlgn="base">
                <a:spcBef>
                  <a:spcPct val="0"/>
                </a:spcBef>
                <a:spcAft>
                  <a:spcPct val="0"/>
                </a:spcAft>
              </a:pPr>
              <a:endParaRPr lang="en-US" altLang="ja-JP" sz="825" b="1" spc="-75">
                <a:latin typeface="Meiryo UI" panose="020B0604030504040204" pitchFamily="50" charset="-128"/>
                <a:ea typeface="Meiryo UI" panose="020B0604030504040204" pitchFamily="50" charset="-128"/>
              </a:endParaRPr>
            </a:p>
          </p:txBody>
        </p:sp>
        <p:sp>
          <p:nvSpPr>
            <p:cNvPr id="11" name="矢印: 五方向 10">
              <a:extLst>
                <a:ext uri="{FF2B5EF4-FFF2-40B4-BE49-F238E27FC236}">
                  <a16:creationId xmlns:a16="http://schemas.microsoft.com/office/drawing/2014/main" id="{636E457D-CFB3-2048-07CB-32E61F371D51}"/>
                </a:ext>
              </a:extLst>
            </p:cNvPr>
            <p:cNvSpPr/>
            <p:nvPr/>
          </p:nvSpPr>
          <p:spPr bwMode="gray">
            <a:xfrm rot="10800000">
              <a:off x="7576017" y="5449099"/>
              <a:ext cx="706680" cy="276999"/>
            </a:xfrm>
            <a:prstGeom prst="homePlate">
              <a:avLst/>
            </a:prstGeom>
            <a:solidFill>
              <a:schemeClr val="tx2">
                <a:lumMod val="60000"/>
                <a:lumOff val="40000"/>
              </a:schemeClr>
            </a:solidFill>
            <a:ln w="9525" cap="flat" cmpd="sng" algn="ctr">
              <a:solidFill>
                <a:schemeClr val="bg1"/>
              </a:solidFill>
              <a:prstDash val="solid"/>
              <a:round/>
              <a:headEnd type="none" w="med" len="med"/>
              <a:tailEnd type="none" w="med" len="med"/>
            </a:ln>
            <a:effectLst/>
          </p:spPr>
          <p:txBody>
            <a:bodyPr vert="horz" wrap="square" lIns="81000" tIns="27000" rIns="81000" bIns="27000" numCol="1" rtlCol="0" anchor="ctr" anchorCtr="0" compatLnSpc="1">
              <a:prstTxWarp prst="textNoShape">
                <a:avLst/>
              </a:prstTxWarp>
            </a:bodyPr>
            <a:lstStyle/>
            <a:p>
              <a:pPr algn="ctr" defTabSz="685783" fontAlgn="base">
                <a:spcBef>
                  <a:spcPct val="0"/>
                </a:spcBef>
                <a:spcAft>
                  <a:spcPct val="0"/>
                </a:spcAft>
              </a:pPr>
              <a:endParaRPr lang="en-US" altLang="ja-JP" sz="825" b="1">
                <a:solidFill>
                  <a:schemeClr val="bg1"/>
                </a:solidFill>
                <a:latin typeface="Meiryo UI" panose="020B0604030504040204" pitchFamily="50" charset="-128"/>
                <a:ea typeface="Meiryo UI" panose="020B0604030504040204" pitchFamily="50" charset="-128"/>
              </a:endParaRPr>
            </a:p>
          </p:txBody>
        </p:sp>
        <p:sp>
          <p:nvSpPr>
            <p:cNvPr id="12" name="矢印: 山形 11">
              <a:extLst>
                <a:ext uri="{FF2B5EF4-FFF2-40B4-BE49-F238E27FC236}">
                  <a16:creationId xmlns:a16="http://schemas.microsoft.com/office/drawing/2014/main" id="{434C7991-0276-817A-2980-AD7F172E0017}"/>
                </a:ext>
              </a:extLst>
            </p:cNvPr>
            <p:cNvSpPr/>
            <p:nvPr/>
          </p:nvSpPr>
          <p:spPr bwMode="gray">
            <a:xfrm rot="10800000">
              <a:off x="6401899" y="5449099"/>
              <a:ext cx="706680" cy="276999"/>
            </a:xfrm>
            <a:prstGeom prst="chevron">
              <a:avLst/>
            </a:prstGeom>
            <a:solidFill>
              <a:schemeClr val="tx2">
                <a:lumMod val="40000"/>
                <a:lumOff val="60000"/>
              </a:schemeClr>
            </a:solidFill>
            <a:ln w="9525" cap="flat" cmpd="sng" algn="ctr">
              <a:solidFill>
                <a:schemeClr val="bg1"/>
              </a:solidFill>
              <a:prstDash val="solid"/>
              <a:round/>
              <a:headEnd type="none" w="med" len="med"/>
              <a:tailEnd type="none" w="med" len="med"/>
            </a:ln>
            <a:effectLst/>
          </p:spPr>
          <p:txBody>
            <a:bodyPr vert="horz" wrap="square" lIns="81000" tIns="27000" rIns="81000" bIns="27000" numCol="1" rtlCol="0" anchor="ctr" anchorCtr="0" compatLnSpc="1">
              <a:prstTxWarp prst="textNoShape">
                <a:avLst/>
              </a:prstTxWarp>
            </a:bodyPr>
            <a:lstStyle/>
            <a:p>
              <a:pPr algn="ctr" defTabSz="685783" fontAlgn="base">
                <a:spcBef>
                  <a:spcPct val="0"/>
                </a:spcBef>
                <a:spcAft>
                  <a:spcPct val="0"/>
                </a:spcAft>
              </a:pPr>
              <a:endParaRPr lang="en-US" altLang="ja-JP" sz="825" b="1" spc="-75">
                <a:latin typeface="Meiryo UI" panose="020B0604030504040204" pitchFamily="50" charset="-128"/>
                <a:ea typeface="Meiryo UI" panose="020B0604030504040204" pitchFamily="50" charset="-128"/>
              </a:endParaRPr>
            </a:p>
          </p:txBody>
        </p:sp>
        <p:sp>
          <p:nvSpPr>
            <p:cNvPr id="13" name="テキスト ボックス 12">
              <a:extLst>
                <a:ext uri="{FF2B5EF4-FFF2-40B4-BE49-F238E27FC236}">
                  <a16:creationId xmlns:a16="http://schemas.microsoft.com/office/drawing/2014/main" id="{A8AC4EB5-EB82-A181-0BDF-0AEC8F6AA875}"/>
                </a:ext>
              </a:extLst>
            </p:cNvPr>
            <p:cNvSpPr txBox="1"/>
            <p:nvPr/>
          </p:nvSpPr>
          <p:spPr>
            <a:xfrm>
              <a:off x="7735842" y="5693740"/>
              <a:ext cx="524503" cy="276999"/>
            </a:xfrm>
            <a:prstGeom prst="rect">
              <a:avLst/>
            </a:prstGeom>
            <a:noFill/>
          </p:spPr>
          <p:txBody>
            <a:bodyPr wrap="none" rtlCol="0">
              <a:spAutoFit/>
            </a:bodyPr>
            <a:lstStyle/>
            <a:p>
              <a:r>
                <a:rPr lang="en-US" altLang="ja-JP" sz="1200"/>
                <a:t>2050</a:t>
              </a:r>
              <a:endParaRPr lang="ja-JP" altLang="en-US" sz="1200"/>
            </a:p>
          </p:txBody>
        </p:sp>
        <p:sp>
          <p:nvSpPr>
            <p:cNvPr id="14" name="テキスト ボックス 13">
              <a:extLst>
                <a:ext uri="{FF2B5EF4-FFF2-40B4-BE49-F238E27FC236}">
                  <a16:creationId xmlns:a16="http://schemas.microsoft.com/office/drawing/2014/main" id="{C6EC1343-9BBA-6F59-666A-635A7D518A18}"/>
                </a:ext>
              </a:extLst>
            </p:cNvPr>
            <p:cNvSpPr txBox="1"/>
            <p:nvPr/>
          </p:nvSpPr>
          <p:spPr>
            <a:xfrm>
              <a:off x="7139699" y="5693740"/>
              <a:ext cx="523220" cy="276999"/>
            </a:xfrm>
            <a:prstGeom prst="rect">
              <a:avLst/>
            </a:prstGeom>
            <a:noFill/>
          </p:spPr>
          <p:txBody>
            <a:bodyPr wrap="square" rtlCol="0">
              <a:spAutoFit/>
            </a:bodyPr>
            <a:lstStyle/>
            <a:p>
              <a:r>
                <a:rPr lang="en-US" altLang="ja-JP" sz="1200"/>
                <a:t>2040</a:t>
              </a:r>
              <a:endParaRPr lang="ja-JP" altLang="en-US" sz="1200"/>
            </a:p>
          </p:txBody>
        </p:sp>
        <p:sp>
          <p:nvSpPr>
            <p:cNvPr id="15" name="テキスト ボックス 14">
              <a:extLst>
                <a:ext uri="{FF2B5EF4-FFF2-40B4-BE49-F238E27FC236}">
                  <a16:creationId xmlns:a16="http://schemas.microsoft.com/office/drawing/2014/main" id="{179798CD-9AE6-0BC4-C56E-EA36FA05BF7A}"/>
                </a:ext>
              </a:extLst>
            </p:cNvPr>
            <p:cNvSpPr txBox="1"/>
            <p:nvPr/>
          </p:nvSpPr>
          <p:spPr>
            <a:xfrm>
              <a:off x="6543558" y="5693740"/>
              <a:ext cx="524503" cy="276999"/>
            </a:xfrm>
            <a:prstGeom prst="rect">
              <a:avLst/>
            </a:prstGeom>
            <a:noFill/>
          </p:spPr>
          <p:txBody>
            <a:bodyPr wrap="none" rtlCol="0">
              <a:spAutoFit/>
            </a:bodyPr>
            <a:lstStyle/>
            <a:p>
              <a:r>
                <a:rPr lang="en-US" altLang="ja-JP" sz="1200"/>
                <a:t>2030</a:t>
              </a:r>
              <a:endParaRPr lang="ja-JP" altLang="en-US" sz="1200"/>
            </a:p>
          </p:txBody>
        </p:sp>
        <p:pic>
          <p:nvPicPr>
            <p:cNvPr id="19" name="グラフィックス 18" descr="ヒーロー (男性) 単色塗りつぶし">
              <a:extLst>
                <a:ext uri="{FF2B5EF4-FFF2-40B4-BE49-F238E27FC236}">
                  <a16:creationId xmlns:a16="http://schemas.microsoft.com/office/drawing/2014/main" id="{7854D483-8DC7-95C3-4A0D-98E635A6678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840735" y="5030221"/>
              <a:ext cx="441964" cy="441964"/>
            </a:xfrm>
            <a:prstGeom prst="rect">
              <a:avLst/>
            </a:prstGeom>
          </p:spPr>
        </p:pic>
        <p:sp>
          <p:nvSpPr>
            <p:cNvPr id="22" name="テキスト ボックス 21">
              <a:extLst>
                <a:ext uri="{FF2B5EF4-FFF2-40B4-BE49-F238E27FC236}">
                  <a16:creationId xmlns:a16="http://schemas.microsoft.com/office/drawing/2014/main" id="{65469CB2-B1B5-4DD3-BB8A-B7F7FF4BD979}"/>
                </a:ext>
              </a:extLst>
            </p:cNvPr>
            <p:cNvSpPr txBox="1"/>
            <p:nvPr/>
          </p:nvSpPr>
          <p:spPr>
            <a:xfrm>
              <a:off x="7503085" y="4907222"/>
              <a:ext cx="453970" cy="253916"/>
            </a:xfrm>
            <a:prstGeom prst="rect">
              <a:avLst/>
            </a:prstGeom>
            <a:noFill/>
          </p:spPr>
          <p:txBody>
            <a:bodyPr wrap="none" rtlCol="0">
              <a:spAutoFit/>
            </a:bodyPr>
            <a:lstStyle/>
            <a:p>
              <a:r>
                <a:rPr lang="ja-JP" altLang="en-US" sz="1050" b="1"/>
                <a:t>現在</a:t>
              </a:r>
            </a:p>
          </p:txBody>
        </p:sp>
        <p:sp>
          <p:nvSpPr>
            <p:cNvPr id="23" name="テキスト ボックス 22">
              <a:extLst>
                <a:ext uri="{FF2B5EF4-FFF2-40B4-BE49-F238E27FC236}">
                  <a16:creationId xmlns:a16="http://schemas.microsoft.com/office/drawing/2014/main" id="{E7C56397-B6C2-8715-BD66-371A5DE7F31F}"/>
                </a:ext>
              </a:extLst>
            </p:cNvPr>
            <p:cNvSpPr txBox="1"/>
            <p:nvPr/>
          </p:nvSpPr>
          <p:spPr>
            <a:xfrm>
              <a:off x="6579623" y="5195184"/>
              <a:ext cx="453970" cy="253916"/>
            </a:xfrm>
            <a:prstGeom prst="rect">
              <a:avLst/>
            </a:prstGeom>
            <a:noFill/>
          </p:spPr>
          <p:txBody>
            <a:bodyPr wrap="none" rtlCol="0">
              <a:spAutoFit/>
            </a:bodyPr>
            <a:lstStyle/>
            <a:p>
              <a:r>
                <a:rPr lang="ja-JP" altLang="en-US" sz="1050" b="1"/>
                <a:t>過去</a:t>
              </a:r>
            </a:p>
          </p:txBody>
        </p:sp>
        <p:cxnSp>
          <p:nvCxnSpPr>
            <p:cNvPr id="26" name="直線矢印コネクタ 25">
              <a:extLst>
                <a:ext uri="{FF2B5EF4-FFF2-40B4-BE49-F238E27FC236}">
                  <a16:creationId xmlns:a16="http://schemas.microsoft.com/office/drawing/2014/main" id="{58C7492F-19CD-9AC2-E21D-D2EF89D83E8D}"/>
                </a:ext>
              </a:extLst>
            </p:cNvPr>
            <p:cNvCxnSpPr>
              <a:cxnSpLocks/>
            </p:cNvCxnSpPr>
            <p:nvPr/>
          </p:nvCxnSpPr>
          <p:spPr>
            <a:xfrm flipH="1">
              <a:off x="7007072" y="5069014"/>
              <a:ext cx="436630" cy="158531"/>
            </a:xfrm>
            <a:prstGeom prst="straightConnector1">
              <a:avLst/>
            </a:prstGeom>
            <a:ln>
              <a:solidFill>
                <a:schemeClr val="tx2"/>
              </a:solidFill>
              <a:prstDash val="dash"/>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8638167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935B18B-34D2-4F1A-36C4-72D846378F6E}"/>
              </a:ext>
            </a:extLst>
          </p:cNvPr>
          <p:cNvSpPr>
            <a:spLocks noGrp="1"/>
          </p:cNvSpPr>
          <p:nvPr>
            <p:ph type="title"/>
          </p:nvPr>
        </p:nvSpPr>
        <p:spPr/>
        <p:txBody>
          <a:bodyPr/>
          <a:lstStyle/>
          <a:p>
            <a:r>
              <a:rPr lang="ja-JP" altLang="en-US"/>
              <a:t>未来人になるコツ</a:t>
            </a:r>
            <a:endParaRPr kumimoji="1" lang="ja-JP" altLang="en-US"/>
          </a:p>
        </p:txBody>
      </p:sp>
      <p:sp>
        <p:nvSpPr>
          <p:cNvPr id="3" name="コンテンツ プレースホルダー 2">
            <a:extLst>
              <a:ext uri="{FF2B5EF4-FFF2-40B4-BE49-F238E27FC236}">
                <a16:creationId xmlns:a16="http://schemas.microsoft.com/office/drawing/2014/main" id="{EF1A0C85-CFCB-7A57-BAD3-04FB833FC1B6}"/>
              </a:ext>
            </a:extLst>
          </p:cNvPr>
          <p:cNvSpPr>
            <a:spLocks noGrp="1"/>
          </p:cNvSpPr>
          <p:nvPr>
            <p:ph idx="1"/>
          </p:nvPr>
        </p:nvSpPr>
        <p:spPr/>
        <p:txBody>
          <a:bodyPr>
            <a:normAutofit/>
          </a:bodyPr>
          <a:lstStyle/>
          <a:p>
            <a:pPr>
              <a:lnSpc>
                <a:spcPct val="150000"/>
              </a:lnSpc>
            </a:pPr>
            <a:r>
              <a:rPr lang="ja-JP" altLang="en-US" sz="2400"/>
              <a:t>そのほか、未来人になるためには</a:t>
            </a:r>
            <a:r>
              <a:rPr lang="ja-JP" altLang="en-US" b="1"/>
              <a:t>見た目の変化</a:t>
            </a:r>
            <a:r>
              <a:rPr lang="ja-JP" altLang="en-US"/>
              <a:t>がわかりやすい、</a:t>
            </a:r>
            <a:r>
              <a:rPr lang="ja-JP" altLang="en-US" b="1"/>
              <a:t>「共通で身に着けられるもの（帽子やジャンパー・法被、など）」</a:t>
            </a:r>
            <a:r>
              <a:rPr lang="ja-JP" altLang="en-US"/>
              <a:t>を用意することも有効です。</a:t>
            </a:r>
            <a:endParaRPr lang="en-US" altLang="ja-JP" sz="1800"/>
          </a:p>
        </p:txBody>
      </p:sp>
      <p:sp>
        <p:nvSpPr>
          <p:cNvPr id="4" name="スライド番号プレースホルダー 3">
            <a:extLst>
              <a:ext uri="{FF2B5EF4-FFF2-40B4-BE49-F238E27FC236}">
                <a16:creationId xmlns:a16="http://schemas.microsoft.com/office/drawing/2014/main" id="{56FCC7DB-DAAA-71DC-6B5E-1BE80298283A}"/>
              </a:ext>
            </a:extLst>
          </p:cNvPr>
          <p:cNvSpPr>
            <a:spLocks noGrp="1"/>
          </p:cNvSpPr>
          <p:nvPr>
            <p:ph type="sldNum" sz="quarter" idx="12"/>
          </p:nvPr>
        </p:nvSpPr>
        <p:spPr/>
        <p:txBody>
          <a:bodyPr/>
          <a:lstStyle/>
          <a:p>
            <a:fld id="{43CE1F33-19CE-4414-9E55-507478994FA3}" type="slidenum">
              <a:rPr kumimoji="1" lang="ja-JP" altLang="en-US" smtClean="0"/>
              <a:t>22</a:t>
            </a:fld>
            <a:endParaRPr kumimoji="1" lang="ja-JP" altLang="en-US"/>
          </a:p>
        </p:txBody>
      </p:sp>
      <p:grpSp>
        <p:nvGrpSpPr>
          <p:cNvPr id="20" name="グループ化 19">
            <a:extLst>
              <a:ext uri="{FF2B5EF4-FFF2-40B4-BE49-F238E27FC236}">
                <a16:creationId xmlns:a16="http://schemas.microsoft.com/office/drawing/2014/main" id="{99D6DA98-AE13-A135-19F9-9A8EDFF97561}"/>
              </a:ext>
            </a:extLst>
          </p:cNvPr>
          <p:cNvGrpSpPr/>
          <p:nvPr/>
        </p:nvGrpSpPr>
        <p:grpSpPr>
          <a:xfrm>
            <a:off x="4782720" y="3761758"/>
            <a:ext cx="3158646" cy="1992127"/>
            <a:chOff x="5759011" y="4308953"/>
            <a:chExt cx="2914524" cy="1868010"/>
          </a:xfrm>
        </p:grpSpPr>
        <p:pic>
          <p:nvPicPr>
            <p:cNvPr id="15" name="グラフィックス 14" descr="パーカーの男性">
              <a:extLst>
                <a:ext uri="{FF2B5EF4-FFF2-40B4-BE49-F238E27FC236}">
                  <a16:creationId xmlns:a16="http://schemas.microsoft.com/office/drawing/2014/main" id="{DC81DD5A-E6B1-2FF4-A729-0EF248F29EB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759011" y="4409215"/>
              <a:ext cx="1285875" cy="1733550"/>
            </a:xfrm>
            <a:prstGeom prst="rect">
              <a:avLst/>
            </a:prstGeom>
          </p:spPr>
        </p:pic>
        <p:pic>
          <p:nvPicPr>
            <p:cNvPr id="16" name="グラフィックス 15" descr="長いウェーブのある髪の女性">
              <a:extLst>
                <a:ext uri="{FF2B5EF4-FFF2-40B4-BE49-F238E27FC236}">
                  <a16:creationId xmlns:a16="http://schemas.microsoft.com/office/drawing/2014/main" id="{EE5E8A81-5149-4901-328C-8BEF79B0A702}"/>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flipH="1">
              <a:off x="7544733" y="4414838"/>
              <a:ext cx="1128802" cy="1762125"/>
            </a:xfrm>
            <a:prstGeom prst="rect">
              <a:avLst/>
            </a:prstGeom>
          </p:spPr>
        </p:pic>
        <p:pic>
          <p:nvPicPr>
            <p:cNvPr id="17" name="グラフィックス 16" descr="バイザー付きのキャップ">
              <a:extLst>
                <a:ext uri="{FF2B5EF4-FFF2-40B4-BE49-F238E27FC236}">
                  <a16:creationId xmlns:a16="http://schemas.microsoft.com/office/drawing/2014/main" id="{3FDC7E79-4802-1686-10F3-065927DF9CAD}"/>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flipH="1">
              <a:off x="7624277" y="4308953"/>
              <a:ext cx="791490" cy="552298"/>
            </a:xfrm>
            <a:prstGeom prst="rect">
              <a:avLst/>
            </a:prstGeom>
          </p:spPr>
        </p:pic>
        <p:pic>
          <p:nvPicPr>
            <p:cNvPr id="18" name="グラフィックス 17" descr="バイザー付きのキャップ">
              <a:extLst>
                <a:ext uri="{FF2B5EF4-FFF2-40B4-BE49-F238E27FC236}">
                  <a16:creationId xmlns:a16="http://schemas.microsoft.com/office/drawing/2014/main" id="{E594D601-D7F3-16DF-CB5D-B89773B3E834}"/>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rot="452853">
              <a:off x="6195712" y="4321861"/>
              <a:ext cx="737346" cy="460841"/>
            </a:xfrm>
            <a:prstGeom prst="rect">
              <a:avLst/>
            </a:prstGeom>
          </p:spPr>
        </p:pic>
      </p:grpSp>
      <p:sp>
        <p:nvSpPr>
          <p:cNvPr id="9" name="正方形/長方形 8">
            <a:extLst>
              <a:ext uri="{FF2B5EF4-FFF2-40B4-BE49-F238E27FC236}">
                <a16:creationId xmlns:a16="http://schemas.microsoft.com/office/drawing/2014/main" id="{C3DD4330-754A-CDB8-12FB-A993491F2B03}"/>
              </a:ext>
            </a:extLst>
          </p:cNvPr>
          <p:cNvSpPr/>
          <p:nvPr/>
        </p:nvSpPr>
        <p:spPr>
          <a:xfrm>
            <a:off x="6458400" y="212400"/>
            <a:ext cx="2431793" cy="457892"/>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b="1"/>
              <a:t>主催者の方向けスライド</a:t>
            </a:r>
            <a:endParaRPr lang="en-US" altLang="ja-JP" sz="1200" b="1"/>
          </a:p>
          <a:p>
            <a:pPr algn="ctr"/>
            <a:r>
              <a:rPr lang="en-US" altLang="ja-JP" sz="1050"/>
              <a:t>※</a:t>
            </a:r>
            <a:r>
              <a:rPr lang="ja-JP" altLang="en-US" sz="1050"/>
              <a:t>内容確認後削除可</a:t>
            </a:r>
          </a:p>
        </p:txBody>
      </p:sp>
      <p:sp>
        <p:nvSpPr>
          <p:cNvPr id="5" name="正方形/長方形 4">
            <a:extLst>
              <a:ext uri="{FF2B5EF4-FFF2-40B4-BE49-F238E27FC236}">
                <a16:creationId xmlns:a16="http://schemas.microsoft.com/office/drawing/2014/main" id="{3FF5488A-2759-D4EF-A023-4AC0A41BB173}"/>
              </a:ext>
            </a:extLst>
          </p:cNvPr>
          <p:cNvSpPr>
            <a:spLocks noGrp="1" noRot="1" noMove="1" noResize="1" noEditPoints="1" noAdjustHandles="1" noChangeArrowheads="1" noChangeShapeType="1"/>
          </p:cNvSpPr>
          <p:nvPr/>
        </p:nvSpPr>
        <p:spPr>
          <a:xfrm>
            <a:off x="0" y="0"/>
            <a:ext cx="9144000" cy="6858000"/>
          </a:xfrm>
          <a:prstGeom prst="rect">
            <a:avLst/>
          </a:prstGeom>
          <a:solidFill>
            <a:srgbClr val="FFFFFF">
              <a:alpha val="0"/>
            </a:srgbClr>
          </a:solidFill>
          <a:ln w="38100">
            <a:solidFill>
              <a:schemeClr val="accent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9985078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4E75ACE2-BD4C-42C7-B450-966FFAD4CD8C}"/>
              </a:ext>
            </a:extLst>
          </p:cNvPr>
          <p:cNvSpPr>
            <a:spLocks noGrp="1"/>
          </p:cNvSpPr>
          <p:nvPr>
            <p:ph type="sldNum" sz="quarter" idx="12"/>
          </p:nvPr>
        </p:nvSpPr>
        <p:spPr/>
        <p:txBody>
          <a:bodyPr/>
          <a:lstStyle/>
          <a:p>
            <a:fld id="{43CE1F33-19CE-4414-9E55-507478994FA3}" type="slidenum">
              <a:rPr kumimoji="1" lang="ja-JP" altLang="en-US" smtClean="0"/>
              <a:t>23</a:t>
            </a:fld>
            <a:endParaRPr kumimoji="1" lang="ja-JP" altLang="en-US"/>
          </a:p>
        </p:txBody>
      </p:sp>
      <p:sp>
        <p:nvSpPr>
          <p:cNvPr id="3" name="Freeform 22">
            <a:extLst>
              <a:ext uri="{FF2B5EF4-FFF2-40B4-BE49-F238E27FC236}">
                <a16:creationId xmlns:a16="http://schemas.microsoft.com/office/drawing/2014/main" id="{0F2987FE-E43C-DEFE-140C-89C17E9295F0}"/>
              </a:ext>
            </a:extLst>
          </p:cNvPr>
          <p:cNvSpPr>
            <a:spLocks noChangeAspect="1"/>
          </p:cNvSpPr>
          <p:nvPr/>
        </p:nvSpPr>
        <p:spPr bwMode="auto">
          <a:xfrm rot="14400000">
            <a:off x="3344884" y="1137619"/>
            <a:ext cx="2225387" cy="4632455"/>
          </a:xfrm>
          <a:custGeom>
            <a:avLst/>
            <a:gdLst>
              <a:gd name="T0" fmla="*/ 30 w 98"/>
              <a:gd name="T1" fmla="*/ 148 h 204"/>
              <a:gd name="T2" fmla="*/ 0 w 98"/>
              <a:gd name="T3" fmla="*/ 138 h 204"/>
              <a:gd name="T4" fmla="*/ 49 w 98"/>
              <a:gd name="T5" fmla="*/ 204 h 204"/>
              <a:gd name="T6" fmla="*/ 98 w 98"/>
              <a:gd name="T7" fmla="*/ 138 h 204"/>
              <a:gd name="T8" fmla="*/ 68 w 98"/>
              <a:gd name="T9" fmla="*/ 148 h 204"/>
              <a:gd name="T10" fmla="*/ 49 w 98"/>
              <a:gd name="T11" fmla="*/ 0 h 204"/>
              <a:gd name="T12" fmla="*/ 30 w 98"/>
              <a:gd name="T13" fmla="*/ 148 h 204"/>
            </a:gdLst>
            <a:ahLst/>
            <a:cxnLst>
              <a:cxn ang="0">
                <a:pos x="T0" y="T1"/>
              </a:cxn>
              <a:cxn ang="0">
                <a:pos x="T2" y="T3"/>
              </a:cxn>
              <a:cxn ang="0">
                <a:pos x="T4" y="T5"/>
              </a:cxn>
              <a:cxn ang="0">
                <a:pos x="T6" y="T7"/>
              </a:cxn>
              <a:cxn ang="0">
                <a:pos x="T8" y="T9"/>
              </a:cxn>
              <a:cxn ang="0">
                <a:pos x="T10" y="T11"/>
              </a:cxn>
              <a:cxn ang="0">
                <a:pos x="T12" y="T13"/>
              </a:cxn>
            </a:cxnLst>
            <a:rect l="0" t="0" r="r" b="b"/>
            <a:pathLst>
              <a:path w="98" h="204">
                <a:moveTo>
                  <a:pt x="30" y="148"/>
                </a:moveTo>
                <a:lnTo>
                  <a:pt x="0" y="138"/>
                </a:lnTo>
                <a:lnTo>
                  <a:pt x="49" y="204"/>
                </a:lnTo>
                <a:lnTo>
                  <a:pt x="98" y="138"/>
                </a:lnTo>
                <a:lnTo>
                  <a:pt x="68" y="148"/>
                </a:lnTo>
                <a:lnTo>
                  <a:pt x="49" y="0"/>
                </a:lnTo>
                <a:lnTo>
                  <a:pt x="30" y="148"/>
                </a:lnTo>
                <a:close/>
              </a:path>
            </a:pathLst>
          </a:custGeom>
          <a:solidFill>
            <a:schemeClr val="accent5">
              <a:lumMod val="20000"/>
              <a:lumOff val="80000"/>
            </a:schemeClr>
          </a:solidFill>
          <a:ln>
            <a:noFill/>
          </a:ln>
        </p:spPr>
        <p:txBody>
          <a:bodyPr vert="horz" wrap="square" lIns="68580" tIns="34290" rIns="68580" bIns="34290" numCol="1" anchor="t" anchorCtr="0" compatLnSpc="1">
            <a:prstTxWarp prst="textNoShape">
              <a:avLst/>
            </a:prstTxWarp>
          </a:bodyPr>
          <a:lstStyle/>
          <a:p>
            <a:endParaRPr lang="ja-JP" altLang="en-US" sz="1350"/>
          </a:p>
        </p:txBody>
      </p:sp>
      <p:sp>
        <p:nvSpPr>
          <p:cNvPr id="7" name="タイトル 4">
            <a:extLst>
              <a:ext uri="{FF2B5EF4-FFF2-40B4-BE49-F238E27FC236}">
                <a16:creationId xmlns:a16="http://schemas.microsoft.com/office/drawing/2014/main" id="{17CA769F-5505-0C4D-59DB-F291C40AFA57}"/>
              </a:ext>
            </a:extLst>
          </p:cNvPr>
          <p:cNvSpPr txBox="1">
            <a:spLocks/>
          </p:cNvSpPr>
          <p:nvPr/>
        </p:nvSpPr>
        <p:spPr>
          <a:xfrm>
            <a:off x="978300" y="2850231"/>
            <a:ext cx="7187400" cy="1157538"/>
          </a:xfrm>
          <a:prstGeom prst="rect">
            <a:avLst/>
          </a:prstGeom>
        </p:spPr>
        <p:txBody>
          <a:bodyPr vert="horz" lIns="68580" tIns="34290" rIns="68580" bIns="34290" rtlCol="0" anchor="b">
            <a:normAutofit/>
          </a:bodyPr>
          <a:lstStyle>
            <a:lvl1pPr algn="l" defTabSz="914400" rtl="0" eaLnBrk="1" latinLnBrk="0" hangingPunct="1">
              <a:lnSpc>
                <a:spcPct val="90000"/>
              </a:lnSpc>
              <a:spcBef>
                <a:spcPct val="0"/>
              </a:spcBef>
              <a:buNone/>
              <a:defRPr kumimoji="1" sz="4000" kern="1200">
                <a:solidFill>
                  <a:schemeClr val="tx1"/>
                </a:solidFill>
                <a:latin typeface="+mj-lt"/>
                <a:ea typeface="+mj-ea"/>
                <a:cs typeface="+mj-cs"/>
              </a:defRPr>
            </a:lvl1pPr>
          </a:lstStyle>
          <a:p>
            <a:pPr algn="ctr"/>
            <a:r>
              <a:rPr lang="ja-JP" altLang="en-US" sz="3600" b="1"/>
              <a:t>では未来に飛び立ちましょう！</a:t>
            </a:r>
          </a:p>
        </p:txBody>
      </p:sp>
    </p:spTree>
    <p:extLst>
      <p:ext uri="{BB962C8B-B14F-4D97-AF65-F5344CB8AC3E}">
        <p14:creationId xmlns:p14="http://schemas.microsoft.com/office/powerpoint/2010/main" val="379733114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A3AAF80-A100-821E-D3CC-56CB039C46DC}"/>
              </a:ext>
            </a:extLst>
          </p:cNvPr>
          <p:cNvSpPr>
            <a:spLocks noGrp="1"/>
          </p:cNvSpPr>
          <p:nvPr>
            <p:ph type="title"/>
          </p:nvPr>
        </p:nvSpPr>
        <p:spPr/>
        <p:txBody>
          <a:bodyPr/>
          <a:lstStyle/>
          <a:p>
            <a:r>
              <a:rPr lang="ja-JP" altLang="en-US" dirty="0"/>
              <a:t>○年の未来社会についての対話</a:t>
            </a:r>
            <a:endParaRPr kumimoji="1" lang="ja-JP" altLang="en-US" dirty="0"/>
          </a:p>
        </p:txBody>
      </p:sp>
      <p:sp>
        <p:nvSpPr>
          <p:cNvPr id="3" name="コンテンツ プレースホルダー 2">
            <a:extLst>
              <a:ext uri="{FF2B5EF4-FFF2-40B4-BE49-F238E27FC236}">
                <a16:creationId xmlns:a16="http://schemas.microsoft.com/office/drawing/2014/main" id="{CE94E3D3-D1C1-2619-8A08-73BBA6BE509C}"/>
              </a:ext>
            </a:extLst>
          </p:cNvPr>
          <p:cNvSpPr>
            <a:spLocks noGrp="1"/>
          </p:cNvSpPr>
          <p:nvPr>
            <p:ph idx="1"/>
          </p:nvPr>
        </p:nvSpPr>
        <p:spPr>
          <a:xfrm>
            <a:off x="628649" y="1118588"/>
            <a:ext cx="8052363" cy="5058376"/>
          </a:xfrm>
        </p:spPr>
        <p:txBody>
          <a:bodyPr>
            <a:normAutofit/>
          </a:bodyPr>
          <a:lstStyle/>
          <a:p>
            <a:pPr>
              <a:lnSpc>
                <a:spcPct val="100000"/>
              </a:lnSpc>
            </a:pPr>
            <a:r>
              <a:rPr lang="ja-JP" altLang="en-US" sz="2400" dirty="0">
                <a:latin typeface="+mn-ea"/>
              </a:rPr>
              <a:t>皆さんは、</a:t>
            </a:r>
            <a:r>
              <a:rPr lang="ja-JP" altLang="en-US" b="1" dirty="0">
                <a:latin typeface="+mn-ea"/>
              </a:rPr>
              <a:t>○</a:t>
            </a:r>
            <a:r>
              <a:rPr lang="ja-JP" altLang="en-US" sz="2400" b="1" dirty="0">
                <a:latin typeface="+mn-ea"/>
              </a:rPr>
              <a:t>年の未来にタイムトラベルしました。</a:t>
            </a:r>
          </a:p>
          <a:p>
            <a:pPr>
              <a:lnSpc>
                <a:spcPct val="100000"/>
              </a:lnSpc>
              <a:spcAft>
                <a:spcPts val="1200"/>
              </a:spcAft>
            </a:pPr>
            <a:r>
              <a:rPr lang="ja-JP" altLang="en-US" b="1" dirty="0">
                <a:latin typeface="+mn-ea"/>
              </a:rPr>
              <a:t>○</a:t>
            </a:r>
            <a:r>
              <a:rPr lang="ja-JP" altLang="en-US" sz="2400" b="1" dirty="0">
                <a:latin typeface="+mn-ea"/>
              </a:rPr>
              <a:t>年の日本や世界がどのようになっているか</a:t>
            </a:r>
            <a:r>
              <a:rPr lang="ja-JP" altLang="en-US" sz="2400" dirty="0">
                <a:latin typeface="+mn-ea"/>
              </a:rPr>
              <a:t>、話をしてみましょう。</a:t>
            </a:r>
            <a:endParaRPr lang="ja-JP" altLang="en-US" sz="2000" dirty="0">
              <a:latin typeface="+mn-ea"/>
            </a:endParaRPr>
          </a:p>
          <a:p>
            <a:pPr lvl="1">
              <a:lnSpc>
                <a:spcPct val="150000"/>
              </a:lnSpc>
            </a:pPr>
            <a:r>
              <a:rPr lang="ja-JP" altLang="en-US" dirty="0">
                <a:latin typeface="+mn-ea"/>
              </a:rPr>
              <a:t>○</a:t>
            </a:r>
            <a:r>
              <a:rPr lang="ja-JP" altLang="en-US" sz="2000" dirty="0">
                <a:latin typeface="+mn-ea"/>
              </a:rPr>
              <a:t>年のあなたや家族、友達はどんな暮らしをしていますか？</a:t>
            </a:r>
          </a:p>
          <a:p>
            <a:pPr marL="457200" lvl="1" indent="0">
              <a:lnSpc>
                <a:spcPct val="100000"/>
              </a:lnSpc>
              <a:buNone/>
            </a:pPr>
            <a:r>
              <a:rPr lang="ja-JP" altLang="en-US" sz="2000" dirty="0">
                <a:latin typeface="+mn-ea"/>
              </a:rPr>
              <a:t>また、以下のような視点で、</a:t>
            </a:r>
            <a:r>
              <a:rPr lang="ja-JP" altLang="en-US" dirty="0">
                <a:latin typeface="+mn-ea"/>
              </a:rPr>
              <a:t>○</a:t>
            </a:r>
            <a:r>
              <a:rPr lang="ja-JP" altLang="en-US" sz="2000" dirty="0">
                <a:latin typeface="+mn-ea"/>
              </a:rPr>
              <a:t>年の暮らしや生活を考えてみてもよいでしょう。</a:t>
            </a:r>
            <a:endParaRPr lang="en-US" altLang="ja-JP" sz="2000" dirty="0">
              <a:latin typeface="+mn-ea"/>
            </a:endParaRPr>
          </a:p>
          <a:p>
            <a:pPr lvl="2">
              <a:lnSpc>
                <a:spcPct val="150000"/>
              </a:lnSpc>
            </a:pPr>
            <a:r>
              <a:rPr lang="ja-JP" altLang="en-US" dirty="0">
                <a:latin typeface="+mn-ea"/>
              </a:rPr>
              <a:t>あなたの周りにはどのような景色が広がっていますか？</a:t>
            </a:r>
          </a:p>
          <a:p>
            <a:pPr lvl="2">
              <a:lnSpc>
                <a:spcPct val="150000"/>
              </a:lnSpc>
            </a:pPr>
            <a:r>
              <a:rPr lang="ja-JP" altLang="en-US" dirty="0">
                <a:latin typeface="+mn-ea"/>
              </a:rPr>
              <a:t>どのような会社が活躍していますか？また流行っているものはなんでしょうか？</a:t>
            </a:r>
          </a:p>
          <a:p>
            <a:pPr lvl="2">
              <a:lnSpc>
                <a:spcPct val="150000"/>
              </a:lnSpc>
            </a:pPr>
            <a:r>
              <a:rPr lang="ja-JP" altLang="en-US" dirty="0">
                <a:latin typeface="+mn-ea"/>
              </a:rPr>
              <a:t>どんなことが、社会問題として議論されていますか？</a:t>
            </a:r>
          </a:p>
          <a:p>
            <a:pPr marL="457200" lvl="1" indent="0">
              <a:lnSpc>
                <a:spcPct val="150000"/>
              </a:lnSpc>
              <a:buNone/>
            </a:pPr>
            <a:endParaRPr lang="ja-JP" altLang="en-US" sz="2000" dirty="0">
              <a:latin typeface="+mn-ea"/>
            </a:endParaRPr>
          </a:p>
          <a:p>
            <a:endParaRPr kumimoji="1" lang="ja-JP" altLang="en-US" dirty="0">
              <a:latin typeface="+mn-ea"/>
            </a:endParaRPr>
          </a:p>
        </p:txBody>
      </p:sp>
      <p:sp>
        <p:nvSpPr>
          <p:cNvPr id="4" name="スライド番号プレースホルダー 3">
            <a:extLst>
              <a:ext uri="{FF2B5EF4-FFF2-40B4-BE49-F238E27FC236}">
                <a16:creationId xmlns:a16="http://schemas.microsoft.com/office/drawing/2014/main" id="{CAFAE2A5-45C7-2201-A4B8-E3A86DA77AEC}"/>
              </a:ext>
            </a:extLst>
          </p:cNvPr>
          <p:cNvSpPr>
            <a:spLocks noGrp="1"/>
          </p:cNvSpPr>
          <p:nvPr>
            <p:ph type="sldNum" sz="quarter" idx="12"/>
          </p:nvPr>
        </p:nvSpPr>
        <p:spPr/>
        <p:txBody>
          <a:bodyPr/>
          <a:lstStyle/>
          <a:p>
            <a:fld id="{43CE1F33-19CE-4414-9E55-507478994FA3}" type="slidenum">
              <a:rPr kumimoji="1" lang="ja-JP" altLang="en-US" smtClean="0"/>
              <a:t>24</a:t>
            </a:fld>
            <a:endParaRPr kumimoji="1" lang="ja-JP" altLang="en-US"/>
          </a:p>
        </p:txBody>
      </p:sp>
    </p:spTree>
    <p:extLst>
      <p:ext uri="{BB962C8B-B14F-4D97-AF65-F5344CB8AC3E}">
        <p14:creationId xmlns:p14="http://schemas.microsoft.com/office/powerpoint/2010/main" val="47306509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9D9354E-E28A-8053-7676-CFC0EF5FCA54}"/>
              </a:ext>
            </a:extLst>
          </p:cNvPr>
          <p:cNvSpPr>
            <a:spLocks noGrp="1"/>
          </p:cNvSpPr>
          <p:nvPr>
            <p:ph type="title"/>
          </p:nvPr>
        </p:nvSpPr>
        <p:spPr/>
        <p:txBody>
          <a:bodyPr/>
          <a:lstStyle/>
          <a:p>
            <a:r>
              <a:rPr lang="ja-JP" altLang="en-US" dirty="0"/>
              <a:t>○年の未来地域に関する対話</a:t>
            </a:r>
            <a:endParaRPr kumimoji="1" lang="ja-JP" altLang="en-US" dirty="0"/>
          </a:p>
        </p:txBody>
      </p:sp>
      <p:sp>
        <p:nvSpPr>
          <p:cNvPr id="3" name="コンテンツ プレースホルダー 2">
            <a:extLst>
              <a:ext uri="{FF2B5EF4-FFF2-40B4-BE49-F238E27FC236}">
                <a16:creationId xmlns:a16="http://schemas.microsoft.com/office/drawing/2014/main" id="{9E5AA060-9875-D234-6FAC-A52992354B64}"/>
              </a:ext>
            </a:extLst>
          </p:cNvPr>
          <p:cNvSpPr>
            <a:spLocks noGrp="1"/>
          </p:cNvSpPr>
          <p:nvPr>
            <p:ph idx="1"/>
          </p:nvPr>
        </p:nvSpPr>
        <p:spPr/>
        <p:txBody>
          <a:bodyPr/>
          <a:lstStyle/>
          <a:p>
            <a:pPr>
              <a:lnSpc>
                <a:spcPct val="100000"/>
              </a:lnSpc>
            </a:pPr>
            <a:r>
              <a:rPr lang="ja-JP" altLang="en-US" sz="2400"/>
              <a:t>先ほどお話した社会の状況を踏まえて、</a:t>
            </a:r>
            <a:br>
              <a:rPr lang="en-US" altLang="ja-JP" sz="2400"/>
            </a:br>
            <a:r>
              <a:rPr lang="ja-JP" altLang="en-US" sz="2400" b="1"/>
              <a:t>皆さんが暮らす「地域」が今どうなっているか</a:t>
            </a:r>
            <a:r>
              <a:rPr lang="ja-JP" altLang="en-US" sz="2400"/>
              <a:t>話をしてみましょう。</a:t>
            </a:r>
            <a:endParaRPr lang="en-US" altLang="ja-JP" sz="2400"/>
          </a:p>
          <a:p>
            <a:pPr marL="0" indent="0">
              <a:lnSpc>
                <a:spcPct val="100000"/>
              </a:lnSpc>
              <a:buNone/>
            </a:pPr>
            <a:endParaRPr lang="ja-JP" altLang="en-US" sz="2400"/>
          </a:p>
          <a:p>
            <a:pPr marL="457200" lvl="1" indent="0">
              <a:lnSpc>
                <a:spcPct val="100000"/>
              </a:lnSpc>
              <a:buNone/>
            </a:pPr>
            <a:r>
              <a:rPr lang="ja-JP" altLang="en-US" sz="2000"/>
              <a:t>例：「人口は減った？増えた？」</a:t>
            </a:r>
            <a:endParaRPr lang="en-US" altLang="ja-JP" sz="2000"/>
          </a:p>
          <a:p>
            <a:pPr marL="457200" lvl="1" indent="0">
              <a:lnSpc>
                <a:spcPct val="100000"/>
              </a:lnSpc>
              <a:buNone/>
            </a:pPr>
            <a:r>
              <a:rPr lang="ja-JP" altLang="en-US" sz="2000"/>
              <a:t>　　「地域の新たな名物は？」</a:t>
            </a:r>
            <a:endParaRPr lang="en-US" altLang="ja-JP" sz="2000"/>
          </a:p>
          <a:p>
            <a:pPr marL="457200" lvl="1" indent="0">
              <a:lnSpc>
                <a:spcPct val="100000"/>
              </a:lnSpc>
              <a:buNone/>
            </a:pPr>
            <a:r>
              <a:rPr lang="ja-JP" altLang="en-US" sz="2000"/>
              <a:t>　　「地域の主要産業は変化した？」</a:t>
            </a:r>
            <a:endParaRPr lang="en-US" altLang="ja-JP" sz="2000"/>
          </a:p>
          <a:p>
            <a:pPr marL="457200" lvl="1" indent="0">
              <a:lnSpc>
                <a:spcPct val="100000"/>
              </a:lnSpc>
              <a:buNone/>
            </a:pPr>
            <a:r>
              <a:rPr lang="ja-JP" altLang="en-US" sz="2000"/>
              <a:t>　　「交通環境はどうなっている？」</a:t>
            </a:r>
            <a:endParaRPr lang="en-US" altLang="ja-JP" sz="2000"/>
          </a:p>
          <a:p>
            <a:pPr marL="457200" lvl="1" indent="0">
              <a:lnSpc>
                <a:spcPct val="100000"/>
              </a:lnSpc>
              <a:buNone/>
            </a:pPr>
            <a:r>
              <a:rPr lang="ja-JP" altLang="en-US" sz="2000"/>
              <a:t>　　「地域の人同士のつながりは？」</a:t>
            </a:r>
            <a:endParaRPr lang="en-US" altLang="ja-JP" sz="2000"/>
          </a:p>
          <a:p>
            <a:pPr marL="457200" lvl="1" indent="0">
              <a:lnSpc>
                <a:spcPct val="100000"/>
              </a:lnSpc>
              <a:buNone/>
            </a:pPr>
            <a:endParaRPr lang="ja-JP" altLang="en-US" sz="2000"/>
          </a:p>
          <a:p>
            <a:pPr>
              <a:lnSpc>
                <a:spcPct val="100000"/>
              </a:lnSpc>
            </a:pPr>
            <a:r>
              <a:rPr lang="ja-JP" altLang="en-US" sz="2400"/>
              <a:t>「なぜそうなったのか？」という</a:t>
            </a:r>
            <a:r>
              <a:rPr lang="ja-JP" altLang="en-US" sz="2400" b="1"/>
              <a:t>理由や背景</a:t>
            </a:r>
            <a:r>
              <a:rPr lang="ja-JP" altLang="en-US" sz="2400"/>
              <a:t>についてもあわせて考えてみてください。</a:t>
            </a:r>
            <a:endParaRPr kumimoji="1" lang="ja-JP" altLang="en-US" sz="2400"/>
          </a:p>
        </p:txBody>
      </p:sp>
      <p:sp>
        <p:nvSpPr>
          <p:cNvPr id="4" name="スライド番号プレースホルダー 3">
            <a:extLst>
              <a:ext uri="{FF2B5EF4-FFF2-40B4-BE49-F238E27FC236}">
                <a16:creationId xmlns:a16="http://schemas.microsoft.com/office/drawing/2014/main" id="{EC469D43-818F-8CBE-35A2-5779620948B4}"/>
              </a:ext>
            </a:extLst>
          </p:cNvPr>
          <p:cNvSpPr>
            <a:spLocks noGrp="1"/>
          </p:cNvSpPr>
          <p:nvPr>
            <p:ph type="sldNum" sz="quarter" idx="12"/>
          </p:nvPr>
        </p:nvSpPr>
        <p:spPr/>
        <p:txBody>
          <a:bodyPr/>
          <a:lstStyle/>
          <a:p>
            <a:fld id="{43CE1F33-19CE-4414-9E55-507478994FA3}" type="slidenum">
              <a:rPr kumimoji="1" lang="ja-JP" altLang="en-US" smtClean="0"/>
              <a:t>25</a:t>
            </a:fld>
            <a:endParaRPr kumimoji="1" lang="ja-JP" altLang="en-US"/>
          </a:p>
        </p:txBody>
      </p:sp>
    </p:spTree>
    <p:extLst>
      <p:ext uri="{BB962C8B-B14F-4D97-AF65-F5344CB8AC3E}">
        <p14:creationId xmlns:p14="http://schemas.microsoft.com/office/powerpoint/2010/main" val="286360786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6">
            <a:extLst>
              <a:ext uri="{FF2B5EF4-FFF2-40B4-BE49-F238E27FC236}">
                <a16:creationId xmlns:a16="http://schemas.microsoft.com/office/drawing/2014/main" id="{ED32756D-619F-B063-ED0E-84E82F2F0AB4}"/>
              </a:ext>
            </a:extLst>
          </p:cNvPr>
          <p:cNvSpPr>
            <a:spLocks noGrp="1"/>
          </p:cNvSpPr>
          <p:nvPr>
            <p:ph type="title"/>
          </p:nvPr>
        </p:nvSpPr>
        <p:spPr/>
        <p:txBody>
          <a:bodyPr/>
          <a:lstStyle/>
          <a:p>
            <a:r>
              <a:rPr lang="ja-JP" altLang="en-US"/>
              <a:t>全体共有</a:t>
            </a:r>
          </a:p>
        </p:txBody>
      </p:sp>
      <p:sp>
        <p:nvSpPr>
          <p:cNvPr id="9" name="コンテンツ プレースホルダー 8">
            <a:extLst>
              <a:ext uri="{FF2B5EF4-FFF2-40B4-BE49-F238E27FC236}">
                <a16:creationId xmlns:a16="http://schemas.microsoft.com/office/drawing/2014/main" id="{7B98F30D-6B69-7A9D-DA59-12B34DA40A28}"/>
              </a:ext>
            </a:extLst>
          </p:cNvPr>
          <p:cNvSpPr>
            <a:spLocks noGrp="1"/>
          </p:cNvSpPr>
          <p:nvPr>
            <p:ph idx="1"/>
          </p:nvPr>
        </p:nvSpPr>
        <p:spPr/>
        <p:txBody>
          <a:bodyPr>
            <a:normAutofit/>
          </a:bodyPr>
          <a:lstStyle/>
          <a:p>
            <a:pPr>
              <a:lnSpc>
                <a:spcPct val="150000"/>
              </a:lnSpc>
            </a:pPr>
            <a:r>
              <a:rPr lang="ja-JP" altLang="en-US" sz="2400"/>
              <a:t>各グループで話し合った</a:t>
            </a:r>
            <a:br>
              <a:rPr lang="en-US" altLang="ja-JP" sz="2400"/>
            </a:br>
            <a:r>
              <a:rPr lang="ja-JP" altLang="en-US" sz="2400" b="1"/>
              <a:t>「地域の変化」</a:t>
            </a:r>
            <a:r>
              <a:rPr lang="ja-JP" altLang="en-US" sz="2400"/>
              <a:t>と</a:t>
            </a:r>
            <a:r>
              <a:rPr lang="ja-JP" altLang="en-US" sz="2400" b="1"/>
              <a:t>「その理由や背景」</a:t>
            </a:r>
            <a:br>
              <a:rPr lang="en-US" altLang="ja-JP" sz="2400" b="1"/>
            </a:br>
            <a:r>
              <a:rPr lang="ja-JP" altLang="en-US" sz="2400"/>
              <a:t>を中心に共有してください。</a:t>
            </a:r>
          </a:p>
        </p:txBody>
      </p:sp>
      <p:sp>
        <p:nvSpPr>
          <p:cNvPr id="4" name="スライド番号プレースホルダー 3">
            <a:extLst>
              <a:ext uri="{FF2B5EF4-FFF2-40B4-BE49-F238E27FC236}">
                <a16:creationId xmlns:a16="http://schemas.microsoft.com/office/drawing/2014/main" id="{CE9AAFF4-1EFA-786A-B54B-C3EEAA238155}"/>
              </a:ext>
            </a:extLst>
          </p:cNvPr>
          <p:cNvSpPr>
            <a:spLocks noGrp="1"/>
          </p:cNvSpPr>
          <p:nvPr>
            <p:ph type="sldNum" sz="quarter" idx="12"/>
          </p:nvPr>
        </p:nvSpPr>
        <p:spPr/>
        <p:txBody>
          <a:bodyPr/>
          <a:lstStyle/>
          <a:p>
            <a:fld id="{43CE1F33-19CE-4414-9E55-507478994FA3}" type="slidenum">
              <a:rPr kumimoji="1" lang="ja-JP" altLang="en-US" smtClean="0"/>
              <a:t>26</a:t>
            </a:fld>
            <a:endParaRPr kumimoji="1" lang="ja-JP" altLang="en-US"/>
          </a:p>
        </p:txBody>
      </p:sp>
      <p:pic>
        <p:nvPicPr>
          <p:cNvPr id="3" name="グラフィックス 2" descr="ユーザー 単色塗りつぶし">
            <a:extLst>
              <a:ext uri="{FF2B5EF4-FFF2-40B4-BE49-F238E27FC236}">
                <a16:creationId xmlns:a16="http://schemas.microsoft.com/office/drawing/2014/main" id="{A6EE2EE8-4A33-3F72-8178-ED8A3D45E13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337322" y="3429000"/>
            <a:ext cx="2469356" cy="2469356"/>
          </a:xfrm>
          <a:prstGeom prst="rect">
            <a:avLst/>
          </a:prstGeom>
        </p:spPr>
      </p:pic>
      <p:sp>
        <p:nvSpPr>
          <p:cNvPr id="5" name="吹き出し: 円形 4">
            <a:extLst>
              <a:ext uri="{FF2B5EF4-FFF2-40B4-BE49-F238E27FC236}">
                <a16:creationId xmlns:a16="http://schemas.microsoft.com/office/drawing/2014/main" id="{BD1A8707-5B26-B885-6EA7-05357F830D65}"/>
              </a:ext>
            </a:extLst>
          </p:cNvPr>
          <p:cNvSpPr/>
          <p:nvPr/>
        </p:nvSpPr>
        <p:spPr>
          <a:xfrm>
            <a:off x="5327644" y="3249613"/>
            <a:ext cx="958067" cy="622250"/>
          </a:xfrm>
          <a:prstGeom prst="wedgeEllipseCallout">
            <a:avLst/>
          </a:prstGeom>
          <a:no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6" name="吹き出し: 円形 5">
            <a:extLst>
              <a:ext uri="{FF2B5EF4-FFF2-40B4-BE49-F238E27FC236}">
                <a16:creationId xmlns:a16="http://schemas.microsoft.com/office/drawing/2014/main" id="{4AF3F1C8-BBD2-535B-011A-2079CA3D58A5}"/>
              </a:ext>
            </a:extLst>
          </p:cNvPr>
          <p:cNvSpPr/>
          <p:nvPr/>
        </p:nvSpPr>
        <p:spPr>
          <a:xfrm flipH="1">
            <a:off x="2622389" y="3738363"/>
            <a:ext cx="958067" cy="622250"/>
          </a:xfrm>
          <a:prstGeom prst="wedgeEllipseCallout">
            <a:avLst/>
          </a:prstGeom>
          <a:no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Tree>
    <p:extLst>
      <p:ext uri="{BB962C8B-B14F-4D97-AF65-F5344CB8AC3E}">
        <p14:creationId xmlns:p14="http://schemas.microsoft.com/office/powerpoint/2010/main" val="63659467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466662D-3141-9BC1-A54A-514716CA06ED}"/>
              </a:ext>
            </a:extLst>
          </p:cNvPr>
          <p:cNvSpPr>
            <a:spLocks noGrp="1"/>
          </p:cNvSpPr>
          <p:nvPr>
            <p:ph type="title"/>
          </p:nvPr>
        </p:nvSpPr>
        <p:spPr/>
        <p:txBody>
          <a:bodyPr>
            <a:normAutofit/>
          </a:bodyPr>
          <a:lstStyle/>
          <a:p>
            <a:r>
              <a:rPr lang="ja-JP" altLang="en-US" sz="2800" dirty="0"/>
              <a:t>○年から</a:t>
            </a:r>
            <a:r>
              <a:rPr lang="en-US" altLang="ja-JP" sz="2800" dirty="0"/>
              <a:t>30</a:t>
            </a:r>
            <a:r>
              <a:rPr lang="ja-JP" altLang="en-US" sz="2800" dirty="0"/>
              <a:t>年前の地域住民へのメッセージ</a:t>
            </a:r>
            <a:endParaRPr kumimoji="1" lang="ja-JP" altLang="en-US" sz="2800" dirty="0"/>
          </a:p>
        </p:txBody>
      </p:sp>
      <p:sp>
        <p:nvSpPr>
          <p:cNvPr id="3" name="コンテンツ プレースホルダー 2">
            <a:extLst>
              <a:ext uri="{FF2B5EF4-FFF2-40B4-BE49-F238E27FC236}">
                <a16:creationId xmlns:a16="http://schemas.microsoft.com/office/drawing/2014/main" id="{3A02CBDC-1575-3D59-52B9-679A0BBF186D}"/>
              </a:ext>
            </a:extLst>
          </p:cNvPr>
          <p:cNvSpPr>
            <a:spLocks noGrp="1"/>
          </p:cNvSpPr>
          <p:nvPr>
            <p:ph idx="1"/>
          </p:nvPr>
        </p:nvSpPr>
        <p:spPr>
          <a:xfrm>
            <a:off x="266552" y="1118587"/>
            <a:ext cx="8610897" cy="5063703"/>
          </a:xfrm>
        </p:spPr>
        <p:txBody>
          <a:bodyPr>
            <a:normAutofit fontScale="92500"/>
          </a:bodyPr>
          <a:lstStyle/>
          <a:p>
            <a:pPr>
              <a:lnSpc>
                <a:spcPct val="100000"/>
              </a:lnSpc>
              <a:spcAft>
                <a:spcPts val="1350"/>
              </a:spcAft>
            </a:pPr>
            <a:r>
              <a:rPr lang="ja-JP" altLang="en-US" dirty="0">
                <a:latin typeface="+mn-ea"/>
              </a:rPr>
              <a:t>手順１</a:t>
            </a:r>
            <a:r>
              <a:rPr lang="ja-JP" altLang="en-US" sz="2800" dirty="0">
                <a:latin typeface="+mn-ea"/>
              </a:rPr>
              <a:t>：</a:t>
            </a:r>
            <a:br>
              <a:rPr lang="en-US" altLang="ja-JP" sz="2800" dirty="0">
                <a:latin typeface="+mn-ea"/>
              </a:rPr>
            </a:br>
            <a:r>
              <a:rPr lang="ja-JP" altLang="en-US" dirty="0">
                <a:latin typeface="+mn-ea"/>
              </a:rPr>
              <a:t>先ほど話した地域の姿から、</a:t>
            </a:r>
            <a:r>
              <a:rPr lang="ja-JP" altLang="en-US" b="1" dirty="0">
                <a:latin typeface="+mn-ea"/>
              </a:rPr>
              <a:t>「こうなっていて嬉しいな」</a:t>
            </a:r>
            <a:r>
              <a:rPr lang="ja-JP" altLang="en-US" dirty="0">
                <a:latin typeface="+mn-ea"/>
              </a:rPr>
              <a:t>もしくは</a:t>
            </a:r>
            <a:r>
              <a:rPr lang="ja-JP" altLang="en-US" b="1" dirty="0">
                <a:latin typeface="+mn-ea"/>
              </a:rPr>
              <a:t>「こうなってしまっていて嫌だな」</a:t>
            </a:r>
            <a:r>
              <a:rPr lang="ja-JP" altLang="en-US" dirty="0">
                <a:latin typeface="+mn-ea"/>
              </a:rPr>
              <a:t>と思ったことを</a:t>
            </a:r>
            <a:r>
              <a:rPr lang="ja-JP" altLang="en-US" b="1" dirty="0">
                <a:latin typeface="+mn-ea"/>
              </a:rPr>
              <a:t>個人で一つ</a:t>
            </a:r>
            <a:r>
              <a:rPr lang="ja-JP" altLang="en-US" dirty="0">
                <a:latin typeface="+mn-ea"/>
              </a:rPr>
              <a:t>選びます。</a:t>
            </a:r>
          </a:p>
          <a:p>
            <a:pPr>
              <a:lnSpc>
                <a:spcPct val="100000"/>
              </a:lnSpc>
            </a:pPr>
            <a:r>
              <a:rPr lang="ja-JP" altLang="en-US" dirty="0">
                <a:latin typeface="+mn-ea"/>
              </a:rPr>
              <a:t>手順２：</a:t>
            </a:r>
            <a:br>
              <a:rPr lang="en-US" altLang="ja-JP" dirty="0">
                <a:latin typeface="+mn-ea"/>
              </a:rPr>
            </a:br>
            <a:r>
              <a:rPr lang="en-US" altLang="ja-JP" b="1" dirty="0">
                <a:latin typeface="+mn-ea"/>
              </a:rPr>
              <a:t>30</a:t>
            </a:r>
            <a:r>
              <a:rPr lang="ja-JP" altLang="en-US" b="1" dirty="0">
                <a:latin typeface="+mn-ea"/>
              </a:rPr>
              <a:t>年前の</a:t>
            </a:r>
            <a:r>
              <a:rPr lang="ja-JP" altLang="en-US" dirty="0">
                <a:latin typeface="+mn-ea"/>
              </a:rPr>
              <a:t>地域の人々に向けて</a:t>
            </a:r>
            <a:r>
              <a:rPr lang="ja-JP" altLang="en-US" b="1" dirty="0">
                <a:latin typeface="+mn-ea"/>
              </a:rPr>
              <a:t>「こうなっていて嬉しいなを実現」</a:t>
            </a:r>
            <a:r>
              <a:rPr lang="ja-JP" altLang="en-US" dirty="0">
                <a:latin typeface="+mn-ea"/>
              </a:rPr>
              <a:t>もしくは</a:t>
            </a:r>
            <a:r>
              <a:rPr lang="ja-JP" altLang="en-US" b="1" dirty="0">
                <a:latin typeface="+mn-ea"/>
              </a:rPr>
              <a:t>「こうなってしまっていて嫌だなを回避」</a:t>
            </a:r>
            <a:r>
              <a:rPr lang="ja-JP" altLang="en-US" dirty="0">
                <a:latin typeface="+mn-ea"/>
              </a:rPr>
              <a:t>するためのメッセージを送りましょう。</a:t>
            </a:r>
            <a:endParaRPr lang="en-US" altLang="ja-JP" dirty="0">
              <a:latin typeface="+mn-ea"/>
            </a:endParaRPr>
          </a:p>
          <a:p>
            <a:endParaRPr lang="ja-JP" altLang="en-US" sz="1600" dirty="0">
              <a:latin typeface="+mn-ea"/>
            </a:endParaRPr>
          </a:p>
          <a:p>
            <a:pPr lvl="1">
              <a:lnSpc>
                <a:spcPct val="110000"/>
              </a:lnSpc>
              <a:spcBef>
                <a:spcPts val="1200"/>
              </a:spcBef>
            </a:pPr>
            <a:r>
              <a:rPr lang="ja-JP" altLang="en-US" sz="1800" dirty="0">
                <a:latin typeface="+mn-ea"/>
              </a:rPr>
              <a:t>例１「○年の地域は、～～～のようになっています。</a:t>
            </a:r>
            <a:br>
              <a:rPr lang="en-US" altLang="ja-JP" sz="1800" dirty="0">
                <a:latin typeface="+mn-ea"/>
              </a:rPr>
            </a:br>
            <a:r>
              <a:rPr lang="ja-JP" altLang="en-US" sz="1800" dirty="0">
                <a:latin typeface="+mn-ea"/>
              </a:rPr>
              <a:t>なぜかというと、</a:t>
            </a:r>
            <a:r>
              <a:rPr lang="en-US" altLang="ja-JP" sz="1800" dirty="0">
                <a:latin typeface="+mn-ea"/>
              </a:rPr>
              <a:t>30</a:t>
            </a:r>
            <a:r>
              <a:rPr lang="ja-JP" altLang="en-US" sz="1800" dirty="0">
                <a:latin typeface="+mn-ea"/>
              </a:rPr>
              <a:t>年前の</a:t>
            </a:r>
            <a:r>
              <a:rPr lang="en-US" altLang="ja-JP" sz="1800" dirty="0">
                <a:latin typeface="+mn-ea"/>
              </a:rPr>
              <a:t>×</a:t>
            </a:r>
            <a:r>
              <a:rPr lang="ja-JP" altLang="en-US" sz="1800" dirty="0">
                <a:latin typeface="+mn-ea"/>
              </a:rPr>
              <a:t>年のときから□□しておいてくれたからです。」</a:t>
            </a:r>
          </a:p>
          <a:p>
            <a:pPr lvl="1">
              <a:lnSpc>
                <a:spcPct val="110000"/>
              </a:lnSpc>
              <a:spcBef>
                <a:spcPts val="1200"/>
              </a:spcBef>
            </a:pPr>
            <a:r>
              <a:rPr lang="ja-JP" altLang="en-US" sz="1800" dirty="0">
                <a:latin typeface="+mn-ea"/>
              </a:rPr>
              <a:t>例２「○年の地域は、～～～のようになっています。それを避けるために、</a:t>
            </a:r>
            <a:br>
              <a:rPr lang="en-US" altLang="ja-JP" sz="1800" dirty="0">
                <a:latin typeface="+mn-ea"/>
              </a:rPr>
            </a:br>
            <a:r>
              <a:rPr lang="en-US" altLang="ja-JP" sz="1800" dirty="0">
                <a:latin typeface="+mn-ea"/>
              </a:rPr>
              <a:t>30</a:t>
            </a:r>
            <a:r>
              <a:rPr lang="ja-JP" altLang="en-US" sz="1800" dirty="0">
                <a:latin typeface="+mn-ea"/>
              </a:rPr>
              <a:t>年前の</a:t>
            </a:r>
            <a:r>
              <a:rPr lang="en-US" altLang="ja-JP" sz="1800" dirty="0">
                <a:latin typeface="+mn-ea"/>
              </a:rPr>
              <a:t>×</a:t>
            </a:r>
            <a:r>
              <a:rPr lang="ja-JP" altLang="en-US" sz="1800" dirty="0">
                <a:latin typeface="+mn-ea"/>
              </a:rPr>
              <a:t>年のときから□□をしておいてほしかったな。」</a:t>
            </a:r>
            <a:endParaRPr lang="en-US" altLang="ja-JP" sz="1800" dirty="0">
              <a:latin typeface="+mn-ea"/>
            </a:endParaRPr>
          </a:p>
        </p:txBody>
      </p:sp>
      <p:sp>
        <p:nvSpPr>
          <p:cNvPr id="4" name="スライド番号プレースホルダー 3">
            <a:extLst>
              <a:ext uri="{FF2B5EF4-FFF2-40B4-BE49-F238E27FC236}">
                <a16:creationId xmlns:a16="http://schemas.microsoft.com/office/drawing/2014/main" id="{23BDF717-EE18-91C9-5D53-F7CBD12286A0}"/>
              </a:ext>
            </a:extLst>
          </p:cNvPr>
          <p:cNvSpPr>
            <a:spLocks noGrp="1"/>
          </p:cNvSpPr>
          <p:nvPr>
            <p:ph type="sldNum" sz="quarter" idx="12"/>
          </p:nvPr>
        </p:nvSpPr>
        <p:spPr/>
        <p:txBody>
          <a:bodyPr/>
          <a:lstStyle/>
          <a:p>
            <a:fld id="{43CE1F33-19CE-4414-9E55-507478994FA3}" type="slidenum">
              <a:rPr kumimoji="1" lang="ja-JP" altLang="en-US" smtClean="0"/>
              <a:t>27</a:t>
            </a:fld>
            <a:endParaRPr kumimoji="1" lang="ja-JP" altLang="en-US"/>
          </a:p>
        </p:txBody>
      </p:sp>
    </p:spTree>
    <p:extLst>
      <p:ext uri="{BB962C8B-B14F-4D97-AF65-F5344CB8AC3E}">
        <p14:creationId xmlns:p14="http://schemas.microsoft.com/office/powerpoint/2010/main" val="407494123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a:extLst>
              <a:ext uri="{FF2B5EF4-FFF2-40B4-BE49-F238E27FC236}">
                <a16:creationId xmlns:a16="http://schemas.microsoft.com/office/drawing/2014/main" id="{01618861-7F7E-E86D-91E9-2CF58EB11B0B}"/>
              </a:ext>
            </a:extLst>
          </p:cNvPr>
          <p:cNvSpPr>
            <a:spLocks noGrp="1"/>
          </p:cNvSpPr>
          <p:nvPr>
            <p:ph type="title"/>
          </p:nvPr>
        </p:nvSpPr>
        <p:spPr/>
        <p:txBody>
          <a:bodyPr/>
          <a:lstStyle/>
          <a:p>
            <a:r>
              <a:rPr lang="ja-JP" altLang="en-US"/>
              <a:t>発言マップの作成</a:t>
            </a:r>
          </a:p>
        </p:txBody>
      </p:sp>
      <p:sp>
        <p:nvSpPr>
          <p:cNvPr id="6" name="コンテンツ プレースホルダー 5">
            <a:extLst>
              <a:ext uri="{FF2B5EF4-FFF2-40B4-BE49-F238E27FC236}">
                <a16:creationId xmlns:a16="http://schemas.microsoft.com/office/drawing/2014/main" id="{F359C2F4-7A09-E828-7398-1F74CD982895}"/>
              </a:ext>
            </a:extLst>
          </p:cNvPr>
          <p:cNvSpPr>
            <a:spLocks noGrp="1"/>
          </p:cNvSpPr>
          <p:nvPr>
            <p:ph idx="1"/>
          </p:nvPr>
        </p:nvSpPr>
        <p:spPr>
          <a:xfrm>
            <a:off x="628650" y="1118588"/>
            <a:ext cx="4972009" cy="5058376"/>
          </a:xfrm>
        </p:spPr>
        <p:txBody>
          <a:bodyPr>
            <a:normAutofit/>
          </a:bodyPr>
          <a:lstStyle/>
          <a:p>
            <a:r>
              <a:rPr lang="ja-JP" altLang="en-US" sz="2400" dirty="0"/>
              <a:t>時間に余裕があれば、</a:t>
            </a:r>
            <a:br>
              <a:rPr lang="en-US" altLang="ja-JP" sz="2400" dirty="0"/>
            </a:br>
            <a:r>
              <a:rPr lang="ja-JP" altLang="en-US" sz="2400" dirty="0"/>
              <a:t>メッセージを考える前に</a:t>
            </a:r>
            <a:br>
              <a:rPr lang="en-US" altLang="ja-JP" dirty="0"/>
            </a:br>
            <a:r>
              <a:rPr lang="ja-JP" altLang="en-US" sz="2400" b="1" dirty="0"/>
              <a:t>どのような話をしたか、</a:t>
            </a:r>
            <a:br>
              <a:rPr lang="en-US" altLang="ja-JP" b="1" dirty="0"/>
            </a:br>
            <a:r>
              <a:rPr lang="ja-JP" altLang="en-US" sz="2400" b="1" dirty="0"/>
              <a:t>線でつないで整理する</a:t>
            </a:r>
            <a:br>
              <a:rPr lang="en-US" altLang="ja-JP" sz="2400" b="1" dirty="0"/>
            </a:br>
            <a:r>
              <a:rPr lang="ja-JP" altLang="en-US" sz="2400" b="1" dirty="0"/>
              <a:t>（＝発言マップの作成）　　　　　　　</a:t>
            </a:r>
            <a:endParaRPr lang="en-US" altLang="ja-JP" sz="2400" b="1" dirty="0"/>
          </a:p>
          <a:p>
            <a:pPr marL="0" indent="0">
              <a:buNone/>
            </a:pPr>
            <a:r>
              <a:rPr lang="ja-JP" altLang="en-US" sz="2400" dirty="0"/>
              <a:t>と考えやすくなります。</a:t>
            </a:r>
            <a:endParaRPr lang="en-US" altLang="ja-JP" sz="2400" dirty="0"/>
          </a:p>
          <a:p>
            <a:pPr marL="0" indent="0">
              <a:buNone/>
            </a:pPr>
            <a:endParaRPr lang="en-US" altLang="ja-JP" sz="2000" dirty="0"/>
          </a:p>
          <a:p>
            <a:r>
              <a:rPr lang="ja-JP" altLang="en-US" dirty="0"/>
              <a:t>作成は以下の手順で行います。</a:t>
            </a:r>
            <a:endParaRPr lang="ja-JP" altLang="en-US" sz="2000" dirty="0"/>
          </a:p>
          <a:p>
            <a:pPr marL="685783" lvl="1" indent="-342892">
              <a:buFont typeface="+mj-lt"/>
              <a:buAutoNum type="arabicPeriod"/>
            </a:pPr>
            <a:r>
              <a:rPr lang="ja-JP" altLang="en-US" sz="2000" dirty="0"/>
              <a:t>模造紙に書かれた発言内容を確認し、不足しているものがあれば書き足す</a:t>
            </a:r>
          </a:p>
          <a:p>
            <a:pPr marL="685783" lvl="1" indent="-342892">
              <a:buFont typeface="+mj-lt"/>
              <a:buAutoNum type="arabicPeriod"/>
            </a:pPr>
            <a:r>
              <a:rPr lang="ja-JP" altLang="en-US" sz="2000" dirty="0"/>
              <a:t>関連する発言を線で結ぶ</a:t>
            </a:r>
          </a:p>
          <a:p>
            <a:pPr marL="685783" lvl="1" indent="-342892">
              <a:buFont typeface="+mj-lt"/>
              <a:buAutoNum type="arabicPeriod"/>
            </a:pPr>
            <a:r>
              <a:rPr lang="ja-JP" altLang="en-US" sz="2000" dirty="0"/>
              <a:t>線で結ばれたものがどのような関係にあるか説明を書き足す</a:t>
            </a:r>
          </a:p>
          <a:p>
            <a:endParaRPr lang="ja-JP" altLang="en-US" dirty="0"/>
          </a:p>
          <a:p>
            <a:endParaRPr lang="ja-JP" altLang="en-US" dirty="0"/>
          </a:p>
        </p:txBody>
      </p:sp>
      <p:sp>
        <p:nvSpPr>
          <p:cNvPr id="3" name="スライド番号プレースホルダー 2">
            <a:extLst>
              <a:ext uri="{FF2B5EF4-FFF2-40B4-BE49-F238E27FC236}">
                <a16:creationId xmlns:a16="http://schemas.microsoft.com/office/drawing/2014/main" id="{08CDAE5E-65D6-355C-08F9-A1EF64EF93B2}"/>
              </a:ext>
            </a:extLst>
          </p:cNvPr>
          <p:cNvSpPr>
            <a:spLocks noGrp="1"/>
          </p:cNvSpPr>
          <p:nvPr>
            <p:ph type="sldNum" sz="quarter" idx="12"/>
          </p:nvPr>
        </p:nvSpPr>
        <p:spPr/>
        <p:txBody>
          <a:bodyPr/>
          <a:lstStyle/>
          <a:p>
            <a:fld id="{43CE1F33-19CE-4414-9E55-507478994FA3}" type="slidenum">
              <a:rPr kumimoji="1" lang="ja-JP" altLang="en-US" smtClean="0"/>
              <a:t>28</a:t>
            </a:fld>
            <a:endParaRPr kumimoji="1" lang="ja-JP" altLang="en-US"/>
          </a:p>
        </p:txBody>
      </p:sp>
      <p:sp>
        <p:nvSpPr>
          <p:cNvPr id="7" name="正方形/長方形 6">
            <a:extLst>
              <a:ext uri="{FF2B5EF4-FFF2-40B4-BE49-F238E27FC236}">
                <a16:creationId xmlns:a16="http://schemas.microsoft.com/office/drawing/2014/main" id="{76DFFA00-D819-ADA2-1C64-C6A8A59C445A}"/>
              </a:ext>
            </a:extLst>
          </p:cNvPr>
          <p:cNvSpPr/>
          <p:nvPr/>
        </p:nvSpPr>
        <p:spPr>
          <a:xfrm>
            <a:off x="6457950" y="212400"/>
            <a:ext cx="2431793" cy="457892"/>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b="1"/>
              <a:t>主催者の方向けスライド</a:t>
            </a:r>
            <a:endParaRPr lang="en-US" altLang="ja-JP" sz="1200" b="1"/>
          </a:p>
          <a:p>
            <a:pPr algn="ctr"/>
            <a:r>
              <a:rPr lang="en-US" altLang="ja-JP" sz="1050"/>
              <a:t>※</a:t>
            </a:r>
            <a:r>
              <a:rPr lang="ja-JP" altLang="en-US" sz="1050"/>
              <a:t>内容確認後削除可</a:t>
            </a:r>
          </a:p>
        </p:txBody>
      </p:sp>
      <p:grpSp>
        <p:nvGrpSpPr>
          <p:cNvPr id="8" name="グループ化 7">
            <a:extLst>
              <a:ext uri="{FF2B5EF4-FFF2-40B4-BE49-F238E27FC236}">
                <a16:creationId xmlns:a16="http://schemas.microsoft.com/office/drawing/2014/main" id="{0BD9B655-BEE6-4A06-60F3-112306712111}"/>
              </a:ext>
            </a:extLst>
          </p:cNvPr>
          <p:cNvGrpSpPr/>
          <p:nvPr/>
        </p:nvGrpSpPr>
        <p:grpSpPr>
          <a:xfrm>
            <a:off x="5779271" y="1621901"/>
            <a:ext cx="3098177" cy="4079985"/>
            <a:chOff x="5779271" y="1919471"/>
            <a:chExt cx="3098177" cy="4079985"/>
          </a:xfrm>
        </p:grpSpPr>
        <p:cxnSp>
          <p:nvCxnSpPr>
            <p:cNvPr id="18" name="直線コネクタ 17">
              <a:extLst>
                <a:ext uri="{FF2B5EF4-FFF2-40B4-BE49-F238E27FC236}">
                  <a16:creationId xmlns:a16="http://schemas.microsoft.com/office/drawing/2014/main" id="{0031F7EB-07C2-5BC9-49F8-95E978BD76B1}"/>
                </a:ext>
              </a:extLst>
            </p:cNvPr>
            <p:cNvCxnSpPr>
              <a:stCxn id="4" idx="2"/>
              <a:endCxn id="13" idx="0"/>
            </p:cNvCxnSpPr>
            <p:nvPr/>
          </p:nvCxnSpPr>
          <p:spPr>
            <a:xfrm>
              <a:off x="6415672" y="3109116"/>
              <a:ext cx="400456" cy="860119"/>
            </a:xfrm>
            <a:prstGeom prst="line">
              <a:avLst/>
            </a:prstGeom>
            <a:ln w="190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27" name="直線コネクタ 26">
              <a:extLst>
                <a:ext uri="{FF2B5EF4-FFF2-40B4-BE49-F238E27FC236}">
                  <a16:creationId xmlns:a16="http://schemas.microsoft.com/office/drawing/2014/main" id="{F047BF5B-A6E7-A296-2775-DC8D1CFB83E9}"/>
                </a:ext>
              </a:extLst>
            </p:cNvPr>
            <p:cNvCxnSpPr>
              <a:cxnSpLocks/>
              <a:stCxn id="13" idx="2"/>
              <a:endCxn id="16" idx="0"/>
            </p:cNvCxnSpPr>
            <p:nvPr/>
          </p:nvCxnSpPr>
          <p:spPr>
            <a:xfrm flipH="1">
              <a:off x="6439800" y="4472361"/>
              <a:ext cx="376328" cy="582728"/>
            </a:xfrm>
            <a:prstGeom prst="line">
              <a:avLst/>
            </a:prstGeom>
            <a:ln w="190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grpSp>
          <p:nvGrpSpPr>
            <p:cNvPr id="2" name="グループ化 1">
              <a:extLst>
                <a:ext uri="{FF2B5EF4-FFF2-40B4-BE49-F238E27FC236}">
                  <a16:creationId xmlns:a16="http://schemas.microsoft.com/office/drawing/2014/main" id="{78111928-C846-A751-93F2-97121F3FD890}"/>
                </a:ext>
              </a:extLst>
            </p:cNvPr>
            <p:cNvGrpSpPr/>
            <p:nvPr/>
          </p:nvGrpSpPr>
          <p:grpSpPr>
            <a:xfrm>
              <a:off x="5779271" y="1919471"/>
              <a:ext cx="3098177" cy="4079985"/>
              <a:chOff x="6095463" y="2067368"/>
              <a:chExt cx="2677817" cy="2956657"/>
            </a:xfrm>
          </p:grpSpPr>
          <p:sp>
            <p:nvSpPr>
              <p:cNvPr id="10" name="正方形/長方形 9">
                <a:extLst>
                  <a:ext uri="{FF2B5EF4-FFF2-40B4-BE49-F238E27FC236}">
                    <a16:creationId xmlns:a16="http://schemas.microsoft.com/office/drawing/2014/main" id="{DEE71807-3408-4DE0-5C68-8C5BD22F684C}"/>
                  </a:ext>
                </a:extLst>
              </p:cNvPr>
              <p:cNvSpPr/>
              <p:nvPr/>
            </p:nvSpPr>
            <p:spPr bwMode="gray">
              <a:xfrm>
                <a:off x="6095463" y="2067368"/>
                <a:ext cx="2677817" cy="298930"/>
              </a:xfrm>
              <a:prstGeom prst="rect">
                <a:avLst/>
              </a:prstGeom>
              <a:solidFill>
                <a:schemeClr val="bg1">
                  <a:lumMod val="85000"/>
                </a:schemeClr>
              </a:solidFill>
              <a:ln w="19050" cap="flat" cmpd="sng" algn="ctr">
                <a:solidFill>
                  <a:schemeClr val="bg1"/>
                </a:solidFill>
                <a:prstDash val="solid"/>
              </a:ln>
              <a:effectLst/>
            </p:spPr>
            <p:txBody>
              <a:bodyPr lIns="54000" tIns="54000" rIns="54000" bIns="54000" rtlCol="0" anchor="ctr" anchorCtr="0"/>
              <a:lstStyle/>
              <a:p>
                <a:pPr algn="ctr" defTabSz="752990"/>
                <a:r>
                  <a:rPr lang="ja-JP" altLang="en-US" sz="1200" b="1" kern="0">
                    <a:latin typeface="+mn-ea"/>
                    <a:cs typeface="Meiryo UI" panose="020B0604030504040204" pitchFamily="50" charset="-128"/>
                  </a:rPr>
                  <a:t>発言マップのイメージ</a:t>
                </a:r>
              </a:p>
            </p:txBody>
          </p:sp>
          <p:sp>
            <p:nvSpPr>
              <p:cNvPr id="4" name="正方形/長方形 3">
                <a:extLst>
                  <a:ext uri="{FF2B5EF4-FFF2-40B4-BE49-F238E27FC236}">
                    <a16:creationId xmlns:a16="http://schemas.microsoft.com/office/drawing/2014/main" id="{7781F535-2CDB-338B-AF3B-725A06C3F395}"/>
                  </a:ext>
                </a:extLst>
              </p:cNvPr>
              <p:cNvSpPr/>
              <p:nvPr/>
            </p:nvSpPr>
            <p:spPr>
              <a:xfrm>
                <a:off x="6202785" y="2564870"/>
                <a:ext cx="885464" cy="364602"/>
              </a:xfrm>
              <a:prstGeom prst="rect">
                <a:avLst/>
              </a:prstGeom>
              <a:solidFill>
                <a:schemeClr val="accent5"/>
              </a:solidFill>
              <a:ln w="9525">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tIns="81000" rtlCol="0" anchor="ctr"/>
              <a:lstStyle/>
              <a:p>
                <a:pPr algn="ctr"/>
                <a:r>
                  <a:rPr lang="ja-JP" altLang="en-US" sz="1350" b="1">
                    <a:latin typeface="+mj-ea"/>
                    <a:ea typeface="+mj-ea"/>
                  </a:rPr>
                  <a:t>発言</a:t>
                </a:r>
                <a:r>
                  <a:rPr lang="en-US" altLang="ja-JP" sz="1350" b="1">
                    <a:latin typeface="+mj-ea"/>
                    <a:ea typeface="+mj-ea"/>
                  </a:rPr>
                  <a:t>A</a:t>
                </a:r>
                <a:endParaRPr lang="ja-JP" altLang="en-US" sz="1350" b="1">
                  <a:latin typeface="+mj-ea"/>
                  <a:ea typeface="+mj-ea"/>
                </a:endParaRPr>
              </a:p>
            </p:txBody>
          </p:sp>
          <p:sp>
            <p:nvSpPr>
              <p:cNvPr id="13" name="正方形/長方形 12">
                <a:extLst>
                  <a:ext uri="{FF2B5EF4-FFF2-40B4-BE49-F238E27FC236}">
                    <a16:creationId xmlns:a16="http://schemas.microsoft.com/office/drawing/2014/main" id="{50953C1F-D64F-83E9-2565-5338C9141357}"/>
                  </a:ext>
                </a:extLst>
              </p:cNvPr>
              <p:cNvSpPr/>
              <p:nvPr/>
            </p:nvSpPr>
            <p:spPr>
              <a:xfrm>
                <a:off x="6548907" y="3552778"/>
                <a:ext cx="885464" cy="364602"/>
              </a:xfrm>
              <a:prstGeom prst="rect">
                <a:avLst/>
              </a:prstGeom>
              <a:solidFill>
                <a:schemeClr val="accent5"/>
              </a:solidFill>
              <a:ln w="9525">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tIns="81000" rtlCol="0" anchor="ctr"/>
              <a:lstStyle/>
              <a:p>
                <a:pPr algn="ctr"/>
                <a:r>
                  <a:rPr lang="ja-JP" altLang="en-US" sz="1350" b="1">
                    <a:latin typeface="+mj-ea"/>
                    <a:ea typeface="+mj-ea"/>
                  </a:rPr>
                  <a:t>発言</a:t>
                </a:r>
                <a:r>
                  <a:rPr lang="en-US" altLang="ja-JP" sz="1350" b="1">
                    <a:latin typeface="+mj-ea"/>
                    <a:ea typeface="+mj-ea"/>
                  </a:rPr>
                  <a:t>B</a:t>
                </a:r>
                <a:endParaRPr lang="ja-JP" altLang="en-US" sz="1350" b="1">
                  <a:latin typeface="+mj-ea"/>
                  <a:ea typeface="+mj-ea"/>
                </a:endParaRPr>
              </a:p>
            </p:txBody>
          </p:sp>
          <p:sp>
            <p:nvSpPr>
              <p:cNvPr id="14" name="正方形/長方形 13">
                <a:extLst>
                  <a:ext uri="{FF2B5EF4-FFF2-40B4-BE49-F238E27FC236}">
                    <a16:creationId xmlns:a16="http://schemas.microsoft.com/office/drawing/2014/main" id="{FED504DA-4523-8D5E-43E2-EB052FDC5631}"/>
                  </a:ext>
                </a:extLst>
              </p:cNvPr>
              <p:cNvSpPr/>
              <p:nvPr/>
            </p:nvSpPr>
            <p:spPr>
              <a:xfrm>
                <a:off x="7537640" y="4659423"/>
                <a:ext cx="885464" cy="364602"/>
              </a:xfrm>
              <a:prstGeom prst="rect">
                <a:avLst/>
              </a:prstGeom>
              <a:solidFill>
                <a:schemeClr val="accent5"/>
              </a:solidFill>
              <a:ln w="9525">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tIns="81000" rtlCol="0" anchor="ctr"/>
              <a:lstStyle/>
              <a:p>
                <a:pPr algn="ctr"/>
                <a:r>
                  <a:rPr lang="ja-JP" altLang="en-US" sz="1350" b="1">
                    <a:latin typeface="+mj-ea"/>
                    <a:ea typeface="+mj-ea"/>
                  </a:rPr>
                  <a:t>発言</a:t>
                </a:r>
                <a:r>
                  <a:rPr lang="en-US" altLang="ja-JP" sz="1350" b="1">
                    <a:latin typeface="+mj-ea"/>
                    <a:ea typeface="+mj-ea"/>
                  </a:rPr>
                  <a:t>E</a:t>
                </a:r>
                <a:endParaRPr lang="ja-JP" altLang="en-US" sz="1350" b="1">
                  <a:latin typeface="+mj-ea"/>
                  <a:ea typeface="+mj-ea"/>
                </a:endParaRPr>
              </a:p>
            </p:txBody>
          </p:sp>
          <p:sp>
            <p:nvSpPr>
              <p:cNvPr id="15" name="正方形/長方形 14">
                <a:extLst>
                  <a:ext uri="{FF2B5EF4-FFF2-40B4-BE49-F238E27FC236}">
                    <a16:creationId xmlns:a16="http://schemas.microsoft.com/office/drawing/2014/main" id="{E6EDD681-AEE0-54E2-7579-84145FA323DA}"/>
                  </a:ext>
                </a:extLst>
              </p:cNvPr>
              <p:cNvSpPr/>
              <p:nvPr/>
            </p:nvSpPr>
            <p:spPr>
              <a:xfrm>
                <a:off x="7858391" y="2992345"/>
                <a:ext cx="885464" cy="364602"/>
              </a:xfrm>
              <a:prstGeom prst="rect">
                <a:avLst/>
              </a:prstGeom>
              <a:solidFill>
                <a:schemeClr val="accent5"/>
              </a:solidFill>
              <a:ln w="9525">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tIns="81000" rtlCol="0" anchor="ctr"/>
              <a:lstStyle/>
              <a:p>
                <a:pPr algn="ctr"/>
                <a:r>
                  <a:rPr lang="ja-JP" altLang="en-US" sz="1350" b="1">
                    <a:latin typeface="+mj-ea"/>
                    <a:ea typeface="+mj-ea"/>
                  </a:rPr>
                  <a:t>発言</a:t>
                </a:r>
                <a:r>
                  <a:rPr lang="en-US" altLang="ja-JP" sz="1350" b="1">
                    <a:latin typeface="+mj-ea"/>
                    <a:ea typeface="+mj-ea"/>
                  </a:rPr>
                  <a:t>D</a:t>
                </a:r>
                <a:endParaRPr lang="ja-JP" altLang="en-US" sz="1350" b="1">
                  <a:latin typeface="+mj-ea"/>
                  <a:ea typeface="+mj-ea"/>
                </a:endParaRPr>
              </a:p>
            </p:txBody>
          </p:sp>
          <p:sp>
            <p:nvSpPr>
              <p:cNvPr id="16" name="正方形/長方形 15">
                <a:extLst>
                  <a:ext uri="{FF2B5EF4-FFF2-40B4-BE49-F238E27FC236}">
                    <a16:creationId xmlns:a16="http://schemas.microsoft.com/office/drawing/2014/main" id="{33B3CA69-88A2-4C61-632F-BEEBA9518F4F}"/>
                  </a:ext>
                </a:extLst>
              </p:cNvPr>
              <p:cNvSpPr/>
              <p:nvPr/>
            </p:nvSpPr>
            <p:spPr>
              <a:xfrm>
                <a:off x="6223639" y="4339667"/>
                <a:ext cx="885464" cy="364602"/>
              </a:xfrm>
              <a:prstGeom prst="rect">
                <a:avLst/>
              </a:prstGeom>
              <a:solidFill>
                <a:schemeClr val="accent5"/>
              </a:solidFill>
              <a:ln w="9525">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tIns="81000" rtlCol="0" anchor="ctr"/>
              <a:lstStyle/>
              <a:p>
                <a:pPr algn="ctr"/>
                <a:r>
                  <a:rPr lang="ja-JP" altLang="en-US" sz="1350" b="1">
                    <a:latin typeface="+mj-ea"/>
                    <a:ea typeface="+mj-ea"/>
                  </a:rPr>
                  <a:t>発言</a:t>
                </a:r>
                <a:r>
                  <a:rPr lang="en-US" altLang="ja-JP" sz="1350" b="1">
                    <a:latin typeface="+mj-ea"/>
                    <a:ea typeface="+mj-ea"/>
                  </a:rPr>
                  <a:t>C</a:t>
                </a:r>
                <a:endParaRPr lang="ja-JP" altLang="en-US" sz="1350" b="1">
                  <a:latin typeface="+mj-ea"/>
                  <a:ea typeface="+mj-ea"/>
                </a:endParaRPr>
              </a:p>
            </p:txBody>
          </p:sp>
          <p:cxnSp>
            <p:nvCxnSpPr>
              <p:cNvPr id="19" name="直線コネクタ 18">
                <a:extLst>
                  <a:ext uri="{FF2B5EF4-FFF2-40B4-BE49-F238E27FC236}">
                    <a16:creationId xmlns:a16="http://schemas.microsoft.com/office/drawing/2014/main" id="{0DBBE295-E167-162C-79C2-CA0E76F2E6BE}"/>
                  </a:ext>
                </a:extLst>
              </p:cNvPr>
              <p:cNvCxnSpPr>
                <a:cxnSpLocks/>
                <a:stCxn id="4" idx="3"/>
                <a:endCxn id="15" idx="1"/>
              </p:cNvCxnSpPr>
              <p:nvPr/>
            </p:nvCxnSpPr>
            <p:spPr>
              <a:xfrm>
                <a:off x="7088247" y="2747173"/>
                <a:ext cx="770142" cy="427475"/>
              </a:xfrm>
              <a:prstGeom prst="line">
                <a:avLst/>
              </a:prstGeom>
              <a:ln w="190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22" name="直線コネクタ 21">
                <a:extLst>
                  <a:ext uri="{FF2B5EF4-FFF2-40B4-BE49-F238E27FC236}">
                    <a16:creationId xmlns:a16="http://schemas.microsoft.com/office/drawing/2014/main" id="{79E62D56-8850-DB74-10D9-DF6A56CF1EF6}"/>
                  </a:ext>
                </a:extLst>
              </p:cNvPr>
              <p:cNvCxnSpPr>
                <a:cxnSpLocks/>
                <a:stCxn id="15" idx="1"/>
                <a:endCxn id="13" idx="0"/>
              </p:cNvCxnSpPr>
              <p:nvPr/>
            </p:nvCxnSpPr>
            <p:spPr>
              <a:xfrm flipH="1">
                <a:off x="6991639" y="3174646"/>
                <a:ext cx="866753" cy="378132"/>
              </a:xfrm>
              <a:prstGeom prst="line">
                <a:avLst/>
              </a:prstGeom>
              <a:ln w="190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30" name="直線コネクタ 29">
                <a:extLst>
                  <a:ext uri="{FF2B5EF4-FFF2-40B4-BE49-F238E27FC236}">
                    <a16:creationId xmlns:a16="http://schemas.microsoft.com/office/drawing/2014/main" id="{51AB2D3E-2F70-7058-48BE-D99A5A5814C0}"/>
                  </a:ext>
                </a:extLst>
              </p:cNvPr>
              <p:cNvCxnSpPr>
                <a:cxnSpLocks/>
                <a:endCxn id="14" idx="0"/>
              </p:cNvCxnSpPr>
              <p:nvPr/>
            </p:nvCxnSpPr>
            <p:spPr>
              <a:xfrm flipH="1">
                <a:off x="7980373" y="3358797"/>
                <a:ext cx="181031" cy="1300628"/>
              </a:xfrm>
              <a:prstGeom prst="line">
                <a:avLst/>
              </a:prstGeom>
              <a:ln w="190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34" name="直線コネクタ 33">
                <a:extLst>
                  <a:ext uri="{FF2B5EF4-FFF2-40B4-BE49-F238E27FC236}">
                    <a16:creationId xmlns:a16="http://schemas.microsoft.com/office/drawing/2014/main" id="{A2548B22-A2C5-8C44-1C9E-8291E6BEEC9A}"/>
                  </a:ext>
                </a:extLst>
              </p:cNvPr>
              <p:cNvCxnSpPr>
                <a:cxnSpLocks/>
                <a:stCxn id="13" idx="2"/>
                <a:endCxn id="14" idx="0"/>
              </p:cNvCxnSpPr>
              <p:nvPr/>
            </p:nvCxnSpPr>
            <p:spPr>
              <a:xfrm>
                <a:off x="6991639" y="3917383"/>
                <a:ext cx="988733" cy="742043"/>
              </a:xfrm>
              <a:prstGeom prst="line">
                <a:avLst/>
              </a:prstGeom>
              <a:ln w="190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43" name="四角形: 角を丸くする 42">
                <a:extLst>
                  <a:ext uri="{FF2B5EF4-FFF2-40B4-BE49-F238E27FC236}">
                    <a16:creationId xmlns:a16="http://schemas.microsoft.com/office/drawing/2014/main" id="{E2DB1195-67C1-CF22-AE53-89584D86BB2B}"/>
                  </a:ext>
                </a:extLst>
              </p:cNvPr>
              <p:cNvSpPr/>
              <p:nvPr/>
            </p:nvSpPr>
            <p:spPr>
              <a:xfrm>
                <a:off x="7994567" y="3684330"/>
                <a:ext cx="706374" cy="323857"/>
              </a:xfrm>
              <a:prstGeom prst="roundRect">
                <a:avLst/>
              </a:prstGeom>
              <a:solidFill>
                <a:schemeClr val="bg1">
                  <a:lumMod val="95000"/>
                </a:schemeClr>
              </a:solidFill>
              <a:ln w="9525">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tIns="81000" rtlCol="0" anchor="ctr"/>
              <a:lstStyle/>
              <a:p>
                <a:pPr algn="ctr"/>
                <a:r>
                  <a:rPr lang="ja-JP" altLang="en-US" sz="900">
                    <a:solidFill>
                      <a:schemeClr val="tx1">
                        <a:lumMod val="75000"/>
                        <a:lumOff val="25000"/>
                      </a:schemeClr>
                    </a:solidFill>
                  </a:rPr>
                  <a:t>補足説明</a:t>
                </a:r>
                <a:endParaRPr lang="en-US" altLang="ja-JP" sz="900">
                  <a:solidFill>
                    <a:schemeClr val="tx1">
                      <a:lumMod val="75000"/>
                      <a:lumOff val="25000"/>
                    </a:schemeClr>
                  </a:solidFill>
                </a:endParaRPr>
              </a:p>
              <a:p>
                <a:pPr algn="ctr"/>
                <a:r>
                  <a:rPr lang="ja-JP" altLang="en-US" sz="900">
                    <a:solidFill>
                      <a:schemeClr val="tx1">
                        <a:lumMod val="75000"/>
                        <a:lumOff val="25000"/>
                      </a:schemeClr>
                    </a:solidFill>
                  </a:rPr>
                  <a:t>～～～～～</a:t>
                </a:r>
              </a:p>
            </p:txBody>
          </p:sp>
          <p:sp>
            <p:nvSpPr>
              <p:cNvPr id="44" name="四角形: 角を丸くする 43">
                <a:extLst>
                  <a:ext uri="{FF2B5EF4-FFF2-40B4-BE49-F238E27FC236}">
                    <a16:creationId xmlns:a16="http://schemas.microsoft.com/office/drawing/2014/main" id="{F674C2CC-4F6C-D939-3F3E-803ED4095DF8}"/>
                  </a:ext>
                </a:extLst>
              </p:cNvPr>
              <p:cNvSpPr/>
              <p:nvPr/>
            </p:nvSpPr>
            <p:spPr>
              <a:xfrm>
                <a:off x="6226219" y="3140255"/>
                <a:ext cx="752446" cy="323857"/>
              </a:xfrm>
              <a:prstGeom prst="roundRect">
                <a:avLst/>
              </a:prstGeom>
              <a:solidFill>
                <a:schemeClr val="bg1">
                  <a:lumMod val="95000"/>
                </a:schemeClr>
              </a:solidFill>
              <a:ln w="9525">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tIns="81000" rtlCol="0" anchor="ctr"/>
              <a:lstStyle/>
              <a:p>
                <a:pPr algn="ctr"/>
                <a:r>
                  <a:rPr lang="ja-JP" altLang="en-US" sz="900">
                    <a:solidFill>
                      <a:schemeClr val="tx1">
                        <a:lumMod val="75000"/>
                        <a:lumOff val="25000"/>
                      </a:schemeClr>
                    </a:solidFill>
                  </a:rPr>
                  <a:t>補足説明</a:t>
                </a:r>
                <a:endParaRPr lang="en-US" altLang="ja-JP" sz="900">
                  <a:solidFill>
                    <a:schemeClr val="tx1">
                      <a:lumMod val="75000"/>
                      <a:lumOff val="25000"/>
                    </a:schemeClr>
                  </a:solidFill>
                </a:endParaRPr>
              </a:p>
              <a:p>
                <a:pPr algn="ctr"/>
                <a:r>
                  <a:rPr lang="ja-JP" altLang="en-US" sz="900">
                    <a:solidFill>
                      <a:schemeClr val="tx1">
                        <a:lumMod val="75000"/>
                        <a:lumOff val="25000"/>
                      </a:schemeClr>
                    </a:solidFill>
                  </a:rPr>
                  <a:t>～～～～～</a:t>
                </a:r>
              </a:p>
            </p:txBody>
          </p:sp>
          <p:sp>
            <p:nvSpPr>
              <p:cNvPr id="45" name="四角形: 角を丸くする 44">
                <a:extLst>
                  <a:ext uri="{FF2B5EF4-FFF2-40B4-BE49-F238E27FC236}">
                    <a16:creationId xmlns:a16="http://schemas.microsoft.com/office/drawing/2014/main" id="{0E0AB2F1-3DF2-9D5E-5FBA-3FA0B45E0187}"/>
                  </a:ext>
                </a:extLst>
              </p:cNvPr>
              <p:cNvSpPr/>
              <p:nvPr/>
            </p:nvSpPr>
            <p:spPr>
              <a:xfrm>
                <a:off x="7208171" y="4207634"/>
                <a:ext cx="743193" cy="323857"/>
              </a:xfrm>
              <a:prstGeom prst="roundRect">
                <a:avLst/>
              </a:prstGeom>
              <a:solidFill>
                <a:schemeClr val="bg1">
                  <a:lumMod val="95000"/>
                </a:schemeClr>
              </a:solidFill>
              <a:ln w="9525">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tIns="81000" rtlCol="0" anchor="ctr"/>
              <a:lstStyle/>
              <a:p>
                <a:pPr algn="ctr"/>
                <a:r>
                  <a:rPr lang="ja-JP" altLang="en-US" sz="900">
                    <a:solidFill>
                      <a:schemeClr val="tx1">
                        <a:lumMod val="75000"/>
                        <a:lumOff val="25000"/>
                      </a:schemeClr>
                    </a:solidFill>
                  </a:rPr>
                  <a:t>補足説明</a:t>
                </a:r>
                <a:endParaRPr lang="en-US" altLang="ja-JP" sz="900">
                  <a:solidFill>
                    <a:schemeClr val="tx1">
                      <a:lumMod val="75000"/>
                      <a:lumOff val="25000"/>
                    </a:schemeClr>
                  </a:solidFill>
                </a:endParaRPr>
              </a:p>
              <a:p>
                <a:pPr algn="ctr"/>
                <a:r>
                  <a:rPr lang="ja-JP" altLang="en-US" sz="900">
                    <a:solidFill>
                      <a:schemeClr val="tx1">
                        <a:lumMod val="75000"/>
                        <a:lumOff val="25000"/>
                      </a:schemeClr>
                    </a:solidFill>
                  </a:rPr>
                  <a:t>～～～～～</a:t>
                </a:r>
              </a:p>
            </p:txBody>
          </p:sp>
          <p:sp>
            <p:nvSpPr>
              <p:cNvPr id="46" name="四角形: 角を丸くする 45">
                <a:extLst>
                  <a:ext uri="{FF2B5EF4-FFF2-40B4-BE49-F238E27FC236}">
                    <a16:creationId xmlns:a16="http://schemas.microsoft.com/office/drawing/2014/main" id="{0FD82627-84C7-8489-E417-DDCDBA3FF945}"/>
                  </a:ext>
                </a:extLst>
              </p:cNvPr>
              <p:cNvSpPr/>
              <p:nvPr/>
            </p:nvSpPr>
            <p:spPr>
              <a:xfrm>
                <a:off x="7181221" y="2651381"/>
                <a:ext cx="770142" cy="323857"/>
              </a:xfrm>
              <a:prstGeom prst="roundRect">
                <a:avLst/>
              </a:prstGeom>
              <a:solidFill>
                <a:schemeClr val="bg1">
                  <a:lumMod val="95000"/>
                </a:schemeClr>
              </a:solidFill>
              <a:ln w="9525">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tIns="81000" rtlCol="0" anchor="ctr"/>
              <a:lstStyle/>
              <a:p>
                <a:pPr algn="ctr"/>
                <a:r>
                  <a:rPr lang="ja-JP" altLang="en-US" sz="900">
                    <a:solidFill>
                      <a:schemeClr val="tx1">
                        <a:lumMod val="75000"/>
                        <a:lumOff val="25000"/>
                      </a:schemeClr>
                    </a:solidFill>
                  </a:rPr>
                  <a:t>補足説明</a:t>
                </a:r>
                <a:endParaRPr lang="en-US" altLang="ja-JP" sz="900">
                  <a:solidFill>
                    <a:schemeClr val="tx1">
                      <a:lumMod val="75000"/>
                      <a:lumOff val="25000"/>
                    </a:schemeClr>
                  </a:solidFill>
                </a:endParaRPr>
              </a:p>
              <a:p>
                <a:pPr algn="ctr"/>
                <a:r>
                  <a:rPr lang="ja-JP" altLang="en-US" sz="900">
                    <a:solidFill>
                      <a:schemeClr val="tx1">
                        <a:lumMod val="75000"/>
                        <a:lumOff val="25000"/>
                      </a:schemeClr>
                    </a:solidFill>
                  </a:rPr>
                  <a:t>～～～～～</a:t>
                </a:r>
              </a:p>
            </p:txBody>
          </p:sp>
        </p:grpSp>
      </p:grpSp>
      <p:sp>
        <p:nvSpPr>
          <p:cNvPr id="9" name="正方形/長方形 8">
            <a:extLst>
              <a:ext uri="{FF2B5EF4-FFF2-40B4-BE49-F238E27FC236}">
                <a16:creationId xmlns:a16="http://schemas.microsoft.com/office/drawing/2014/main" id="{A53EC125-AFC6-924D-F71F-35828B5D38B0}"/>
              </a:ext>
            </a:extLst>
          </p:cNvPr>
          <p:cNvSpPr>
            <a:spLocks noGrp="1" noRot="1" noMove="1" noResize="1" noEditPoints="1" noAdjustHandles="1" noChangeArrowheads="1" noChangeShapeType="1"/>
          </p:cNvSpPr>
          <p:nvPr/>
        </p:nvSpPr>
        <p:spPr>
          <a:xfrm>
            <a:off x="0" y="0"/>
            <a:ext cx="9144000" cy="6858000"/>
          </a:xfrm>
          <a:prstGeom prst="rect">
            <a:avLst/>
          </a:prstGeom>
          <a:solidFill>
            <a:srgbClr val="FFFFFF">
              <a:alpha val="0"/>
            </a:srgbClr>
          </a:solidFill>
          <a:ln w="38100">
            <a:solidFill>
              <a:schemeClr val="accent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3797321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D9B5061-3803-158B-7DD1-C22740E7354E}"/>
              </a:ext>
            </a:extLst>
          </p:cNvPr>
          <p:cNvSpPr>
            <a:spLocks noGrp="1"/>
          </p:cNvSpPr>
          <p:nvPr>
            <p:ph type="title"/>
          </p:nvPr>
        </p:nvSpPr>
        <p:spPr/>
        <p:txBody>
          <a:bodyPr/>
          <a:lstStyle/>
          <a:p>
            <a:r>
              <a:rPr lang="ja-JP" altLang="en-US">
                <a:latin typeface="メイリオ" panose="020B0604030504040204" pitchFamily="50" charset="-128"/>
                <a:ea typeface="メイリオ" panose="020B0604030504040204" pitchFamily="50" charset="-128"/>
              </a:rPr>
              <a:t>主催者の方へ</a:t>
            </a:r>
            <a:endParaRPr kumimoji="1" lang="ja-JP" altLang="en-US">
              <a:latin typeface="メイリオ" panose="020B0604030504040204" pitchFamily="50" charset="-128"/>
              <a:ea typeface="メイリオ" panose="020B0604030504040204" pitchFamily="50" charset="-128"/>
            </a:endParaRPr>
          </a:p>
        </p:txBody>
      </p:sp>
      <p:sp>
        <p:nvSpPr>
          <p:cNvPr id="4" name="スライド番号プレースホルダー 3">
            <a:extLst>
              <a:ext uri="{FF2B5EF4-FFF2-40B4-BE49-F238E27FC236}">
                <a16:creationId xmlns:a16="http://schemas.microsoft.com/office/drawing/2014/main" id="{09EAE8CD-C68B-88D6-724A-2BEEBDF30280}"/>
              </a:ext>
            </a:extLst>
          </p:cNvPr>
          <p:cNvSpPr>
            <a:spLocks noGrp="1"/>
          </p:cNvSpPr>
          <p:nvPr>
            <p:ph type="sldNum" sz="quarter" idx="12"/>
          </p:nvPr>
        </p:nvSpPr>
        <p:spPr/>
        <p:txBody>
          <a:bodyPr/>
          <a:lstStyle/>
          <a:p>
            <a:fld id="{43CE1F33-19CE-4414-9E55-507478994FA3}" type="slidenum">
              <a:rPr kumimoji="1" lang="ja-JP" altLang="en-US" smtClean="0"/>
              <a:t>2</a:t>
            </a:fld>
            <a:endParaRPr kumimoji="1" lang="ja-JP" altLang="en-US"/>
          </a:p>
        </p:txBody>
      </p:sp>
      <p:sp>
        <p:nvSpPr>
          <p:cNvPr id="3" name="コンテンツ プレースホルダー 2">
            <a:extLst>
              <a:ext uri="{FF2B5EF4-FFF2-40B4-BE49-F238E27FC236}">
                <a16:creationId xmlns:a16="http://schemas.microsoft.com/office/drawing/2014/main" id="{496FEDA2-0C61-F24F-5691-20DEED3AD2FD}"/>
              </a:ext>
            </a:extLst>
          </p:cNvPr>
          <p:cNvSpPr>
            <a:spLocks noGrp="1"/>
          </p:cNvSpPr>
          <p:nvPr>
            <p:ph idx="1"/>
          </p:nvPr>
        </p:nvSpPr>
        <p:spPr/>
        <p:txBody>
          <a:bodyPr>
            <a:normAutofit/>
          </a:bodyPr>
          <a:lstStyle/>
          <a:p>
            <a:pPr marL="0" indent="0">
              <a:buNone/>
            </a:pPr>
            <a:r>
              <a:rPr kumimoji="1" lang="ja-JP" altLang="en-US" sz="2400" dirty="0"/>
              <a:t>本資料は、</a:t>
            </a:r>
            <a:r>
              <a:rPr kumimoji="1" lang="ja-JP" altLang="en-US" sz="2400" b="1" dirty="0"/>
              <a:t>フューチャー・デザイン</a:t>
            </a:r>
            <a:r>
              <a:rPr kumimoji="1" lang="ja-JP" altLang="en-US" sz="2400" dirty="0"/>
              <a:t>（以下「</a:t>
            </a:r>
            <a:r>
              <a:rPr kumimoji="1" lang="en-US" altLang="ja-JP" sz="2400" dirty="0"/>
              <a:t>FD</a:t>
            </a:r>
            <a:r>
              <a:rPr kumimoji="1" lang="ja-JP" altLang="en-US" sz="2400" dirty="0"/>
              <a:t>」という。）について、</a:t>
            </a:r>
          </a:p>
          <a:p>
            <a:r>
              <a:rPr kumimoji="1" lang="ja-JP" altLang="en-US" sz="2400" dirty="0"/>
              <a:t>「どのようなものか知りたい」</a:t>
            </a:r>
          </a:p>
          <a:p>
            <a:r>
              <a:rPr kumimoji="1" lang="ja-JP" altLang="en-US" sz="2400" dirty="0"/>
              <a:t>「試しにやってみたい」</a:t>
            </a:r>
          </a:p>
          <a:p>
            <a:pPr marL="0" indent="0">
              <a:buNone/>
            </a:pPr>
            <a:r>
              <a:rPr kumimoji="1" lang="ja-JP" altLang="en-US" sz="2400" dirty="0"/>
              <a:t>という</a:t>
            </a:r>
            <a:r>
              <a:rPr lang="ja-JP" altLang="en-US" b="1" dirty="0"/>
              <a:t>はじめて</a:t>
            </a:r>
            <a:r>
              <a:rPr kumimoji="1" lang="ja-JP" altLang="en-US" sz="2400" b="1" dirty="0"/>
              <a:t>の方向けの進行</a:t>
            </a:r>
            <a:r>
              <a:rPr lang="ja-JP" altLang="en-US" b="1" dirty="0"/>
              <a:t>資料</a:t>
            </a:r>
            <a:r>
              <a:rPr kumimoji="1" lang="ja-JP" altLang="en-US" sz="2400" dirty="0"/>
              <a:t>です。</a:t>
            </a:r>
            <a:endParaRPr kumimoji="1" lang="en-US" altLang="ja-JP" sz="2400" dirty="0"/>
          </a:p>
          <a:p>
            <a:pPr marL="0" indent="0">
              <a:buNone/>
            </a:pPr>
            <a:endParaRPr kumimoji="1" lang="ja-JP" altLang="en-US" sz="2400" dirty="0"/>
          </a:p>
          <a:p>
            <a:pPr marL="0" indent="0">
              <a:buNone/>
            </a:pPr>
            <a:r>
              <a:rPr kumimoji="1" lang="ja-JP" altLang="en-US" sz="2400" dirty="0"/>
              <a:t>仲間内等での</a:t>
            </a:r>
            <a:r>
              <a:rPr kumimoji="1" lang="en-US" altLang="ja-JP" sz="2400" dirty="0"/>
              <a:t>FD</a:t>
            </a:r>
            <a:r>
              <a:rPr kumimoji="1" lang="ja-JP" altLang="en-US" sz="2400" dirty="0"/>
              <a:t>ワークショップのトライアル実施などの際にご利用ください。</a:t>
            </a:r>
          </a:p>
          <a:p>
            <a:pPr marL="0" indent="0">
              <a:buNone/>
            </a:pPr>
            <a:endParaRPr kumimoji="1" lang="en-US" altLang="ja-JP" sz="2400" dirty="0"/>
          </a:p>
          <a:p>
            <a:pPr marL="0" indent="0">
              <a:buNone/>
            </a:pPr>
            <a:r>
              <a:rPr kumimoji="1" lang="ja-JP" altLang="en-US" sz="2400" dirty="0"/>
              <a:t>画面下の</a:t>
            </a:r>
            <a:r>
              <a:rPr kumimoji="1" lang="ja-JP" altLang="en-US" sz="2400" b="1" dirty="0"/>
              <a:t>「発表者ノート」欄にメモやコツを記載</a:t>
            </a:r>
            <a:r>
              <a:rPr kumimoji="1" lang="ja-JP" altLang="en-US" sz="2400" dirty="0"/>
              <a:t>しています。適宜ご参照ください。</a:t>
            </a:r>
            <a:endParaRPr kumimoji="1" lang="en-US" altLang="ja-JP" sz="2400" dirty="0"/>
          </a:p>
          <a:p>
            <a:pPr marL="0" indent="0">
              <a:buNone/>
            </a:pPr>
            <a:r>
              <a:rPr lang="en-US" altLang="ja-JP" sz="2000" dirty="0"/>
              <a:t>※</a:t>
            </a:r>
            <a:r>
              <a:rPr lang="ja-JP" altLang="en-US" sz="2000" dirty="0"/>
              <a:t>青枠のついたスライドは内容を変更できないよう保護しています。</a:t>
            </a:r>
            <a:endParaRPr kumimoji="1" lang="ja-JP" altLang="en-US" sz="2000" dirty="0"/>
          </a:p>
        </p:txBody>
      </p:sp>
      <p:sp>
        <p:nvSpPr>
          <p:cNvPr id="7" name="正方形/長方形 6">
            <a:extLst>
              <a:ext uri="{FF2B5EF4-FFF2-40B4-BE49-F238E27FC236}">
                <a16:creationId xmlns:a16="http://schemas.microsoft.com/office/drawing/2014/main" id="{5EED22BF-2A1A-61BB-E71C-9D5CB9993929}"/>
              </a:ext>
            </a:extLst>
          </p:cNvPr>
          <p:cNvSpPr>
            <a:spLocks/>
          </p:cNvSpPr>
          <p:nvPr/>
        </p:nvSpPr>
        <p:spPr>
          <a:xfrm>
            <a:off x="6457950" y="211855"/>
            <a:ext cx="2431793" cy="457892"/>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b="1"/>
              <a:t>主催者の方向けスライド</a:t>
            </a:r>
            <a:endParaRPr lang="en-US" altLang="ja-JP" sz="1200" b="1"/>
          </a:p>
          <a:p>
            <a:pPr algn="ctr"/>
            <a:r>
              <a:rPr lang="en-US" altLang="ja-JP" sz="1050"/>
              <a:t>※</a:t>
            </a:r>
            <a:r>
              <a:rPr lang="ja-JP" altLang="en-US" sz="1050"/>
              <a:t>内容確認後削除可</a:t>
            </a:r>
          </a:p>
        </p:txBody>
      </p:sp>
      <p:sp>
        <p:nvSpPr>
          <p:cNvPr id="5" name="正方形/長方形 4">
            <a:extLst>
              <a:ext uri="{FF2B5EF4-FFF2-40B4-BE49-F238E27FC236}">
                <a16:creationId xmlns:a16="http://schemas.microsoft.com/office/drawing/2014/main" id="{C5525985-D7E8-1459-33E6-070C71E1D59F}"/>
              </a:ext>
            </a:extLst>
          </p:cNvPr>
          <p:cNvSpPr>
            <a:spLocks noGrp="1" noRot="1" noMove="1" noResize="1" noEditPoints="1" noAdjustHandles="1" noChangeArrowheads="1" noChangeShapeType="1"/>
          </p:cNvSpPr>
          <p:nvPr/>
        </p:nvSpPr>
        <p:spPr>
          <a:xfrm>
            <a:off x="0" y="0"/>
            <a:ext cx="9144000" cy="6858000"/>
          </a:xfrm>
          <a:prstGeom prst="rect">
            <a:avLst/>
          </a:prstGeom>
          <a:solidFill>
            <a:srgbClr val="FFFFFF">
              <a:alpha val="0"/>
            </a:srgbClr>
          </a:solidFill>
          <a:ln w="38100">
            <a:solidFill>
              <a:schemeClr val="accent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extLst>
      <p:ext uri="{BB962C8B-B14F-4D97-AF65-F5344CB8AC3E}">
        <p14:creationId xmlns:p14="http://schemas.microsoft.com/office/powerpoint/2010/main" val="176593548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6">
            <a:extLst>
              <a:ext uri="{FF2B5EF4-FFF2-40B4-BE49-F238E27FC236}">
                <a16:creationId xmlns:a16="http://schemas.microsoft.com/office/drawing/2014/main" id="{ED32756D-619F-B063-ED0E-84E82F2F0AB4}"/>
              </a:ext>
            </a:extLst>
          </p:cNvPr>
          <p:cNvSpPr>
            <a:spLocks noGrp="1"/>
          </p:cNvSpPr>
          <p:nvPr>
            <p:ph type="title"/>
          </p:nvPr>
        </p:nvSpPr>
        <p:spPr/>
        <p:txBody>
          <a:bodyPr/>
          <a:lstStyle/>
          <a:p>
            <a:r>
              <a:rPr lang="ja-JP" altLang="en-US"/>
              <a:t>全体共有</a:t>
            </a:r>
          </a:p>
        </p:txBody>
      </p:sp>
      <p:sp>
        <p:nvSpPr>
          <p:cNvPr id="9" name="コンテンツ プレースホルダー 8">
            <a:extLst>
              <a:ext uri="{FF2B5EF4-FFF2-40B4-BE49-F238E27FC236}">
                <a16:creationId xmlns:a16="http://schemas.microsoft.com/office/drawing/2014/main" id="{7B98F30D-6B69-7A9D-DA59-12B34DA40A28}"/>
              </a:ext>
            </a:extLst>
          </p:cNvPr>
          <p:cNvSpPr>
            <a:spLocks noGrp="1"/>
          </p:cNvSpPr>
          <p:nvPr>
            <p:ph idx="1"/>
          </p:nvPr>
        </p:nvSpPr>
        <p:spPr/>
        <p:txBody>
          <a:bodyPr/>
          <a:lstStyle/>
          <a:p>
            <a:pPr>
              <a:lnSpc>
                <a:spcPct val="100000"/>
              </a:lnSpc>
            </a:pPr>
            <a:r>
              <a:rPr lang="ja-JP" altLang="en-US" sz="2400" dirty="0">
                <a:latin typeface="+mn-ea"/>
              </a:rPr>
              <a:t>グループで取り上げた</a:t>
            </a:r>
            <a:r>
              <a:rPr lang="ja-JP" altLang="en-US" sz="2400" b="1" dirty="0">
                <a:latin typeface="+mn-ea"/>
              </a:rPr>
              <a:t>「嬉しいこと」や「嫌なこと」</a:t>
            </a:r>
          </a:p>
          <a:p>
            <a:pPr>
              <a:lnSpc>
                <a:spcPct val="100000"/>
              </a:lnSpc>
            </a:pPr>
            <a:r>
              <a:rPr lang="ja-JP" altLang="en-US" sz="2400" dirty="0">
                <a:latin typeface="+mn-ea"/>
              </a:rPr>
              <a:t>また、それらを「実現」もしくは「回避」するための、</a:t>
            </a:r>
            <a:br>
              <a:rPr lang="en-US" altLang="ja-JP" sz="2400" dirty="0">
                <a:latin typeface="+mn-ea"/>
              </a:rPr>
            </a:br>
            <a:r>
              <a:rPr lang="en-US" altLang="ja-JP" b="1" dirty="0">
                <a:latin typeface="+mn-ea"/>
              </a:rPr>
              <a:t>30</a:t>
            </a:r>
            <a:r>
              <a:rPr lang="ja-JP" altLang="en-US" sz="2400" b="1" dirty="0">
                <a:latin typeface="+mn-ea"/>
              </a:rPr>
              <a:t>年前の地域の人々へのメッセージ</a:t>
            </a:r>
            <a:r>
              <a:rPr lang="ja-JP" altLang="en-US" sz="2400" dirty="0">
                <a:latin typeface="+mn-ea"/>
              </a:rPr>
              <a:t>を中心に共有してください。</a:t>
            </a:r>
            <a:endParaRPr lang="en-US" altLang="ja-JP" sz="2400" dirty="0">
              <a:latin typeface="+mn-ea"/>
            </a:endParaRPr>
          </a:p>
          <a:p>
            <a:endParaRPr lang="ja-JP" altLang="en-US" dirty="0">
              <a:latin typeface="+mn-ea"/>
            </a:endParaRPr>
          </a:p>
        </p:txBody>
      </p:sp>
      <p:sp>
        <p:nvSpPr>
          <p:cNvPr id="4" name="スライド番号プレースホルダー 3">
            <a:extLst>
              <a:ext uri="{FF2B5EF4-FFF2-40B4-BE49-F238E27FC236}">
                <a16:creationId xmlns:a16="http://schemas.microsoft.com/office/drawing/2014/main" id="{CE9AAFF4-1EFA-786A-B54B-C3EEAA238155}"/>
              </a:ext>
            </a:extLst>
          </p:cNvPr>
          <p:cNvSpPr>
            <a:spLocks noGrp="1"/>
          </p:cNvSpPr>
          <p:nvPr>
            <p:ph type="sldNum" sz="quarter" idx="12"/>
          </p:nvPr>
        </p:nvSpPr>
        <p:spPr/>
        <p:txBody>
          <a:bodyPr/>
          <a:lstStyle/>
          <a:p>
            <a:fld id="{43CE1F33-19CE-4414-9E55-507478994FA3}" type="slidenum">
              <a:rPr kumimoji="1" lang="ja-JP" altLang="en-US" smtClean="0"/>
              <a:t>29</a:t>
            </a:fld>
            <a:endParaRPr kumimoji="1" lang="ja-JP" altLang="en-US"/>
          </a:p>
        </p:txBody>
      </p:sp>
      <p:pic>
        <p:nvPicPr>
          <p:cNvPr id="6" name="グラフィックス 5" descr="ユーザー 単色塗りつぶし">
            <a:extLst>
              <a:ext uri="{FF2B5EF4-FFF2-40B4-BE49-F238E27FC236}">
                <a16:creationId xmlns:a16="http://schemas.microsoft.com/office/drawing/2014/main" id="{5C0342B1-2B9B-6DF1-2F76-570077F1B7D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337322" y="3429000"/>
            <a:ext cx="2469356" cy="2469356"/>
          </a:xfrm>
          <a:prstGeom prst="rect">
            <a:avLst/>
          </a:prstGeom>
        </p:spPr>
      </p:pic>
      <p:sp>
        <p:nvSpPr>
          <p:cNvPr id="8" name="吹き出し: 円形 7">
            <a:extLst>
              <a:ext uri="{FF2B5EF4-FFF2-40B4-BE49-F238E27FC236}">
                <a16:creationId xmlns:a16="http://schemas.microsoft.com/office/drawing/2014/main" id="{F00E6FB6-FC39-B171-90B1-4C4003D56875}"/>
              </a:ext>
            </a:extLst>
          </p:cNvPr>
          <p:cNvSpPr/>
          <p:nvPr/>
        </p:nvSpPr>
        <p:spPr>
          <a:xfrm>
            <a:off x="5327644" y="3249613"/>
            <a:ext cx="958067" cy="622250"/>
          </a:xfrm>
          <a:prstGeom prst="wedgeEllipseCallout">
            <a:avLst/>
          </a:prstGeom>
          <a:no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10" name="吹き出し: 円形 9">
            <a:extLst>
              <a:ext uri="{FF2B5EF4-FFF2-40B4-BE49-F238E27FC236}">
                <a16:creationId xmlns:a16="http://schemas.microsoft.com/office/drawing/2014/main" id="{04FF3F1C-A5F0-450E-B324-3812BC3CA04F}"/>
              </a:ext>
            </a:extLst>
          </p:cNvPr>
          <p:cNvSpPr/>
          <p:nvPr/>
        </p:nvSpPr>
        <p:spPr>
          <a:xfrm flipH="1">
            <a:off x="2622389" y="3738363"/>
            <a:ext cx="958067" cy="622250"/>
          </a:xfrm>
          <a:prstGeom prst="wedgeEllipseCallout">
            <a:avLst/>
          </a:prstGeom>
          <a:no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Tree>
    <p:extLst>
      <p:ext uri="{BB962C8B-B14F-4D97-AF65-F5344CB8AC3E}">
        <p14:creationId xmlns:p14="http://schemas.microsoft.com/office/powerpoint/2010/main" val="253462671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2271A0D9-88FF-0B08-456A-D2AEC1D407E4}"/>
              </a:ext>
            </a:extLst>
          </p:cNvPr>
          <p:cNvSpPr>
            <a:spLocks noGrp="1"/>
          </p:cNvSpPr>
          <p:nvPr>
            <p:ph type="sldNum" sz="quarter" idx="12"/>
          </p:nvPr>
        </p:nvSpPr>
        <p:spPr/>
        <p:txBody>
          <a:bodyPr/>
          <a:lstStyle/>
          <a:p>
            <a:fld id="{43CE1F33-19CE-4414-9E55-507478994FA3}" type="slidenum">
              <a:rPr kumimoji="1" lang="ja-JP" altLang="en-US" smtClean="0"/>
              <a:t>30</a:t>
            </a:fld>
            <a:endParaRPr kumimoji="1" lang="ja-JP" altLang="en-US"/>
          </a:p>
        </p:txBody>
      </p:sp>
      <p:sp>
        <p:nvSpPr>
          <p:cNvPr id="3" name="Freeform 22">
            <a:extLst>
              <a:ext uri="{FF2B5EF4-FFF2-40B4-BE49-F238E27FC236}">
                <a16:creationId xmlns:a16="http://schemas.microsoft.com/office/drawing/2014/main" id="{C3D93C81-28E8-2FDB-D9B3-11213B1D3BE1}"/>
              </a:ext>
            </a:extLst>
          </p:cNvPr>
          <p:cNvSpPr>
            <a:spLocks noChangeAspect="1"/>
          </p:cNvSpPr>
          <p:nvPr/>
        </p:nvSpPr>
        <p:spPr bwMode="auto">
          <a:xfrm rot="3600000">
            <a:off x="3344884" y="1137619"/>
            <a:ext cx="2225387" cy="4632455"/>
          </a:xfrm>
          <a:custGeom>
            <a:avLst/>
            <a:gdLst>
              <a:gd name="T0" fmla="*/ 30 w 98"/>
              <a:gd name="T1" fmla="*/ 148 h 204"/>
              <a:gd name="T2" fmla="*/ 0 w 98"/>
              <a:gd name="T3" fmla="*/ 138 h 204"/>
              <a:gd name="T4" fmla="*/ 49 w 98"/>
              <a:gd name="T5" fmla="*/ 204 h 204"/>
              <a:gd name="T6" fmla="*/ 98 w 98"/>
              <a:gd name="T7" fmla="*/ 138 h 204"/>
              <a:gd name="T8" fmla="*/ 68 w 98"/>
              <a:gd name="T9" fmla="*/ 148 h 204"/>
              <a:gd name="T10" fmla="*/ 49 w 98"/>
              <a:gd name="T11" fmla="*/ 0 h 204"/>
              <a:gd name="T12" fmla="*/ 30 w 98"/>
              <a:gd name="T13" fmla="*/ 148 h 204"/>
            </a:gdLst>
            <a:ahLst/>
            <a:cxnLst>
              <a:cxn ang="0">
                <a:pos x="T0" y="T1"/>
              </a:cxn>
              <a:cxn ang="0">
                <a:pos x="T2" y="T3"/>
              </a:cxn>
              <a:cxn ang="0">
                <a:pos x="T4" y="T5"/>
              </a:cxn>
              <a:cxn ang="0">
                <a:pos x="T6" y="T7"/>
              </a:cxn>
              <a:cxn ang="0">
                <a:pos x="T8" y="T9"/>
              </a:cxn>
              <a:cxn ang="0">
                <a:pos x="T10" y="T11"/>
              </a:cxn>
              <a:cxn ang="0">
                <a:pos x="T12" y="T13"/>
              </a:cxn>
            </a:cxnLst>
            <a:rect l="0" t="0" r="r" b="b"/>
            <a:pathLst>
              <a:path w="98" h="204">
                <a:moveTo>
                  <a:pt x="30" y="148"/>
                </a:moveTo>
                <a:lnTo>
                  <a:pt x="0" y="138"/>
                </a:lnTo>
                <a:lnTo>
                  <a:pt x="49" y="204"/>
                </a:lnTo>
                <a:lnTo>
                  <a:pt x="98" y="138"/>
                </a:lnTo>
                <a:lnTo>
                  <a:pt x="68" y="148"/>
                </a:lnTo>
                <a:lnTo>
                  <a:pt x="49" y="0"/>
                </a:lnTo>
                <a:lnTo>
                  <a:pt x="30" y="148"/>
                </a:lnTo>
                <a:close/>
              </a:path>
            </a:pathLst>
          </a:custGeom>
          <a:solidFill>
            <a:schemeClr val="accent5">
              <a:lumMod val="20000"/>
              <a:lumOff val="80000"/>
            </a:schemeClr>
          </a:solidFill>
          <a:ln>
            <a:noFill/>
          </a:ln>
        </p:spPr>
        <p:txBody>
          <a:bodyPr vert="horz" wrap="square" lIns="68580" tIns="34290" rIns="68580" bIns="34290" numCol="1" anchor="t" anchorCtr="0" compatLnSpc="1">
            <a:prstTxWarp prst="textNoShape">
              <a:avLst/>
            </a:prstTxWarp>
          </a:bodyPr>
          <a:lstStyle/>
          <a:p>
            <a:endParaRPr lang="ja-JP" altLang="en-US" sz="1350"/>
          </a:p>
        </p:txBody>
      </p:sp>
      <p:sp>
        <p:nvSpPr>
          <p:cNvPr id="7" name="タイトル 4">
            <a:extLst>
              <a:ext uri="{FF2B5EF4-FFF2-40B4-BE49-F238E27FC236}">
                <a16:creationId xmlns:a16="http://schemas.microsoft.com/office/drawing/2014/main" id="{07C5A799-4E37-129A-F508-02B4A6871F50}"/>
              </a:ext>
            </a:extLst>
          </p:cNvPr>
          <p:cNvSpPr txBox="1">
            <a:spLocks/>
          </p:cNvSpPr>
          <p:nvPr/>
        </p:nvSpPr>
        <p:spPr>
          <a:xfrm>
            <a:off x="618930" y="2782134"/>
            <a:ext cx="7906140" cy="1293732"/>
          </a:xfrm>
          <a:prstGeom prst="rect">
            <a:avLst/>
          </a:prstGeom>
        </p:spPr>
        <p:txBody>
          <a:bodyPr vert="horz" lIns="68580" tIns="34290" rIns="68580" bIns="34290" rtlCol="0" anchor="b">
            <a:normAutofit/>
          </a:bodyPr>
          <a:lstStyle>
            <a:lvl1pPr algn="l" defTabSz="914400" rtl="0" eaLnBrk="1" latinLnBrk="0" hangingPunct="1">
              <a:lnSpc>
                <a:spcPct val="90000"/>
              </a:lnSpc>
              <a:spcBef>
                <a:spcPct val="0"/>
              </a:spcBef>
              <a:buNone/>
              <a:defRPr kumimoji="1" sz="4000" kern="1200">
                <a:solidFill>
                  <a:schemeClr val="tx1"/>
                </a:solidFill>
                <a:latin typeface="+mj-lt"/>
                <a:ea typeface="+mj-ea"/>
                <a:cs typeface="+mj-cs"/>
              </a:defRPr>
            </a:lvl1pPr>
          </a:lstStyle>
          <a:p>
            <a:pPr algn="ctr"/>
            <a:r>
              <a:rPr lang="ja-JP" altLang="en-US" sz="3600" b="1" dirty="0"/>
              <a:t>おつかれさまでした！</a:t>
            </a:r>
            <a:br>
              <a:rPr lang="ja-JP" altLang="en-US" sz="3600" b="1" dirty="0"/>
            </a:br>
            <a:r>
              <a:rPr lang="ja-JP" altLang="en-US" sz="3600" b="1" dirty="0"/>
              <a:t>それでは</a:t>
            </a:r>
            <a:r>
              <a:rPr lang="en-US" altLang="ja-JP" sz="3600" b="1" dirty="0">
                <a:latin typeface="Century Gothic" panose="020B0502020202020204" pitchFamily="34" charset="0"/>
              </a:rPr>
              <a:t>30</a:t>
            </a:r>
            <a:r>
              <a:rPr lang="ja-JP" altLang="en-US" sz="3600" b="1" dirty="0">
                <a:latin typeface="Century Gothic" panose="020B0502020202020204" pitchFamily="34" charset="0"/>
              </a:rPr>
              <a:t>年前</a:t>
            </a:r>
            <a:r>
              <a:rPr lang="ja-JP" altLang="en-US" sz="3600" b="1" dirty="0"/>
              <a:t>に戻りましょう。</a:t>
            </a:r>
          </a:p>
        </p:txBody>
      </p:sp>
    </p:spTree>
    <p:extLst>
      <p:ext uri="{BB962C8B-B14F-4D97-AF65-F5344CB8AC3E}">
        <p14:creationId xmlns:p14="http://schemas.microsoft.com/office/powerpoint/2010/main" val="312186320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6">
            <a:extLst>
              <a:ext uri="{FF2B5EF4-FFF2-40B4-BE49-F238E27FC236}">
                <a16:creationId xmlns:a16="http://schemas.microsoft.com/office/drawing/2014/main" id="{BD4D8848-14DA-19D5-C5AA-7692F3D04F32}"/>
              </a:ext>
            </a:extLst>
          </p:cNvPr>
          <p:cNvSpPr>
            <a:spLocks noGrp="1"/>
          </p:cNvSpPr>
          <p:nvPr>
            <p:ph type="title"/>
          </p:nvPr>
        </p:nvSpPr>
        <p:spPr/>
        <p:txBody>
          <a:bodyPr/>
          <a:lstStyle/>
          <a:p>
            <a:r>
              <a:rPr lang="ja-JP" altLang="en-US"/>
              <a:t>まとめ</a:t>
            </a:r>
          </a:p>
        </p:txBody>
      </p:sp>
    </p:spTree>
    <p:extLst>
      <p:ext uri="{BB962C8B-B14F-4D97-AF65-F5344CB8AC3E}">
        <p14:creationId xmlns:p14="http://schemas.microsoft.com/office/powerpoint/2010/main" val="124821542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49AA278-EA4F-2F1D-C409-731CE1455D35}"/>
              </a:ext>
            </a:extLst>
          </p:cNvPr>
          <p:cNvSpPr>
            <a:spLocks noGrp="1"/>
          </p:cNvSpPr>
          <p:nvPr>
            <p:ph type="title"/>
          </p:nvPr>
        </p:nvSpPr>
        <p:spPr/>
        <p:txBody>
          <a:bodyPr>
            <a:normAutofit/>
          </a:bodyPr>
          <a:lstStyle/>
          <a:p>
            <a:r>
              <a:rPr kumimoji="1" lang="ja-JP" altLang="en-US" sz="2600"/>
              <a:t>①フューチャー・デザインについて（おさらい）</a:t>
            </a:r>
          </a:p>
        </p:txBody>
      </p:sp>
      <p:sp>
        <p:nvSpPr>
          <p:cNvPr id="4" name="スライド番号プレースホルダー 3">
            <a:extLst>
              <a:ext uri="{FF2B5EF4-FFF2-40B4-BE49-F238E27FC236}">
                <a16:creationId xmlns:a16="http://schemas.microsoft.com/office/drawing/2014/main" id="{FF96F7FF-1A7D-D100-64EA-4D61ACD04DA3}"/>
              </a:ext>
            </a:extLst>
          </p:cNvPr>
          <p:cNvSpPr>
            <a:spLocks noGrp="1"/>
          </p:cNvSpPr>
          <p:nvPr>
            <p:ph type="sldNum" sz="quarter" idx="12"/>
          </p:nvPr>
        </p:nvSpPr>
        <p:spPr/>
        <p:txBody>
          <a:bodyPr/>
          <a:lstStyle/>
          <a:p>
            <a:fld id="{43CE1F33-19CE-4414-9E55-507478994FA3}" type="slidenum">
              <a:rPr kumimoji="1" lang="ja-JP" altLang="en-US" smtClean="0"/>
              <a:t>32</a:t>
            </a:fld>
            <a:endParaRPr kumimoji="1" lang="ja-JP" altLang="en-US"/>
          </a:p>
        </p:txBody>
      </p:sp>
      <p:sp>
        <p:nvSpPr>
          <p:cNvPr id="21" name="四角形: 角を丸くする 20">
            <a:extLst>
              <a:ext uri="{FF2B5EF4-FFF2-40B4-BE49-F238E27FC236}">
                <a16:creationId xmlns:a16="http://schemas.microsoft.com/office/drawing/2014/main" id="{B9BD3445-9AB8-82F8-50C3-CE97652154A7}"/>
              </a:ext>
            </a:extLst>
          </p:cNvPr>
          <p:cNvSpPr/>
          <p:nvPr/>
        </p:nvSpPr>
        <p:spPr>
          <a:xfrm>
            <a:off x="7992960" y="3180700"/>
            <a:ext cx="685800" cy="685800"/>
          </a:xfrm>
          <a:prstGeom prst="round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350" dirty="0"/>
              <a:t>未来</a:t>
            </a:r>
          </a:p>
        </p:txBody>
      </p:sp>
      <p:sp>
        <p:nvSpPr>
          <p:cNvPr id="22" name="四角形: 角を丸くする 21">
            <a:extLst>
              <a:ext uri="{FF2B5EF4-FFF2-40B4-BE49-F238E27FC236}">
                <a16:creationId xmlns:a16="http://schemas.microsoft.com/office/drawing/2014/main" id="{6C8050F1-10A0-8414-6A3E-F9D6F3419329}"/>
              </a:ext>
            </a:extLst>
          </p:cNvPr>
          <p:cNvSpPr/>
          <p:nvPr/>
        </p:nvSpPr>
        <p:spPr>
          <a:xfrm>
            <a:off x="6820047" y="3180700"/>
            <a:ext cx="685800" cy="685800"/>
          </a:xfrm>
          <a:prstGeom prst="roundRect">
            <a:avLst/>
          </a:prstGeom>
          <a:solidFill>
            <a:schemeClr val="bg2">
              <a:lumMod val="75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350" dirty="0"/>
              <a:t>現在</a:t>
            </a:r>
          </a:p>
        </p:txBody>
      </p:sp>
      <p:sp>
        <p:nvSpPr>
          <p:cNvPr id="23" name="四角形: 角を丸くする 22">
            <a:extLst>
              <a:ext uri="{FF2B5EF4-FFF2-40B4-BE49-F238E27FC236}">
                <a16:creationId xmlns:a16="http://schemas.microsoft.com/office/drawing/2014/main" id="{013C8EBC-F3C3-B3D6-FD6E-B282252B1796}"/>
              </a:ext>
            </a:extLst>
          </p:cNvPr>
          <p:cNvSpPr/>
          <p:nvPr/>
        </p:nvSpPr>
        <p:spPr>
          <a:xfrm>
            <a:off x="5628838" y="3180700"/>
            <a:ext cx="685800" cy="685800"/>
          </a:xfrm>
          <a:prstGeom prst="round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350"/>
              <a:t>過去</a:t>
            </a:r>
          </a:p>
        </p:txBody>
      </p:sp>
      <p:sp>
        <p:nvSpPr>
          <p:cNvPr id="24" name="矢印: 下カーブ 23">
            <a:extLst>
              <a:ext uri="{FF2B5EF4-FFF2-40B4-BE49-F238E27FC236}">
                <a16:creationId xmlns:a16="http://schemas.microsoft.com/office/drawing/2014/main" id="{29FF7B93-B158-BEB6-CC1C-5F07D3AE2E20}"/>
              </a:ext>
            </a:extLst>
          </p:cNvPr>
          <p:cNvSpPr/>
          <p:nvPr/>
        </p:nvSpPr>
        <p:spPr>
          <a:xfrm>
            <a:off x="7162947" y="2504885"/>
            <a:ext cx="1329324" cy="548640"/>
          </a:xfrm>
          <a:prstGeom prst="curvedDownArrow">
            <a:avLst/>
          </a:prstGeom>
          <a:solidFill>
            <a:schemeClr val="bg2">
              <a:lumMod val="75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solidFill>
                <a:schemeClr val="tx1"/>
              </a:solidFill>
            </a:endParaRPr>
          </a:p>
        </p:txBody>
      </p:sp>
      <p:sp>
        <p:nvSpPr>
          <p:cNvPr id="25" name="矢印: 下カーブ 24">
            <a:extLst>
              <a:ext uri="{FF2B5EF4-FFF2-40B4-BE49-F238E27FC236}">
                <a16:creationId xmlns:a16="http://schemas.microsoft.com/office/drawing/2014/main" id="{04E2049C-1C64-737C-9D84-F4F87E3CBB1C}"/>
              </a:ext>
            </a:extLst>
          </p:cNvPr>
          <p:cNvSpPr/>
          <p:nvPr/>
        </p:nvSpPr>
        <p:spPr>
          <a:xfrm rot="10800000">
            <a:off x="5971738" y="3956795"/>
            <a:ext cx="1329324" cy="548640"/>
          </a:xfrm>
          <a:prstGeom prst="curvedDownArrow">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solidFill>
                <a:schemeClr val="tx1"/>
              </a:solidFill>
            </a:endParaRPr>
          </a:p>
        </p:txBody>
      </p:sp>
      <p:sp>
        <p:nvSpPr>
          <p:cNvPr id="26" name="矢印: 下カーブ 25">
            <a:extLst>
              <a:ext uri="{FF2B5EF4-FFF2-40B4-BE49-F238E27FC236}">
                <a16:creationId xmlns:a16="http://schemas.microsoft.com/office/drawing/2014/main" id="{66112FCF-3CCC-DC32-B94E-AC205FA8FAF5}"/>
              </a:ext>
            </a:extLst>
          </p:cNvPr>
          <p:cNvSpPr/>
          <p:nvPr/>
        </p:nvSpPr>
        <p:spPr>
          <a:xfrm rot="10800000">
            <a:off x="7090758" y="3956796"/>
            <a:ext cx="1329324" cy="548640"/>
          </a:xfrm>
          <a:prstGeom prst="curvedDownArrow">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solidFill>
                <a:schemeClr val="tx1"/>
              </a:solidFill>
            </a:endParaRPr>
          </a:p>
        </p:txBody>
      </p:sp>
      <p:sp>
        <p:nvSpPr>
          <p:cNvPr id="30" name="二等辺三角形 29">
            <a:extLst>
              <a:ext uri="{FF2B5EF4-FFF2-40B4-BE49-F238E27FC236}">
                <a16:creationId xmlns:a16="http://schemas.microsoft.com/office/drawing/2014/main" id="{CBF4F75B-DF81-646B-C69C-4EA37A6679F2}"/>
              </a:ext>
            </a:extLst>
          </p:cNvPr>
          <p:cNvSpPr/>
          <p:nvPr/>
        </p:nvSpPr>
        <p:spPr>
          <a:xfrm rot="5400000">
            <a:off x="6115063" y="3319345"/>
            <a:ext cx="685800" cy="408515"/>
          </a:xfrm>
          <a:prstGeom prst="triangl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31" name="二等辺三角形 30">
            <a:extLst>
              <a:ext uri="{FF2B5EF4-FFF2-40B4-BE49-F238E27FC236}">
                <a16:creationId xmlns:a16="http://schemas.microsoft.com/office/drawing/2014/main" id="{700075C2-C2CB-8FE6-2DD8-522EADFBB84D}"/>
              </a:ext>
            </a:extLst>
          </p:cNvPr>
          <p:cNvSpPr/>
          <p:nvPr/>
        </p:nvSpPr>
        <p:spPr>
          <a:xfrm rot="5400000">
            <a:off x="7312362" y="3319345"/>
            <a:ext cx="685800" cy="408515"/>
          </a:xfrm>
          <a:prstGeom prst="triangle">
            <a:avLst/>
          </a:prstGeom>
          <a:solidFill>
            <a:schemeClr val="bg2">
              <a:lumMod val="75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32" name="二等辺三角形 31">
            <a:extLst>
              <a:ext uri="{FF2B5EF4-FFF2-40B4-BE49-F238E27FC236}">
                <a16:creationId xmlns:a16="http://schemas.microsoft.com/office/drawing/2014/main" id="{F93465AA-1464-38A1-F4D3-758097164C05}"/>
              </a:ext>
            </a:extLst>
          </p:cNvPr>
          <p:cNvSpPr/>
          <p:nvPr/>
        </p:nvSpPr>
        <p:spPr>
          <a:xfrm rot="5400000">
            <a:off x="8477959" y="3319343"/>
            <a:ext cx="685800" cy="408515"/>
          </a:xfrm>
          <a:prstGeom prst="triangl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5" name="正方形/長方形 4">
            <a:extLst>
              <a:ext uri="{FF2B5EF4-FFF2-40B4-BE49-F238E27FC236}">
                <a16:creationId xmlns:a16="http://schemas.microsoft.com/office/drawing/2014/main" id="{AEBFD002-1EC7-1C99-A208-294D8257BE66}"/>
              </a:ext>
            </a:extLst>
          </p:cNvPr>
          <p:cNvSpPr/>
          <p:nvPr/>
        </p:nvSpPr>
        <p:spPr>
          <a:xfrm>
            <a:off x="0" y="0"/>
            <a:ext cx="9144000" cy="6858000"/>
          </a:xfrm>
          <a:prstGeom prst="rect">
            <a:avLst/>
          </a:prstGeom>
          <a:solidFill>
            <a:srgbClr val="FFFFFF">
              <a:alpha val="0"/>
            </a:srgbClr>
          </a:solidFill>
          <a:ln w="38100">
            <a:solidFill>
              <a:schemeClr val="accent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 name="コンテンツ プレースホルダー 2">
            <a:extLst>
              <a:ext uri="{FF2B5EF4-FFF2-40B4-BE49-F238E27FC236}">
                <a16:creationId xmlns:a16="http://schemas.microsoft.com/office/drawing/2014/main" id="{E1DEF24C-AB66-1B84-14AA-F1DDC2101AA3}"/>
              </a:ext>
            </a:extLst>
          </p:cNvPr>
          <p:cNvSpPr>
            <a:spLocks noGrp="1"/>
          </p:cNvSpPr>
          <p:nvPr>
            <p:ph idx="1"/>
          </p:nvPr>
        </p:nvSpPr>
        <p:spPr>
          <a:xfrm>
            <a:off x="416069" y="1291472"/>
            <a:ext cx="5167067" cy="4885491"/>
          </a:xfrm>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00" cap="none" spc="0" normalizeH="0" baseline="0" noProof="0" dirty="0">
                <a:ln>
                  <a:noFill/>
                </a:ln>
                <a:effectLst/>
                <a:uLnTx/>
                <a:uFillTx/>
                <a:latin typeface="HGS明朝E" panose="02020900000000000000" pitchFamily="18" charset="-128"/>
                <a:ea typeface="HGS明朝E" panose="02020900000000000000" pitchFamily="18" charset="-128"/>
                <a:cs typeface="Times New Roman" panose="02020603050405020304" pitchFamily="18" charset="0"/>
              </a:rPr>
              <a:t>将来世代が、</a:t>
            </a:r>
            <a:r>
              <a:rPr lang="ja-JP" altLang="en-US" sz="2000" b="1" kern="100" dirty="0">
                <a:latin typeface="HGS明朝E" panose="02020900000000000000" pitchFamily="18" charset="-128"/>
                <a:ea typeface="HGS明朝E" panose="02020900000000000000" pitchFamily="18" charset="-128"/>
                <a:cs typeface="Times New Roman" panose="02020603050405020304" pitchFamily="18" charset="0"/>
              </a:rPr>
              <a:t>私</a:t>
            </a:r>
            <a:r>
              <a:rPr kumimoji="1" lang="ja-JP" altLang="en-US" sz="2000" b="1" i="0" u="none" strike="noStrike" kern="100" cap="none" spc="0" normalizeH="0" baseline="0" noProof="0" dirty="0">
                <a:ln>
                  <a:noFill/>
                </a:ln>
                <a:effectLst/>
                <a:uLnTx/>
                <a:uFillTx/>
                <a:latin typeface="HGS明朝E" panose="02020900000000000000" pitchFamily="18" charset="-128"/>
                <a:ea typeface="HGS明朝E" panose="02020900000000000000" pitchFamily="18" charset="-128"/>
                <a:cs typeface="Times New Roman" panose="02020603050405020304" pitchFamily="18" charset="0"/>
              </a:rPr>
              <a:t>たちに</a:t>
            </a:r>
            <a:endParaRPr kumimoji="1" lang="en-US" altLang="ja-JP" sz="2000" b="1" i="0" u="none" strike="noStrike" kern="100" cap="none" spc="0" normalizeH="0" baseline="0" noProof="0" dirty="0">
              <a:ln>
                <a:noFill/>
              </a:ln>
              <a:effectLst/>
              <a:uLnTx/>
              <a:uFillTx/>
              <a:latin typeface="HGS明朝E" panose="02020900000000000000" pitchFamily="18" charset="-128"/>
              <a:ea typeface="HGS明朝E" panose="02020900000000000000" pitchFamily="18" charset="-128"/>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00" cap="none" spc="0" normalizeH="0" baseline="0" noProof="0" dirty="0">
                <a:ln>
                  <a:noFill/>
                </a:ln>
                <a:effectLst/>
                <a:uLnTx/>
                <a:uFillTx/>
                <a:latin typeface="HGS明朝E" panose="02020900000000000000" pitchFamily="18" charset="-128"/>
                <a:ea typeface="HGS明朝E" panose="02020900000000000000" pitchFamily="18" charset="-128"/>
                <a:cs typeface="Times New Roman" panose="02020603050405020304" pitchFamily="18" charset="0"/>
              </a:rPr>
              <a:t>「ありがとう」と感謝したくなる社会</a:t>
            </a:r>
            <a:endParaRPr kumimoji="1" lang="en-US" altLang="ja-JP" sz="2000" b="1" i="0" u="none" strike="noStrike" kern="100" cap="none" spc="0" normalizeH="0" baseline="0" noProof="0" dirty="0">
              <a:ln>
                <a:noFill/>
              </a:ln>
              <a:effectLst/>
              <a:uLnTx/>
              <a:uFillTx/>
              <a:latin typeface="HGS明朝E" panose="02020900000000000000" pitchFamily="18" charset="-128"/>
              <a:ea typeface="HGS明朝E" panose="02020900000000000000" pitchFamily="18" charset="-128"/>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000" b="1" kern="100" dirty="0">
                <a:latin typeface="HGS明朝E" panose="02020900000000000000" pitchFamily="18" charset="-128"/>
                <a:ea typeface="HGS明朝E" panose="02020900000000000000" pitchFamily="18" charset="-128"/>
                <a:cs typeface="Times New Roman" panose="02020603050405020304" pitchFamily="18" charset="0"/>
              </a:rPr>
              <a:t>を</a:t>
            </a:r>
            <a:r>
              <a:rPr kumimoji="1" lang="ja-JP" altLang="en-US" sz="2000" b="1" i="0" u="none" strike="noStrike" kern="100" cap="none" spc="0" normalizeH="0" baseline="0" noProof="0" dirty="0">
                <a:ln>
                  <a:noFill/>
                </a:ln>
                <a:effectLst/>
                <a:uLnTx/>
                <a:uFillTx/>
                <a:latin typeface="HGS明朝E" panose="02020900000000000000" pitchFamily="18" charset="-128"/>
                <a:ea typeface="HGS明朝E" panose="02020900000000000000" pitchFamily="18" charset="-128"/>
                <a:cs typeface="Times New Roman" panose="02020603050405020304" pitchFamily="18" charset="0"/>
              </a:rPr>
              <a:t>デザイン</a:t>
            </a:r>
            <a:r>
              <a:rPr lang="ja-JP" altLang="en-US" sz="2000" b="1" kern="100" dirty="0">
                <a:latin typeface="HGS明朝E" panose="02020900000000000000" pitchFamily="18" charset="-128"/>
                <a:ea typeface="HGS明朝E" panose="02020900000000000000" pitchFamily="18" charset="-128"/>
                <a:cs typeface="Times New Roman" panose="02020603050405020304" pitchFamily="18" charset="0"/>
              </a:rPr>
              <a:t>してみませんか？</a:t>
            </a:r>
            <a:endParaRPr kumimoji="1" lang="en-US" altLang="ja-JP" sz="2000" b="0" i="0" u="none" strike="noStrike" kern="100" cap="none" spc="0" normalizeH="0" baseline="0" noProof="0" dirty="0">
              <a:ln>
                <a:noFill/>
              </a:ln>
              <a:effectLst/>
              <a:uLnTx/>
              <a:uFillTx/>
              <a:latin typeface="HGS明朝E" panose="02020900000000000000" pitchFamily="18" charset="-128"/>
              <a:ea typeface="HGS明朝E" panose="02020900000000000000" pitchFamily="18" charset="-128"/>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400" b="0" i="0" u="none" strike="noStrike" kern="100" cap="none" spc="0" normalizeH="0" baseline="0" noProof="0" dirty="0">
              <a:ln>
                <a:noFill/>
              </a:ln>
              <a:effectLst/>
              <a:uLnTx/>
              <a:uFillTx/>
              <a:latin typeface="HGS明朝E" panose="02020900000000000000" pitchFamily="18" charset="-128"/>
              <a:ea typeface="HGS明朝E" panose="02020900000000000000" pitchFamily="18" charset="-128"/>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00" cap="none" spc="0" normalizeH="0" baseline="0" noProof="0" dirty="0">
                <a:ln>
                  <a:noFill/>
                </a:ln>
                <a:effectLst/>
                <a:uLnTx/>
                <a:uFillTx/>
                <a:latin typeface="HGS明朝E" panose="02020900000000000000" pitchFamily="18" charset="-128"/>
                <a:ea typeface="HGS明朝E" panose="02020900000000000000" pitchFamily="18" charset="-128"/>
                <a:cs typeface="Times New Roman" panose="02020603050405020304" pitchFamily="18" charset="0"/>
              </a:rPr>
              <a:t>私</a:t>
            </a:r>
            <a:r>
              <a:rPr kumimoji="1" lang="ja-JP" altLang="ja-JP" sz="1400" b="0" i="0" u="none" strike="noStrike" kern="100" cap="none" spc="0" normalizeH="0" baseline="0" noProof="0" dirty="0">
                <a:ln>
                  <a:noFill/>
                </a:ln>
                <a:effectLst/>
                <a:uLnTx/>
                <a:uFillTx/>
                <a:latin typeface="HGS明朝E" panose="02020900000000000000" pitchFamily="18" charset="-128"/>
                <a:ea typeface="HGS明朝E" panose="02020900000000000000" pitchFamily="18" charset="-128"/>
                <a:cs typeface="Times New Roman" panose="02020603050405020304" pitchFamily="18" charset="0"/>
              </a:rPr>
              <a:t>たち</a:t>
            </a:r>
            <a:r>
              <a:rPr kumimoji="1" lang="ja-JP" altLang="en-US" sz="1400" b="0" i="0" u="none" strike="noStrike" kern="100" cap="none" spc="0" normalizeH="0" baseline="0" noProof="0" dirty="0">
                <a:ln>
                  <a:noFill/>
                </a:ln>
                <a:effectLst/>
                <a:uLnTx/>
                <a:uFillTx/>
                <a:latin typeface="HGS明朝E" panose="02020900000000000000" pitchFamily="18" charset="-128"/>
                <a:ea typeface="HGS明朝E" panose="02020900000000000000" pitchFamily="18" charset="-128"/>
                <a:cs typeface="Times New Roman" panose="02020603050405020304" pitchFamily="18" charset="0"/>
              </a:rPr>
              <a:t>が</a:t>
            </a:r>
            <a:r>
              <a:rPr kumimoji="1" lang="ja-JP" altLang="ja-JP" sz="1400" b="0" i="0" u="none" strike="noStrike" kern="100" cap="none" spc="0" normalizeH="0" baseline="0" noProof="0" dirty="0">
                <a:ln>
                  <a:noFill/>
                </a:ln>
                <a:effectLst/>
                <a:uLnTx/>
                <a:uFillTx/>
                <a:latin typeface="HGS明朝E" panose="02020900000000000000" pitchFamily="18" charset="-128"/>
                <a:ea typeface="HGS明朝E" panose="02020900000000000000" pitchFamily="18" charset="-128"/>
                <a:cs typeface="Times New Roman" panose="02020603050405020304" pitchFamily="18" charset="0"/>
              </a:rPr>
              <a:t>持続可能な社会を考え</a:t>
            </a:r>
            <a:r>
              <a:rPr kumimoji="1" lang="ja-JP" altLang="en-US" sz="1400" b="0" i="0" u="none" strike="noStrike" kern="100" cap="none" spc="0" normalizeH="0" baseline="0" noProof="0" dirty="0">
                <a:ln>
                  <a:noFill/>
                </a:ln>
                <a:effectLst/>
                <a:uLnTx/>
                <a:uFillTx/>
                <a:latin typeface="HGS明朝E" panose="02020900000000000000" pitchFamily="18" charset="-128"/>
                <a:ea typeface="HGS明朝E" panose="02020900000000000000" pitchFamily="18" charset="-128"/>
                <a:cs typeface="Times New Roman" panose="02020603050405020304" pitchFamily="18" charset="0"/>
              </a:rPr>
              <a:t>る</a:t>
            </a:r>
            <a:r>
              <a:rPr lang="ja-JP" altLang="en-US" sz="1400" kern="100" dirty="0">
                <a:latin typeface="HGS明朝E" panose="02020900000000000000" pitchFamily="18" charset="-128"/>
                <a:ea typeface="HGS明朝E" panose="02020900000000000000" pitchFamily="18" charset="-128"/>
                <a:cs typeface="Times New Roman" panose="02020603050405020304" pitchFamily="18" charset="0"/>
              </a:rPr>
              <a:t>時</a:t>
            </a:r>
            <a:r>
              <a:rPr kumimoji="1" lang="ja-JP" altLang="en-US" sz="1400" b="0" i="0" u="none" strike="noStrike" kern="100" cap="none" spc="0" normalizeH="0" baseline="0" noProof="0" dirty="0">
                <a:ln>
                  <a:noFill/>
                </a:ln>
                <a:effectLst/>
                <a:uLnTx/>
                <a:uFillTx/>
                <a:latin typeface="HGS明朝E" panose="02020900000000000000" pitchFamily="18" charset="-128"/>
                <a:ea typeface="HGS明朝E" panose="02020900000000000000" pitchFamily="18" charset="-128"/>
                <a:cs typeface="Times New Roman" panose="02020603050405020304" pitchFamily="18" charset="0"/>
              </a:rPr>
              <a:t>に</a:t>
            </a:r>
            <a:r>
              <a:rPr kumimoji="1" lang="ja-JP" altLang="ja-JP" sz="1400" b="0" i="0" u="none" strike="noStrike" kern="100" cap="none" spc="0" normalizeH="0" baseline="0" noProof="0" dirty="0">
                <a:ln>
                  <a:noFill/>
                </a:ln>
                <a:effectLst/>
                <a:uLnTx/>
                <a:uFillTx/>
                <a:latin typeface="HGS明朝E" panose="02020900000000000000" pitchFamily="18" charset="-128"/>
                <a:ea typeface="HGS明朝E" panose="02020900000000000000" pitchFamily="18" charset="-128"/>
                <a:cs typeface="Times New Roman" panose="02020603050405020304" pitchFamily="18" charset="0"/>
              </a:rPr>
              <a:t>、</a:t>
            </a:r>
            <a:endParaRPr kumimoji="1" lang="en-US" altLang="ja-JP" sz="1400" b="0" i="0" u="none" strike="noStrike" kern="100" cap="none" spc="0" normalizeH="0" baseline="0" noProof="0" dirty="0">
              <a:ln>
                <a:noFill/>
              </a:ln>
              <a:effectLst/>
              <a:uLnTx/>
              <a:uFillTx/>
              <a:latin typeface="HGS明朝E" panose="02020900000000000000" pitchFamily="18" charset="-128"/>
              <a:ea typeface="HGS明朝E" panose="02020900000000000000" pitchFamily="18" charset="-128"/>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ja-JP" sz="1400" b="0" i="0" u="none" strike="noStrike" kern="100" cap="none" spc="0" normalizeH="0" baseline="0" noProof="0" dirty="0">
                <a:ln>
                  <a:noFill/>
                </a:ln>
                <a:effectLst/>
                <a:uLnTx/>
                <a:uFillTx/>
                <a:latin typeface="HGS明朝E" panose="02020900000000000000" pitchFamily="18" charset="-128"/>
                <a:ea typeface="HGS明朝E" panose="02020900000000000000" pitchFamily="18" charset="-128"/>
                <a:cs typeface="Times New Roman" panose="02020603050405020304" pitchFamily="18" charset="0"/>
              </a:rPr>
              <a:t>近視眼的な意思決定を</a:t>
            </a:r>
            <a:r>
              <a:rPr kumimoji="1" lang="ja-JP" altLang="en-US" sz="1400" b="0" i="0" u="none" strike="noStrike" kern="100" cap="none" spc="0" normalizeH="0" baseline="0" noProof="0" dirty="0">
                <a:ln>
                  <a:noFill/>
                </a:ln>
                <a:effectLst/>
                <a:uLnTx/>
                <a:uFillTx/>
                <a:latin typeface="HGS明朝E" panose="02020900000000000000" pitchFamily="18" charset="-128"/>
                <a:ea typeface="HGS明朝E" panose="02020900000000000000" pitchFamily="18" charset="-128"/>
                <a:cs typeface="Times New Roman" panose="02020603050405020304" pitchFamily="18" charset="0"/>
              </a:rPr>
              <a:t>してしまうと</a:t>
            </a:r>
            <a:r>
              <a:rPr kumimoji="1" lang="ja-JP" altLang="ja-JP" sz="1400" b="0" i="0" u="none" strike="noStrike" kern="100" cap="none" spc="0" normalizeH="0" baseline="0" noProof="0" dirty="0">
                <a:ln>
                  <a:noFill/>
                </a:ln>
                <a:effectLst/>
                <a:uLnTx/>
                <a:uFillTx/>
                <a:latin typeface="HGS明朝E" panose="02020900000000000000" pitchFamily="18" charset="-128"/>
                <a:ea typeface="HGS明朝E" panose="02020900000000000000" pitchFamily="18" charset="-128"/>
                <a:cs typeface="Times New Roman" panose="02020603050405020304" pitchFamily="18" charset="0"/>
              </a:rPr>
              <a:t>、</a:t>
            </a:r>
            <a:r>
              <a:rPr kumimoji="1" lang="ja-JP" altLang="en-US" sz="1400" b="0" i="0" u="none" strike="noStrike" kern="100" cap="none" spc="0" normalizeH="0" baseline="0" noProof="0" dirty="0">
                <a:ln>
                  <a:noFill/>
                </a:ln>
                <a:effectLst/>
                <a:uLnTx/>
                <a:uFillTx/>
                <a:latin typeface="HGS明朝E" panose="02020900000000000000" pitchFamily="18" charset="-128"/>
                <a:ea typeface="HGS明朝E" panose="02020900000000000000" pitchFamily="18" charset="-128"/>
                <a:cs typeface="Times New Roman" panose="02020603050405020304" pitchFamily="18" charset="0"/>
              </a:rPr>
              <a:t>気付かないうちに</a:t>
            </a:r>
            <a:endParaRPr kumimoji="1" lang="en-US" altLang="ja-JP" sz="1400" b="0" i="0" u="none" strike="noStrike" kern="100" cap="none" spc="0" normalizeH="0" baseline="0" noProof="0" dirty="0">
              <a:ln>
                <a:noFill/>
              </a:ln>
              <a:effectLst/>
              <a:uLnTx/>
              <a:uFillTx/>
              <a:latin typeface="HGS明朝E" panose="02020900000000000000" pitchFamily="18" charset="-128"/>
              <a:ea typeface="HGS明朝E" panose="02020900000000000000" pitchFamily="18" charset="-128"/>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ja-JP" sz="1400" b="0" i="0" u="none" strike="noStrike" kern="100" cap="none" spc="0" normalizeH="0" baseline="0" noProof="0" dirty="0">
                <a:ln>
                  <a:noFill/>
                </a:ln>
                <a:effectLst/>
                <a:uLnTx/>
                <a:uFillTx/>
                <a:latin typeface="HGS明朝E" panose="02020900000000000000" pitchFamily="18" charset="-128"/>
                <a:ea typeface="HGS明朝E" panose="02020900000000000000" pitchFamily="18" charset="-128"/>
                <a:cs typeface="Times New Roman" panose="02020603050405020304" pitchFamily="18" charset="0"/>
              </a:rPr>
              <a:t>将来世代に負の影響</a:t>
            </a:r>
            <a:r>
              <a:rPr kumimoji="1" lang="ja-JP" altLang="en-US" sz="1400" b="0" i="0" u="none" strike="noStrike" kern="100" cap="none" spc="0" normalizeH="0" baseline="0" noProof="0" dirty="0">
                <a:ln>
                  <a:noFill/>
                </a:ln>
                <a:effectLst/>
                <a:uLnTx/>
                <a:uFillTx/>
                <a:latin typeface="HGS明朝E" panose="02020900000000000000" pitchFamily="18" charset="-128"/>
                <a:ea typeface="HGS明朝E" panose="02020900000000000000" pitchFamily="18" charset="-128"/>
                <a:cs typeface="Times New Roman" panose="02020603050405020304" pitchFamily="18" charset="0"/>
              </a:rPr>
              <a:t>（</a:t>
            </a:r>
            <a:r>
              <a:rPr kumimoji="1" lang="ja-JP" altLang="en-US" sz="1400" b="0" i="0" strike="noStrike" kern="100" cap="none" spc="0" normalizeH="0" baseline="0" noProof="0" dirty="0">
                <a:ln>
                  <a:noFill/>
                </a:ln>
                <a:effectLst/>
                <a:uLnTx/>
                <a:uFillTx/>
                <a:latin typeface="HGS明朝E" panose="02020900000000000000" pitchFamily="18" charset="-128"/>
                <a:ea typeface="HGS明朝E" panose="02020900000000000000" pitchFamily="18" charset="-128"/>
                <a:cs typeface="Times New Roman" panose="02020603050405020304" pitchFamily="18" charset="0"/>
              </a:rPr>
              <a:t>将来失敗</a:t>
            </a:r>
            <a:r>
              <a:rPr kumimoji="1" lang="ja-JP" altLang="en-US" sz="1400" b="0" i="0" u="none" strike="noStrike" kern="100" cap="none" spc="0" normalizeH="0" baseline="0" noProof="0" dirty="0">
                <a:ln>
                  <a:noFill/>
                </a:ln>
                <a:effectLst/>
                <a:uLnTx/>
                <a:uFillTx/>
                <a:latin typeface="HGS明朝E" panose="02020900000000000000" pitchFamily="18" charset="-128"/>
                <a:ea typeface="HGS明朝E" panose="02020900000000000000" pitchFamily="18" charset="-128"/>
                <a:cs typeface="Times New Roman" panose="02020603050405020304" pitchFamily="18" charset="0"/>
              </a:rPr>
              <a:t>）</a:t>
            </a:r>
            <a:r>
              <a:rPr kumimoji="1" lang="ja-JP" altLang="ja-JP" sz="1400" b="0" i="0" u="none" strike="noStrike" kern="100" cap="none" spc="0" normalizeH="0" baseline="0" noProof="0" dirty="0">
                <a:ln>
                  <a:noFill/>
                </a:ln>
                <a:effectLst/>
                <a:uLnTx/>
                <a:uFillTx/>
                <a:latin typeface="HGS明朝E" panose="02020900000000000000" pitchFamily="18" charset="-128"/>
                <a:ea typeface="HGS明朝E" panose="02020900000000000000" pitchFamily="18" charset="-128"/>
                <a:cs typeface="Times New Roman" panose="02020603050405020304" pitchFamily="18" charset="0"/>
              </a:rPr>
              <a:t>を与えて</a:t>
            </a:r>
            <a:r>
              <a:rPr kumimoji="1" lang="ja-JP" altLang="en-US" sz="1400" b="0" i="0" u="none" strike="noStrike" kern="100" cap="none" spc="0" normalizeH="0" baseline="0" noProof="0" dirty="0">
                <a:ln>
                  <a:noFill/>
                </a:ln>
                <a:effectLst/>
                <a:uLnTx/>
                <a:uFillTx/>
                <a:latin typeface="HGS明朝E" panose="02020900000000000000" pitchFamily="18" charset="-128"/>
                <a:ea typeface="HGS明朝E" panose="02020900000000000000" pitchFamily="18" charset="-128"/>
                <a:cs typeface="Times New Roman" panose="02020603050405020304" pitchFamily="18" charset="0"/>
              </a:rPr>
              <a:t>しまうことに</a:t>
            </a:r>
            <a:endParaRPr kumimoji="1" lang="en-US" altLang="ja-JP" sz="1400" b="0" i="0" u="none" strike="noStrike" kern="100" cap="none" spc="0" normalizeH="0" baseline="0" noProof="0" dirty="0">
              <a:ln>
                <a:noFill/>
              </a:ln>
              <a:effectLst/>
              <a:uLnTx/>
              <a:uFillTx/>
              <a:latin typeface="HGS明朝E" panose="02020900000000000000" pitchFamily="18" charset="-128"/>
              <a:ea typeface="HGS明朝E" panose="02020900000000000000" pitchFamily="18" charset="-128"/>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00" cap="none" spc="0" normalizeH="0" baseline="0" noProof="0" dirty="0">
                <a:ln>
                  <a:noFill/>
                </a:ln>
                <a:effectLst/>
                <a:uLnTx/>
                <a:uFillTx/>
                <a:latin typeface="HGS明朝E" panose="02020900000000000000" pitchFamily="18" charset="-128"/>
                <a:ea typeface="HGS明朝E" panose="02020900000000000000" pitchFamily="18" charset="-128"/>
                <a:cs typeface="Times New Roman" panose="02020603050405020304" pitchFamily="18" charset="0"/>
              </a:rPr>
              <a:t>なりかねません。</a:t>
            </a:r>
            <a:endParaRPr kumimoji="1" lang="en-US" altLang="ja-JP" sz="1400" b="0" i="0" u="none" strike="noStrike" kern="100" cap="none" spc="0" normalizeH="0" baseline="0" noProof="0" dirty="0">
              <a:ln>
                <a:noFill/>
              </a:ln>
              <a:effectLst/>
              <a:uLnTx/>
              <a:uFillTx/>
              <a:latin typeface="HGS明朝E" panose="02020900000000000000" pitchFamily="18" charset="-128"/>
              <a:ea typeface="HGS明朝E" panose="02020900000000000000" pitchFamily="18" charset="-128"/>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400" b="0" i="0" u="none" strike="noStrike" kern="100" cap="none" spc="0" normalizeH="0" baseline="0" noProof="0" dirty="0">
              <a:ln>
                <a:noFill/>
              </a:ln>
              <a:effectLst/>
              <a:uLnTx/>
              <a:uFillTx/>
              <a:latin typeface="HGS明朝E" panose="02020900000000000000" pitchFamily="18" charset="-128"/>
              <a:ea typeface="HGS明朝E" panose="02020900000000000000" pitchFamily="18" charset="-128"/>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00" cap="none" spc="0" normalizeH="0" baseline="0" noProof="0" dirty="0">
                <a:ln>
                  <a:noFill/>
                </a:ln>
                <a:effectLst/>
                <a:uLnTx/>
                <a:uFillTx/>
                <a:latin typeface="HGS明朝E" panose="02020900000000000000" pitchFamily="18" charset="-128"/>
                <a:ea typeface="HGS明朝E" panose="02020900000000000000" pitchFamily="18" charset="-128"/>
                <a:cs typeface="Times New Roman" panose="02020603050405020304" pitchFamily="18" charset="0"/>
              </a:rPr>
              <a:t>こうした</a:t>
            </a:r>
            <a:r>
              <a:rPr kumimoji="1" lang="ja-JP" altLang="ja-JP" sz="1400" b="0" i="0" u="none" strike="noStrike" kern="100" cap="none" spc="0" normalizeH="0" baseline="0" noProof="0" dirty="0">
                <a:ln>
                  <a:noFill/>
                </a:ln>
                <a:effectLst/>
                <a:uLnTx/>
                <a:uFillTx/>
                <a:latin typeface="HGS明朝E" panose="02020900000000000000" pitchFamily="18" charset="-128"/>
                <a:ea typeface="HGS明朝E" panose="02020900000000000000" pitchFamily="18" charset="-128"/>
                <a:cs typeface="Times New Roman" panose="02020603050405020304" pitchFamily="18" charset="0"/>
              </a:rPr>
              <a:t>将来失敗を回避するために、</a:t>
            </a:r>
            <a:endParaRPr kumimoji="1" lang="en-US" altLang="ja-JP" sz="1400" b="0" i="0" u="none" strike="noStrike" kern="100" cap="none" spc="0" normalizeH="0" baseline="0" noProof="0" dirty="0">
              <a:ln>
                <a:noFill/>
              </a:ln>
              <a:effectLst/>
              <a:uLnTx/>
              <a:uFillTx/>
              <a:latin typeface="HGS明朝E" panose="02020900000000000000" pitchFamily="18" charset="-128"/>
              <a:ea typeface="HGS明朝E" panose="02020900000000000000" pitchFamily="18" charset="-128"/>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ja-JP" sz="1400" b="0" i="0" u="none" strike="noStrike" kern="100" cap="none" spc="0" normalizeH="0" baseline="0" noProof="0" dirty="0">
                <a:ln>
                  <a:noFill/>
                </a:ln>
                <a:effectLst/>
                <a:uLnTx/>
                <a:uFillTx/>
                <a:latin typeface="HGS明朝E" panose="02020900000000000000" pitchFamily="18" charset="-128"/>
                <a:ea typeface="HGS明朝E" panose="02020900000000000000" pitchFamily="18" charset="-128"/>
                <a:cs typeface="Times New Roman" panose="02020603050405020304" pitchFamily="18" charset="0"/>
              </a:rPr>
              <a:t>現世代の議論の中に</a:t>
            </a:r>
            <a:r>
              <a:rPr kumimoji="1" lang="ja-JP" altLang="ja-JP" sz="1800" b="1" i="0" strike="noStrike" kern="100" cap="none" spc="0" normalizeH="0" baseline="0" noProof="0" dirty="0">
                <a:ln>
                  <a:noFill/>
                </a:ln>
                <a:effectLst/>
                <a:uLnTx/>
                <a:uFillTx/>
                <a:latin typeface="HGS明朝E" panose="02020900000000000000" pitchFamily="18" charset="-128"/>
                <a:ea typeface="HGS明朝E" panose="02020900000000000000" pitchFamily="18" charset="-128"/>
                <a:cs typeface="Times New Roman" panose="02020603050405020304" pitchFamily="18" charset="0"/>
              </a:rPr>
              <a:t>仮想将来世代</a:t>
            </a:r>
            <a:r>
              <a:rPr kumimoji="1" lang="ja-JP" altLang="ja-JP" sz="1800" b="1" i="0" u="none" strike="noStrike" kern="100" cap="none" spc="0" normalizeH="0" baseline="0" noProof="0" dirty="0">
                <a:ln>
                  <a:noFill/>
                </a:ln>
                <a:effectLst/>
                <a:uLnTx/>
                <a:uFillTx/>
                <a:latin typeface="HGS明朝E" panose="02020900000000000000" pitchFamily="18" charset="-128"/>
                <a:ea typeface="HGS明朝E" panose="02020900000000000000" pitchFamily="18" charset="-128"/>
                <a:cs typeface="Times New Roman" panose="02020603050405020304" pitchFamily="18" charset="0"/>
              </a:rPr>
              <a:t>を参加させ</a:t>
            </a:r>
            <a:r>
              <a:rPr lang="ja-JP" altLang="en-US" sz="1800" b="1" kern="100" dirty="0">
                <a:latin typeface="HGS明朝E" panose="02020900000000000000" pitchFamily="18" charset="-128"/>
                <a:ea typeface="HGS明朝E" panose="02020900000000000000" pitchFamily="18" charset="-128"/>
                <a:cs typeface="Times New Roman" panose="02020603050405020304" pitchFamily="18" charset="0"/>
              </a:rPr>
              <a:t>、</a:t>
            </a:r>
            <a:endParaRPr lang="en-US" altLang="ja-JP" sz="1800" b="1" kern="100" dirty="0">
              <a:latin typeface="HGS明朝E" panose="02020900000000000000" pitchFamily="18" charset="-128"/>
              <a:ea typeface="HGS明朝E" panose="02020900000000000000" pitchFamily="18" charset="-128"/>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00" cap="none" spc="0" normalizeH="0" baseline="0" noProof="0" dirty="0">
                <a:ln>
                  <a:noFill/>
                </a:ln>
                <a:effectLst/>
                <a:uLnTx/>
                <a:uFillTx/>
                <a:latin typeface="HGS明朝E" panose="02020900000000000000" pitchFamily="18" charset="-128"/>
                <a:ea typeface="HGS明朝E" panose="02020900000000000000" pitchFamily="18" charset="-128"/>
                <a:cs typeface="Times New Roman" panose="02020603050405020304" pitchFamily="18" charset="0"/>
              </a:rPr>
              <a:t>未来について「将来世代の視点で」考える</a:t>
            </a:r>
            <a:r>
              <a:rPr kumimoji="1" lang="ja-JP" altLang="ja-JP" sz="1400" b="0" i="0" u="none" strike="noStrike" kern="100" cap="none" spc="0" normalizeH="0" baseline="0" noProof="0" dirty="0">
                <a:ln>
                  <a:noFill/>
                </a:ln>
                <a:effectLst/>
                <a:uLnTx/>
                <a:uFillTx/>
                <a:latin typeface="HGS明朝E" panose="02020900000000000000" pitchFamily="18" charset="-128"/>
                <a:ea typeface="HGS明朝E" panose="02020900000000000000" pitchFamily="18" charset="-128"/>
                <a:cs typeface="Times New Roman" panose="02020603050405020304" pitchFamily="18" charset="0"/>
              </a:rPr>
              <a:t>ことで</a:t>
            </a:r>
            <a:endParaRPr kumimoji="1" lang="en-US" altLang="ja-JP" sz="1400" b="0" i="0" u="none" strike="noStrike" kern="100" cap="none" spc="0" normalizeH="0" baseline="0" noProof="0" dirty="0">
              <a:ln>
                <a:noFill/>
              </a:ln>
              <a:effectLst/>
              <a:uLnTx/>
              <a:uFillTx/>
              <a:latin typeface="HGS明朝E" panose="02020900000000000000" pitchFamily="18" charset="-128"/>
              <a:ea typeface="HGS明朝E" panose="02020900000000000000" pitchFamily="18" charset="-128"/>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ja-JP" sz="1400" b="0" i="0" u="none" strike="noStrike" kern="100" cap="none" spc="0" normalizeH="0" baseline="0" noProof="0" dirty="0">
                <a:ln>
                  <a:noFill/>
                </a:ln>
                <a:effectLst/>
                <a:uLnTx/>
                <a:uFillTx/>
                <a:latin typeface="HGS明朝E" panose="02020900000000000000" pitchFamily="18" charset="-128"/>
                <a:ea typeface="HGS明朝E" panose="02020900000000000000" pitchFamily="18" charset="-128"/>
                <a:cs typeface="Times New Roman" panose="02020603050405020304" pitchFamily="18" charset="0"/>
              </a:rPr>
              <a:t>将来世代の利益も踏まえた意思決定を行</a:t>
            </a:r>
            <a:r>
              <a:rPr kumimoji="1" lang="ja-JP" altLang="en-US" sz="1400" b="0" i="0" u="none" strike="noStrike" kern="100" cap="none" spc="0" normalizeH="0" baseline="0" noProof="0" dirty="0">
                <a:ln>
                  <a:noFill/>
                </a:ln>
                <a:effectLst/>
                <a:uLnTx/>
                <a:uFillTx/>
                <a:latin typeface="HGS明朝E" panose="02020900000000000000" pitchFamily="18" charset="-128"/>
                <a:ea typeface="HGS明朝E" panose="02020900000000000000" pitchFamily="18" charset="-128"/>
                <a:cs typeface="Times New Roman" panose="02020603050405020304" pitchFamily="18" charset="0"/>
              </a:rPr>
              <a:t>えるようにする、</a:t>
            </a:r>
            <a:endParaRPr kumimoji="1" lang="en-US" altLang="ja-JP" sz="1400" b="0" i="0" u="none" strike="noStrike" kern="100" cap="none" spc="0" normalizeH="0" baseline="0" noProof="0" dirty="0">
              <a:ln>
                <a:noFill/>
              </a:ln>
              <a:effectLst/>
              <a:uLnTx/>
              <a:uFillTx/>
              <a:latin typeface="HGS明朝E" panose="02020900000000000000" pitchFamily="18" charset="-128"/>
              <a:ea typeface="HGS明朝E" panose="02020900000000000000" pitchFamily="18" charset="-128"/>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500" b="0" i="0" u="none" strike="noStrike" kern="100" cap="none" spc="0" normalizeH="0" baseline="0" noProof="0" dirty="0">
              <a:ln>
                <a:noFill/>
              </a:ln>
              <a:effectLst/>
              <a:uLnTx/>
              <a:uFillTx/>
              <a:latin typeface="HGS明朝E" panose="02020900000000000000" pitchFamily="18" charset="-128"/>
              <a:ea typeface="HGS明朝E" panose="02020900000000000000" pitchFamily="18" charset="-128"/>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00" cap="none" spc="0" normalizeH="0" baseline="0" noProof="0" dirty="0">
                <a:ln>
                  <a:noFill/>
                </a:ln>
                <a:effectLst/>
                <a:uLnTx/>
                <a:uFillTx/>
                <a:latin typeface="HGS明朝E" panose="02020900000000000000" pitchFamily="18" charset="-128"/>
                <a:ea typeface="HGS明朝E" panose="02020900000000000000" pitchFamily="18" charset="-128"/>
                <a:cs typeface="Times New Roman" panose="02020603050405020304" pitchFamily="18" charset="0"/>
              </a:rPr>
              <a:t>言い換えれば、</a:t>
            </a:r>
            <a:r>
              <a:rPr lang="ja-JP" altLang="en-US" sz="1800" b="1" kern="100" dirty="0">
                <a:latin typeface="HGS明朝E" panose="02020900000000000000" pitchFamily="18" charset="-128"/>
                <a:ea typeface="HGS明朝E" panose="02020900000000000000" pitchFamily="18" charset="-128"/>
                <a:cs typeface="Times New Roman" panose="02020603050405020304" pitchFamily="18" charset="0"/>
              </a:rPr>
              <a:t>将来可能性</a:t>
            </a:r>
            <a:r>
              <a:rPr kumimoji="1" lang="ja-JP" altLang="en-US" sz="1400" b="0" i="0" u="none" strike="noStrike" kern="100" cap="none" spc="0" normalizeH="0" baseline="0" noProof="0" dirty="0">
                <a:ln>
                  <a:noFill/>
                </a:ln>
                <a:effectLst/>
                <a:uLnTx/>
                <a:uFillTx/>
                <a:latin typeface="HGS明朝E" panose="02020900000000000000" pitchFamily="18" charset="-128"/>
                <a:ea typeface="HGS明朝E" panose="02020900000000000000" pitchFamily="18" charset="-128"/>
                <a:cs typeface="Times New Roman" panose="02020603050405020304" pitchFamily="18" charset="0"/>
              </a:rPr>
              <a:t>を発揮できる社会をつくる、</a:t>
            </a:r>
            <a:endParaRPr kumimoji="1" lang="en-US" altLang="ja-JP" sz="1400" b="0" i="0" u="none" strike="noStrike" kern="100" cap="none" spc="0" normalizeH="0" baseline="0" noProof="0" dirty="0">
              <a:ln>
                <a:noFill/>
              </a:ln>
              <a:effectLst/>
              <a:uLnTx/>
              <a:uFillTx/>
              <a:latin typeface="HGS明朝E" panose="02020900000000000000" pitchFamily="18" charset="-128"/>
              <a:ea typeface="HGS明朝E" panose="02020900000000000000" pitchFamily="18" charset="-128"/>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00" cap="none" spc="0" normalizeH="0" baseline="0" noProof="0" dirty="0">
                <a:ln>
                  <a:noFill/>
                </a:ln>
                <a:effectLst/>
                <a:uLnTx/>
                <a:uFillTx/>
                <a:latin typeface="HGS明朝E" panose="02020900000000000000" pitchFamily="18" charset="-128"/>
                <a:ea typeface="HGS明朝E" panose="02020900000000000000" pitchFamily="18" charset="-128"/>
                <a:cs typeface="Times New Roman" panose="02020603050405020304" pitchFamily="18" charset="0"/>
              </a:rPr>
              <a:t>これがフューチャー・デザインの基本的な</a:t>
            </a:r>
            <a:r>
              <a:rPr lang="ja-JP" altLang="en-US" sz="1400" kern="100" dirty="0">
                <a:latin typeface="HGS明朝E" panose="02020900000000000000" pitchFamily="18" charset="-128"/>
                <a:ea typeface="HGS明朝E" panose="02020900000000000000" pitchFamily="18" charset="-128"/>
                <a:cs typeface="Times New Roman" panose="02020603050405020304" pitchFamily="18" charset="0"/>
              </a:rPr>
              <a:t>考え方</a:t>
            </a:r>
            <a:r>
              <a:rPr kumimoji="1" lang="ja-JP" altLang="en-US" sz="1400" b="0" i="0" u="none" strike="noStrike" kern="100" cap="none" spc="0" normalizeH="0" baseline="0" noProof="0" dirty="0">
                <a:ln>
                  <a:noFill/>
                </a:ln>
                <a:effectLst/>
                <a:uLnTx/>
                <a:uFillTx/>
                <a:latin typeface="HGS明朝E" panose="02020900000000000000" pitchFamily="18" charset="-128"/>
                <a:ea typeface="HGS明朝E" panose="02020900000000000000" pitchFamily="18" charset="-128"/>
                <a:cs typeface="Times New Roman" panose="02020603050405020304" pitchFamily="18" charset="0"/>
              </a:rPr>
              <a:t>です。</a:t>
            </a:r>
            <a:endParaRPr kumimoji="1" lang="en-US" altLang="ja-JP" sz="1400" b="0" i="0" u="none" strike="noStrike" kern="100" cap="none" spc="0" normalizeH="0" baseline="0" noProof="0" dirty="0">
              <a:ln>
                <a:noFill/>
              </a:ln>
              <a:effectLst/>
              <a:uLnTx/>
              <a:uFillTx/>
              <a:latin typeface="HGS明朝E" panose="02020900000000000000" pitchFamily="18" charset="-128"/>
              <a:ea typeface="HGS明朝E" panose="02020900000000000000" pitchFamily="18" charset="-128"/>
              <a:cs typeface="Times New Roman" panose="02020603050405020304" pitchFamily="18" charset="0"/>
            </a:endParaRPr>
          </a:p>
          <a:p>
            <a:pPr marL="0" indent="0">
              <a:lnSpc>
                <a:spcPct val="100000"/>
              </a:lnSpc>
              <a:spcAft>
                <a:spcPts val="0"/>
              </a:spcAft>
              <a:buNone/>
              <a:defRPr/>
            </a:pPr>
            <a:endParaRPr lang="ja-JP" altLang="en-US" sz="1500" dirty="0">
              <a:solidFill>
                <a:prstClr val="black"/>
              </a:solidFill>
              <a:latin typeface="HGS明朝E" panose="02020900000000000000" pitchFamily="18" charset="-128"/>
              <a:ea typeface="HGS明朝E" panose="02020900000000000000" pitchFamily="18" charset="-128"/>
            </a:endParaRPr>
          </a:p>
        </p:txBody>
      </p:sp>
      <p:sp>
        <p:nvSpPr>
          <p:cNvPr id="7" name="テキスト ボックス 6">
            <a:extLst>
              <a:ext uri="{FF2B5EF4-FFF2-40B4-BE49-F238E27FC236}">
                <a16:creationId xmlns:a16="http://schemas.microsoft.com/office/drawing/2014/main" id="{D8CAF9C0-CFF2-FCB2-56D2-7FC241AD6752}"/>
              </a:ext>
            </a:extLst>
          </p:cNvPr>
          <p:cNvSpPr txBox="1"/>
          <p:nvPr/>
        </p:nvSpPr>
        <p:spPr>
          <a:xfrm>
            <a:off x="7175680" y="1754919"/>
            <a:ext cx="1367682" cy="577081"/>
          </a:xfrm>
          <a:prstGeom prst="rect">
            <a:avLst/>
          </a:prstGeom>
          <a:noFill/>
        </p:spPr>
        <p:txBody>
          <a:bodyPr wrap="none" rtlCol="0">
            <a:spAutoFit/>
          </a:bodyPr>
          <a:lstStyle/>
          <a:p>
            <a:pPr algn="ctr"/>
            <a:r>
              <a:rPr lang="ja-JP" altLang="en-US" sz="1050" dirty="0">
                <a:latin typeface="Meiryo UI" panose="020B0604030504040204" pitchFamily="50" charset="-128"/>
                <a:ea typeface="Meiryo UI" panose="020B0604030504040204" pitchFamily="50" charset="-128"/>
              </a:rPr>
              <a:t>現在の視点から</a:t>
            </a:r>
            <a:endParaRPr lang="en-US" altLang="ja-JP" sz="1050" dirty="0">
              <a:latin typeface="Meiryo UI" panose="020B0604030504040204" pitchFamily="50" charset="-128"/>
              <a:ea typeface="Meiryo UI" panose="020B0604030504040204" pitchFamily="50" charset="-128"/>
            </a:endParaRPr>
          </a:p>
          <a:p>
            <a:pPr algn="ctr"/>
            <a:r>
              <a:rPr lang="ja-JP" altLang="en-US" sz="1050" dirty="0">
                <a:latin typeface="Meiryo UI" panose="020B0604030504040204" pitchFamily="50" charset="-128"/>
                <a:ea typeface="Meiryo UI" panose="020B0604030504040204" pitchFamily="50" charset="-128"/>
              </a:rPr>
              <a:t>未来を考えると</a:t>
            </a:r>
            <a:endParaRPr lang="en-US" altLang="ja-JP" sz="1050" dirty="0">
              <a:latin typeface="Meiryo UI" panose="020B0604030504040204" pitchFamily="50" charset="-128"/>
              <a:ea typeface="Meiryo UI" panose="020B0604030504040204" pitchFamily="50" charset="-128"/>
            </a:endParaRPr>
          </a:p>
          <a:p>
            <a:pPr algn="ctr"/>
            <a:r>
              <a:rPr lang="ja-JP" altLang="en-US" sz="1050" dirty="0">
                <a:latin typeface="Meiryo UI" panose="020B0604030504040204" pitchFamily="50" charset="-128"/>
                <a:ea typeface="Meiryo UI" panose="020B0604030504040204" pitchFamily="50" charset="-128"/>
              </a:rPr>
              <a:t>近視眼的になりやすい</a:t>
            </a:r>
          </a:p>
        </p:txBody>
      </p:sp>
      <p:sp>
        <p:nvSpPr>
          <p:cNvPr id="8" name="テキスト ボックス 7">
            <a:extLst>
              <a:ext uri="{FF2B5EF4-FFF2-40B4-BE49-F238E27FC236}">
                <a16:creationId xmlns:a16="http://schemas.microsoft.com/office/drawing/2014/main" id="{1E57B6D7-D3FB-C179-E4F6-B7E3ADC67CCE}"/>
              </a:ext>
            </a:extLst>
          </p:cNvPr>
          <p:cNvSpPr txBox="1"/>
          <p:nvPr/>
        </p:nvSpPr>
        <p:spPr>
          <a:xfrm>
            <a:off x="7211387" y="4582745"/>
            <a:ext cx="1544012" cy="900246"/>
          </a:xfrm>
          <a:prstGeom prst="rect">
            <a:avLst/>
          </a:prstGeom>
          <a:noFill/>
        </p:spPr>
        <p:txBody>
          <a:bodyPr wrap="none" rtlCol="0">
            <a:spAutoFit/>
          </a:bodyPr>
          <a:lstStyle/>
          <a:p>
            <a:pPr algn="ctr"/>
            <a:r>
              <a:rPr lang="ja-JP" altLang="en-US" sz="1050" b="1" dirty="0">
                <a:latin typeface="Meiryo UI" panose="020B0604030504040204" pitchFamily="50" charset="-128"/>
                <a:ea typeface="Meiryo UI" panose="020B0604030504040204" pitchFamily="50" charset="-128"/>
              </a:rPr>
              <a:t>②フューチャー・デザイン</a:t>
            </a:r>
            <a:endParaRPr lang="en-US" altLang="ja-JP" sz="1050" b="1" dirty="0">
              <a:latin typeface="Meiryo UI" panose="020B0604030504040204" pitchFamily="50" charset="-128"/>
              <a:ea typeface="Meiryo UI" panose="020B0604030504040204" pitchFamily="50" charset="-128"/>
            </a:endParaRPr>
          </a:p>
          <a:p>
            <a:pPr algn="ctr"/>
            <a:r>
              <a:rPr lang="ja-JP" altLang="en-US" sz="1050" dirty="0">
                <a:latin typeface="Meiryo UI" panose="020B0604030504040204" pitchFamily="50" charset="-128"/>
                <a:ea typeface="Meiryo UI" panose="020B0604030504040204" pitchFamily="50" charset="-128"/>
              </a:rPr>
              <a:t>将来世代の視点で考え、</a:t>
            </a:r>
            <a:endParaRPr lang="en-US" altLang="ja-JP" sz="1050" dirty="0">
              <a:latin typeface="Meiryo UI" panose="020B0604030504040204" pitchFamily="50" charset="-128"/>
              <a:ea typeface="Meiryo UI" panose="020B0604030504040204" pitchFamily="50" charset="-128"/>
            </a:endParaRPr>
          </a:p>
          <a:p>
            <a:pPr algn="ctr"/>
            <a:r>
              <a:rPr lang="ja-JP" altLang="en-US" sz="1050" dirty="0">
                <a:latin typeface="Meiryo UI" panose="020B0604030504040204" pitchFamily="50" charset="-128"/>
                <a:ea typeface="Meiryo UI" panose="020B0604030504040204" pitchFamily="50" charset="-128"/>
              </a:rPr>
              <a:t>現世代にメッセージを送る</a:t>
            </a:r>
            <a:endParaRPr lang="en-US" altLang="ja-JP" sz="1050" dirty="0">
              <a:latin typeface="Meiryo UI" panose="020B0604030504040204" pitchFamily="50" charset="-128"/>
              <a:ea typeface="Meiryo UI" panose="020B0604030504040204" pitchFamily="50" charset="-128"/>
            </a:endParaRPr>
          </a:p>
          <a:p>
            <a:pPr algn="ctr"/>
            <a:endParaRPr lang="en-US" altLang="ja-JP" sz="1050" dirty="0">
              <a:latin typeface="Meiryo UI" panose="020B0604030504040204" pitchFamily="50" charset="-128"/>
              <a:ea typeface="Meiryo UI" panose="020B0604030504040204" pitchFamily="50" charset="-128"/>
            </a:endParaRPr>
          </a:p>
          <a:p>
            <a:pPr algn="ctr"/>
            <a:r>
              <a:rPr lang="ja-JP" altLang="en-US" sz="1050" dirty="0">
                <a:latin typeface="Meiryo UI" panose="020B0604030504040204" pitchFamily="50" charset="-128"/>
                <a:ea typeface="Meiryo UI" panose="020B0604030504040204" pitchFamily="50" charset="-128"/>
              </a:rPr>
              <a:t>「今のうちに～しておこう」</a:t>
            </a:r>
          </a:p>
        </p:txBody>
      </p:sp>
      <p:sp>
        <p:nvSpPr>
          <p:cNvPr id="9" name="テキスト ボックス 8">
            <a:extLst>
              <a:ext uri="{FF2B5EF4-FFF2-40B4-BE49-F238E27FC236}">
                <a16:creationId xmlns:a16="http://schemas.microsoft.com/office/drawing/2014/main" id="{7BD17E3B-2774-2E86-057D-69452D70136C}"/>
              </a:ext>
            </a:extLst>
          </p:cNvPr>
          <p:cNvSpPr txBox="1"/>
          <p:nvPr/>
        </p:nvSpPr>
        <p:spPr>
          <a:xfrm>
            <a:off x="5758286" y="4584754"/>
            <a:ext cx="1518365" cy="900246"/>
          </a:xfrm>
          <a:prstGeom prst="rect">
            <a:avLst/>
          </a:prstGeom>
          <a:noFill/>
        </p:spPr>
        <p:txBody>
          <a:bodyPr wrap="none" rtlCol="0">
            <a:spAutoFit/>
          </a:bodyPr>
          <a:lstStyle/>
          <a:p>
            <a:pPr algn="ctr"/>
            <a:r>
              <a:rPr lang="ja-JP" altLang="en-US" sz="1050" b="1">
                <a:latin typeface="Meiryo UI" panose="020B0604030504040204" pitchFamily="50" charset="-128"/>
                <a:ea typeface="Meiryo UI" panose="020B0604030504040204" pitchFamily="50" charset="-128"/>
              </a:rPr>
              <a:t>①パスト・デザイン</a:t>
            </a:r>
            <a:endParaRPr lang="en-US" altLang="ja-JP" sz="1050" b="1">
              <a:latin typeface="Meiryo UI" panose="020B0604030504040204" pitchFamily="50" charset="-128"/>
              <a:ea typeface="Meiryo UI" panose="020B0604030504040204" pitchFamily="50" charset="-128"/>
            </a:endParaRPr>
          </a:p>
          <a:p>
            <a:pPr algn="ctr"/>
            <a:r>
              <a:rPr lang="ja-JP" altLang="en-US" sz="1050">
                <a:latin typeface="Meiryo UI" panose="020B0604030504040204" pitchFamily="50" charset="-128"/>
                <a:ea typeface="Meiryo UI" panose="020B0604030504040204" pitchFamily="50" charset="-128"/>
              </a:rPr>
              <a:t>現在の視点から</a:t>
            </a:r>
            <a:endParaRPr lang="en-US" altLang="ja-JP" sz="1050">
              <a:latin typeface="Meiryo UI" panose="020B0604030504040204" pitchFamily="50" charset="-128"/>
              <a:ea typeface="Meiryo UI" panose="020B0604030504040204" pitchFamily="50" charset="-128"/>
            </a:endParaRPr>
          </a:p>
          <a:p>
            <a:pPr algn="ctr"/>
            <a:r>
              <a:rPr lang="ja-JP" altLang="en-US" sz="1050">
                <a:latin typeface="Meiryo UI" panose="020B0604030504040204" pitchFamily="50" charset="-128"/>
                <a:ea typeface="Meiryo UI" panose="020B0604030504040204" pitchFamily="50" charset="-128"/>
              </a:rPr>
              <a:t>過去世代に</a:t>
            </a:r>
            <a:endParaRPr lang="en-US" altLang="ja-JP" sz="1050">
              <a:latin typeface="Meiryo UI" panose="020B0604030504040204" pitchFamily="50" charset="-128"/>
              <a:ea typeface="Meiryo UI" panose="020B0604030504040204" pitchFamily="50" charset="-128"/>
            </a:endParaRPr>
          </a:p>
          <a:p>
            <a:pPr algn="ctr"/>
            <a:r>
              <a:rPr lang="ja-JP" altLang="en-US" sz="1050">
                <a:latin typeface="Meiryo UI" panose="020B0604030504040204" pitchFamily="50" charset="-128"/>
                <a:ea typeface="Meiryo UI" panose="020B0604030504040204" pitchFamily="50" charset="-128"/>
              </a:rPr>
              <a:t>メッセージを送る</a:t>
            </a:r>
            <a:endParaRPr lang="en-US" altLang="ja-JP" sz="1050">
              <a:latin typeface="Meiryo UI" panose="020B0604030504040204" pitchFamily="50" charset="-128"/>
              <a:ea typeface="Meiryo UI" panose="020B0604030504040204" pitchFamily="50" charset="-128"/>
            </a:endParaRPr>
          </a:p>
          <a:p>
            <a:pPr algn="ctr"/>
            <a:r>
              <a:rPr lang="ja-JP" altLang="en-US" sz="1050">
                <a:latin typeface="Meiryo UI" panose="020B0604030504040204" pitchFamily="50" charset="-128"/>
                <a:ea typeface="Meiryo UI" panose="020B0604030504040204" pitchFamily="50" charset="-128"/>
              </a:rPr>
              <a:t>「～しておいて欲しかった」</a:t>
            </a:r>
          </a:p>
        </p:txBody>
      </p:sp>
      <p:sp>
        <p:nvSpPr>
          <p:cNvPr id="3" name="正方形/長方形 2">
            <a:extLst>
              <a:ext uri="{FF2B5EF4-FFF2-40B4-BE49-F238E27FC236}">
                <a16:creationId xmlns:a16="http://schemas.microsoft.com/office/drawing/2014/main" id="{07DE67B4-84D1-F0E7-92BC-E6521F064A05}"/>
              </a:ext>
            </a:extLst>
          </p:cNvPr>
          <p:cNvSpPr>
            <a:spLocks noGrp="1" noRot="1" noMove="1" noResize="1" noEditPoints="1" noAdjustHandles="1" noChangeArrowheads="1" noChangeShapeType="1"/>
          </p:cNvSpPr>
          <p:nvPr/>
        </p:nvSpPr>
        <p:spPr>
          <a:xfrm>
            <a:off x="0" y="0"/>
            <a:ext cx="9144000" cy="6858000"/>
          </a:xfrm>
          <a:prstGeom prst="rect">
            <a:avLst/>
          </a:prstGeom>
          <a:solidFill>
            <a:srgbClr val="FFFFFF">
              <a:alpha val="0"/>
            </a:srgbClr>
          </a:solidFill>
          <a:ln w="38100">
            <a:solidFill>
              <a:schemeClr val="accent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02524883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577A113-DA3F-5FC2-F997-0B884AABE9FB}"/>
              </a:ext>
            </a:extLst>
          </p:cNvPr>
          <p:cNvSpPr>
            <a:spLocks noGrp="1"/>
          </p:cNvSpPr>
          <p:nvPr>
            <p:ph type="title"/>
          </p:nvPr>
        </p:nvSpPr>
        <p:spPr/>
        <p:txBody>
          <a:bodyPr/>
          <a:lstStyle/>
          <a:p>
            <a:r>
              <a:rPr kumimoji="1" lang="ja-JP" altLang="en-US"/>
              <a:t>②振返り</a:t>
            </a:r>
          </a:p>
        </p:txBody>
      </p:sp>
      <p:sp>
        <p:nvSpPr>
          <p:cNvPr id="3" name="コンテンツ プレースホルダー 2">
            <a:extLst>
              <a:ext uri="{FF2B5EF4-FFF2-40B4-BE49-F238E27FC236}">
                <a16:creationId xmlns:a16="http://schemas.microsoft.com/office/drawing/2014/main" id="{6F96284A-6279-55E5-D274-9AD7A35C2AB0}"/>
              </a:ext>
            </a:extLst>
          </p:cNvPr>
          <p:cNvSpPr>
            <a:spLocks noGrp="1"/>
          </p:cNvSpPr>
          <p:nvPr>
            <p:ph idx="1"/>
          </p:nvPr>
        </p:nvSpPr>
        <p:spPr/>
        <p:txBody>
          <a:bodyPr/>
          <a:lstStyle/>
          <a:p>
            <a:pPr>
              <a:lnSpc>
                <a:spcPct val="150000"/>
              </a:lnSpc>
            </a:pPr>
            <a:r>
              <a:rPr lang="ja-JP" altLang="en-US" sz="2400"/>
              <a:t>フューチャー・デザインを体験してどう感じたか、　参加者のみなさんで共有しましょう。</a:t>
            </a:r>
            <a:endParaRPr lang="en-US" altLang="ja-JP" sz="2400"/>
          </a:p>
          <a:p>
            <a:endParaRPr lang="ja-JP" altLang="en-US" sz="2400"/>
          </a:p>
          <a:p>
            <a:r>
              <a:rPr lang="ja-JP" altLang="en-US" sz="2400"/>
              <a:t>振返りの問い例：</a:t>
            </a:r>
          </a:p>
          <a:p>
            <a:pPr lvl="1">
              <a:lnSpc>
                <a:spcPct val="150000"/>
              </a:lnSpc>
            </a:pPr>
            <a:r>
              <a:rPr lang="ja-JP" altLang="en-US" sz="2000" b="1"/>
              <a:t>未来人になって考えることで、普段とどのような違いがありましたか？</a:t>
            </a:r>
          </a:p>
          <a:p>
            <a:pPr lvl="1">
              <a:lnSpc>
                <a:spcPct val="150000"/>
              </a:lnSpc>
            </a:pPr>
            <a:r>
              <a:rPr lang="ja-JP" altLang="en-US" sz="2000" b="1"/>
              <a:t>どのような時にフューチャー・デザインを使ってみたいでしょうか？</a:t>
            </a:r>
          </a:p>
        </p:txBody>
      </p:sp>
      <p:sp>
        <p:nvSpPr>
          <p:cNvPr id="4" name="スライド番号プレースホルダー 3">
            <a:extLst>
              <a:ext uri="{FF2B5EF4-FFF2-40B4-BE49-F238E27FC236}">
                <a16:creationId xmlns:a16="http://schemas.microsoft.com/office/drawing/2014/main" id="{82F02C50-69AF-84F3-A7F3-F6305E3195C5}"/>
              </a:ext>
            </a:extLst>
          </p:cNvPr>
          <p:cNvSpPr>
            <a:spLocks noGrp="1"/>
          </p:cNvSpPr>
          <p:nvPr>
            <p:ph type="sldNum" sz="quarter" idx="12"/>
          </p:nvPr>
        </p:nvSpPr>
        <p:spPr/>
        <p:txBody>
          <a:bodyPr/>
          <a:lstStyle/>
          <a:p>
            <a:fld id="{43CE1F33-19CE-4414-9E55-507478994FA3}" type="slidenum">
              <a:rPr kumimoji="1" lang="ja-JP" altLang="en-US" smtClean="0"/>
              <a:t>33</a:t>
            </a:fld>
            <a:endParaRPr kumimoji="1" lang="ja-JP" altLang="en-US"/>
          </a:p>
        </p:txBody>
      </p:sp>
    </p:spTree>
    <p:extLst>
      <p:ext uri="{BB962C8B-B14F-4D97-AF65-F5344CB8AC3E}">
        <p14:creationId xmlns:p14="http://schemas.microsoft.com/office/powerpoint/2010/main" val="156145212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5FD53C8D-BFD3-B81B-F510-2AD9CB1B7749}"/>
              </a:ext>
            </a:extLst>
          </p:cNvPr>
          <p:cNvSpPr>
            <a:spLocks noGrp="1"/>
          </p:cNvSpPr>
          <p:nvPr>
            <p:ph type="sldNum" sz="quarter" idx="12"/>
          </p:nvPr>
        </p:nvSpPr>
        <p:spPr/>
        <p:txBody>
          <a:bodyPr/>
          <a:lstStyle/>
          <a:p>
            <a:fld id="{43CE1F33-19CE-4414-9E55-507478994FA3}" type="slidenum">
              <a:rPr kumimoji="1" lang="ja-JP" altLang="en-US" smtClean="0"/>
              <a:t>34</a:t>
            </a:fld>
            <a:endParaRPr kumimoji="1" lang="ja-JP" altLang="en-US"/>
          </a:p>
        </p:txBody>
      </p:sp>
      <p:sp>
        <p:nvSpPr>
          <p:cNvPr id="2" name="正方形/長方形 1">
            <a:extLst>
              <a:ext uri="{FF2B5EF4-FFF2-40B4-BE49-F238E27FC236}">
                <a16:creationId xmlns:a16="http://schemas.microsoft.com/office/drawing/2014/main" id="{831D7279-FEB4-24A6-7476-5DC51D5FE877}"/>
              </a:ext>
            </a:extLst>
          </p:cNvPr>
          <p:cNvSpPr/>
          <p:nvPr/>
        </p:nvSpPr>
        <p:spPr>
          <a:xfrm>
            <a:off x="0" y="85725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endParaRPr lang="ja-JP" altLang="en-US" sz="17924">
              <a:solidFill>
                <a:schemeClr val="bg1"/>
              </a:solidFill>
            </a:endParaRPr>
          </a:p>
        </p:txBody>
      </p:sp>
      <p:sp>
        <p:nvSpPr>
          <p:cNvPr id="3" name="タイトル 4">
            <a:extLst>
              <a:ext uri="{FF2B5EF4-FFF2-40B4-BE49-F238E27FC236}">
                <a16:creationId xmlns:a16="http://schemas.microsoft.com/office/drawing/2014/main" id="{FDCE8B84-F244-AF0F-ADC7-9F7006C52F18}"/>
              </a:ext>
            </a:extLst>
          </p:cNvPr>
          <p:cNvSpPr txBox="1">
            <a:spLocks/>
          </p:cNvSpPr>
          <p:nvPr/>
        </p:nvSpPr>
        <p:spPr>
          <a:xfrm>
            <a:off x="1602000" y="2700000"/>
            <a:ext cx="5940000" cy="1458000"/>
          </a:xfrm>
          <a:prstGeom prst="rect">
            <a:avLst/>
          </a:prstGeom>
        </p:spPr>
        <p:txBody>
          <a:bodyPr vert="horz" wrap="none" lIns="68580" tIns="34290" rIns="68580" bIns="34290" rtlCol="0" anchor="b">
            <a:noAutofit/>
          </a:bodyPr>
          <a:lstStyle>
            <a:lvl1pPr algn="l" defTabSz="914400" rtl="0" eaLnBrk="1" latinLnBrk="0" hangingPunct="1">
              <a:lnSpc>
                <a:spcPct val="90000"/>
              </a:lnSpc>
              <a:spcBef>
                <a:spcPct val="0"/>
              </a:spcBef>
              <a:buNone/>
              <a:defRPr kumimoji="1" sz="4000" kern="1200">
                <a:solidFill>
                  <a:schemeClr val="tx1"/>
                </a:solidFill>
                <a:latin typeface="+mj-lt"/>
                <a:ea typeface="+mj-ea"/>
                <a:cs typeface="+mj-cs"/>
              </a:defRPr>
            </a:lvl1pPr>
          </a:lstStyle>
          <a:p>
            <a:pPr algn="ctr">
              <a:lnSpc>
                <a:spcPct val="120000"/>
              </a:lnSpc>
            </a:pPr>
            <a:br>
              <a:rPr lang="ja-JP" altLang="en-US" sz="3000" b="1"/>
            </a:br>
            <a:r>
              <a:rPr lang="ja-JP" altLang="en-US" sz="3000" b="1"/>
              <a:t>未来の人々が私たちに</a:t>
            </a:r>
            <a:br>
              <a:rPr lang="en-US" altLang="ja-JP" sz="3000" b="1"/>
            </a:br>
            <a:r>
              <a:rPr lang="ja-JP" altLang="en-US" sz="3000" b="1"/>
              <a:t>「ありがとう」と言いたくなる社会を、</a:t>
            </a:r>
            <a:br>
              <a:rPr lang="ja-JP" altLang="en-US" sz="3000" b="1"/>
            </a:br>
            <a:r>
              <a:rPr lang="ja-JP" altLang="en-US" sz="3000" b="1"/>
              <a:t>一緒にデザインしていきましょう。</a:t>
            </a:r>
          </a:p>
        </p:txBody>
      </p:sp>
      <p:sp>
        <p:nvSpPr>
          <p:cNvPr id="7" name="円弧 6">
            <a:extLst>
              <a:ext uri="{FF2B5EF4-FFF2-40B4-BE49-F238E27FC236}">
                <a16:creationId xmlns:a16="http://schemas.microsoft.com/office/drawing/2014/main" id="{42041EBF-7AE0-AD2A-72AB-289939E916E5}"/>
              </a:ext>
            </a:extLst>
          </p:cNvPr>
          <p:cNvSpPr/>
          <p:nvPr/>
        </p:nvSpPr>
        <p:spPr>
          <a:xfrm>
            <a:off x="765000" y="1673805"/>
            <a:ext cx="7614000" cy="3510390"/>
          </a:xfrm>
          <a:prstGeom prst="arc">
            <a:avLst>
              <a:gd name="adj1" fmla="val 21581016"/>
              <a:gd name="adj2" fmla="val 20030910"/>
            </a:avLst>
          </a:prstGeom>
          <a:ln w="127000" cap="rnd">
            <a:solidFill>
              <a:schemeClr val="accent5">
                <a:lumMod val="60000"/>
                <a:lumOff val="40000"/>
              </a:schemeClr>
            </a:solidFill>
            <a:roun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ja-JP" altLang="en-US" sz="1350"/>
          </a:p>
        </p:txBody>
      </p:sp>
      <p:sp>
        <p:nvSpPr>
          <p:cNvPr id="9" name="ハート 8">
            <a:extLst>
              <a:ext uri="{FF2B5EF4-FFF2-40B4-BE49-F238E27FC236}">
                <a16:creationId xmlns:a16="http://schemas.microsoft.com/office/drawing/2014/main" id="{C6A9E216-8209-0B9E-CB8E-0E7D994B249F}"/>
              </a:ext>
            </a:extLst>
          </p:cNvPr>
          <p:cNvSpPr/>
          <p:nvPr/>
        </p:nvSpPr>
        <p:spPr>
          <a:xfrm>
            <a:off x="7329910" y="1635576"/>
            <a:ext cx="1261184" cy="1113598"/>
          </a:xfrm>
          <a:prstGeom prst="hear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Tree>
    <p:extLst>
      <p:ext uri="{BB962C8B-B14F-4D97-AF65-F5344CB8AC3E}">
        <p14:creationId xmlns:p14="http://schemas.microsoft.com/office/powerpoint/2010/main" val="33851161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88E0B20-FA55-0FB4-5303-3FFC6F956605}"/>
              </a:ext>
            </a:extLst>
          </p:cNvPr>
          <p:cNvSpPr>
            <a:spLocks noGrp="1"/>
          </p:cNvSpPr>
          <p:nvPr>
            <p:ph type="title"/>
          </p:nvPr>
        </p:nvSpPr>
        <p:spPr/>
        <p:txBody>
          <a:bodyPr/>
          <a:lstStyle/>
          <a:p>
            <a:r>
              <a:rPr kumimoji="1" lang="ja-JP" altLang="en-US"/>
              <a:t>参考</a:t>
            </a:r>
            <a:r>
              <a:rPr lang="ja-JP" altLang="en-US"/>
              <a:t>資料</a:t>
            </a:r>
            <a:endParaRPr kumimoji="1" lang="ja-JP" altLang="en-US"/>
          </a:p>
        </p:txBody>
      </p:sp>
      <p:sp>
        <p:nvSpPr>
          <p:cNvPr id="3" name="コンテンツ プレースホルダー 2">
            <a:extLst>
              <a:ext uri="{FF2B5EF4-FFF2-40B4-BE49-F238E27FC236}">
                <a16:creationId xmlns:a16="http://schemas.microsoft.com/office/drawing/2014/main" id="{E273D7BC-D617-EF7B-A397-6E964A486825}"/>
              </a:ext>
            </a:extLst>
          </p:cNvPr>
          <p:cNvSpPr>
            <a:spLocks noGrp="1"/>
          </p:cNvSpPr>
          <p:nvPr>
            <p:ph idx="1"/>
          </p:nvPr>
        </p:nvSpPr>
        <p:spPr/>
        <p:txBody>
          <a:bodyPr>
            <a:normAutofit/>
          </a:bodyPr>
          <a:lstStyle/>
          <a:p>
            <a:pPr marL="0" indent="0">
              <a:buNone/>
            </a:pPr>
            <a:r>
              <a:rPr lang="ja-JP" altLang="en-US" sz="2400" dirty="0"/>
              <a:t>本資料は以下のみなさまのワークショップ資料を参考に作成しました。</a:t>
            </a:r>
            <a:endParaRPr lang="en-US" altLang="ja-JP" sz="2400" dirty="0"/>
          </a:p>
          <a:p>
            <a:pPr marL="0" indent="0">
              <a:buNone/>
            </a:pPr>
            <a:endParaRPr lang="en-US" altLang="ja-JP" sz="2400" dirty="0"/>
          </a:p>
          <a:p>
            <a:r>
              <a:rPr lang="ja-JP" altLang="en-US" sz="2400" dirty="0"/>
              <a:t>西條辰義 様（京都先端科学大学）</a:t>
            </a:r>
            <a:endParaRPr lang="en-US" altLang="ja-JP" sz="2400" dirty="0"/>
          </a:p>
          <a:p>
            <a:r>
              <a:rPr lang="ja-JP" altLang="en-US" sz="2400" dirty="0"/>
              <a:t>中川善典 様（上智大学）</a:t>
            </a:r>
            <a:endParaRPr lang="en-US" altLang="ja-JP" sz="2400" dirty="0"/>
          </a:p>
          <a:p>
            <a:r>
              <a:rPr lang="ja-JP" altLang="en-US" sz="2400" dirty="0"/>
              <a:t>岡本　剛 様（九州大学）</a:t>
            </a:r>
            <a:endParaRPr lang="en-US" altLang="ja-JP" sz="2400" dirty="0"/>
          </a:p>
          <a:p>
            <a:r>
              <a:rPr lang="ja-JP" altLang="en-US" sz="2400" dirty="0"/>
              <a:t>高橋雅明 様（岩手県矢巾町）</a:t>
            </a:r>
          </a:p>
          <a:p>
            <a:r>
              <a:rPr kumimoji="1" lang="ja-JP" altLang="en-US" sz="2400" dirty="0"/>
              <a:t>文田恵子 様（宮崎県木城町）</a:t>
            </a:r>
          </a:p>
        </p:txBody>
      </p:sp>
      <p:sp>
        <p:nvSpPr>
          <p:cNvPr id="4" name="スライド番号プレースホルダー 3">
            <a:extLst>
              <a:ext uri="{FF2B5EF4-FFF2-40B4-BE49-F238E27FC236}">
                <a16:creationId xmlns:a16="http://schemas.microsoft.com/office/drawing/2014/main" id="{DADDC55A-E571-B60C-8C06-7863D578301F}"/>
              </a:ext>
            </a:extLst>
          </p:cNvPr>
          <p:cNvSpPr>
            <a:spLocks noGrp="1"/>
          </p:cNvSpPr>
          <p:nvPr>
            <p:ph type="sldNum" sz="quarter" idx="12"/>
          </p:nvPr>
        </p:nvSpPr>
        <p:spPr/>
        <p:txBody>
          <a:bodyPr/>
          <a:lstStyle/>
          <a:p>
            <a:fld id="{43CE1F33-19CE-4414-9E55-507478994FA3}" type="slidenum">
              <a:rPr kumimoji="1" lang="ja-JP" altLang="en-US" smtClean="0"/>
              <a:t>35</a:t>
            </a:fld>
            <a:endParaRPr kumimoji="1" lang="ja-JP" altLang="en-US"/>
          </a:p>
        </p:txBody>
      </p:sp>
      <p:sp>
        <p:nvSpPr>
          <p:cNvPr id="6" name="テキスト ボックス 5">
            <a:extLst>
              <a:ext uri="{FF2B5EF4-FFF2-40B4-BE49-F238E27FC236}">
                <a16:creationId xmlns:a16="http://schemas.microsoft.com/office/drawing/2014/main" id="{0E3CC2FE-61A9-DE05-E3E2-5BC10A07444F}"/>
              </a:ext>
            </a:extLst>
          </p:cNvPr>
          <p:cNvSpPr txBox="1"/>
          <p:nvPr/>
        </p:nvSpPr>
        <p:spPr>
          <a:xfrm>
            <a:off x="628650" y="5599883"/>
            <a:ext cx="5264150" cy="415498"/>
          </a:xfrm>
          <a:prstGeom prst="rect">
            <a:avLst/>
          </a:prstGeom>
          <a:noFill/>
        </p:spPr>
        <p:txBody>
          <a:bodyPr wrap="square">
            <a:spAutoFit/>
          </a:bodyPr>
          <a:lstStyle/>
          <a:p>
            <a:r>
              <a:rPr lang="ja-JP" altLang="en-US" sz="1050" dirty="0"/>
              <a:t>中川善典様作成のマニュアル「</a:t>
            </a:r>
            <a:r>
              <a:rPr lang="ja-JP" altLang="en-US" sz="1050" b="0" i="0" dirty="0">
                <a:solidFill>
                  <a:srgbClr val="333333"/>
                </a:solidFill>
                <a:effectLst/>
                <a:latin typeface="Helvetica Neue"/>
              </a:rPr>
              <a:t>フューチャー・デザイン実践のために</a:t>
            </a:r>
            <a:r>
              <a:rPr lang="ja-JP" altLang="en-US" sz="1050" dirty="0"/>
              <a:t>」は</a:t>
            </a:r>
            <a:endParaRPr lang="en-US" altLang="ja-JP" sz="1050" dirty="0"/>
          </a:p>
          <a:p>
            <a:r>
              <a:rPr lang="ja-JP" altLang="en-US" sz="1050" dirty="0"/>
              <a:t>以下の</a:t>
            </a:r>
            <a:r>
              <a:rPr lang="en-US" altLang="ja-JP" sz="1050" dirty="0"/>
              <a:t>URL</a:t>
            </a:r>
            <a:r>
              <a:rPr lang="ja-JP" altLang="en-US" sz="1050" dirty="0"/>
              <a:t>よりご覧いただくことができます。</a:t>
            </a:r>
            <a:endParaRPr lang="en-US" altLang="ja-JP" sz="1050" dirty="0"/>
          </a:p>
        </p:txBody>
      </p:sp>
      <p:sp>
        <p:nvSpPr>
          <p:cNvPr id="5" name="正方形/長方形 4">
            <a:extLst>
              <a:ext uri="{FF2B5EF4-FFF2-40B4-BE49-F238E27FC236}">
                <a16:creationId xmlns:a16="http://schemas.microsoft.com/office/drawing/2014/main" id="{636999F6-8EF2-B8B9-378B-E1025D35061D}"/>
              </a:ext>
            </a:extLst>
          </p:cNvPr>
          <p:cNvSpPr>
            <a:spLocks noGrp="1" noRot="1" noMove="1" noResize="1" noEditPoints="1" noAdjustHandles="1" noChangeArrowheads="1" noChangeShapeType="1"/>
          </p:cNvSpPr>
          <p:nvPr/>
        </p:nvSpPr>
        <p:spPr>
          <a:xfrm>
            <a:off x="0" y="0"/>
            <a:ext cx="9144000" cy="6858000"/>
          </a:xfrm>
          <a:prstGeom prst="rect">
            <a:avLst/>
          </a:prstGeom>
          <a:solidFill>
            <a:srgbClr val="FFFFFF">
              <a:alpha val="0"/>
            </a:srgbClr>
          </a:solidFill>
          <a:ln w="38100">
            <a:solidFill>
              <a:schemeClr val="accent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テキスト ボックス 6">
            <a:extLst>
              <a:ext uri="{FF2B5EF4-FFF2-40B4-BE49-F238E27FC236}">
                <a16:creationId xmlns:a16="http://schemas.microsoft.com/office/drawing/2014/main" id="{B676B5B1-BD3B-CAAC-40CD-5A865F26E262}"/>
              </a:ext>
            </a:extLst>
          </p:cNvPr>
          <p:cNvSpPr txBox="1"/>
          <p:nvPr/>
        </p:nvSpPr>
        <p:spPr>
          <a:xfrm>
            <a:off x="628650" y="5923048"/>
            <a:ext cx="5264150" cy="253916"/>
          </a:xfrm>
          <a:prstGeom prst="rect">
            <a:avLst/>
          </a:prstGeom>
          <a:noFill/>
        </p:spPr>
        <p:txBody>
          <a:bodyPr wrap="square">
            <a:spAutoFit/>
          </a:bodyPr>
          <a:lstStyle/>
          <a:p>
            <a:r>
              <a:rPr lang="en-US" altLang="ja-JP" sz="1050" u="sng" dirty="0">
                <a:solidFill>
                  <a:srgbClr val="333333"/>
                </a:solidFill>
                <a:effectLst/>
                <a:latin typeface="Helvetica" panose="020B0604020202020204" pitchFamily="34" charset="0"/>
                <a:ea typeface="ＭＳ Ｐゴシック" panose="020B0600070205080204" pitchFamily="50" charset="-128"/>
                <a:hlinkClick r:id="rId3"/>
              </a:rPr>
              <a:t>https://doi.org/10.20568/0002000037</a:t>
            </a:r>
            <a:endParaRPr lang="en-US" altLang="ja-JP" sz="1050" dirty="0"/>
          </a:p>
        </p:txBody>
      </p:sp>
    </p:spTree>
    <p:extLst>
      <p:ext uri="{BB962C8B-B14F-4D97-AF65-F5344CB8AC3E}">
        <p14:creationId xmlns:p14="http://schemas.microsoft.com/office/powerpoint/2010/main" val="36434818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F12730EC-B17F-2FB7-6D2B-62D3E1CD97D0}"/>
              </a:ext>
            </a:extLst>
          </p:cNvPr>
          <p:cNvSpPr>
            <a:spLocks noGrp="1"/>
          </p:cNvSpPr>
          <p:nvPr>
            <p:ph type="sldNum" sz="quarter" idx="12"/>
          </p:nvPr>
        </p:nvSpPr>
        <p:spPr/>
        <p:txBody>
          <a:bodyPr/>
          <a:lstStyle/>
          <a:p>
            <a:fld id="{43CE1F33-19CE-4414-9E55-507478994FA3}" type="slidenum">
              <a:rPr kumimoji="1" lang="ja-JP" altLang="en-US" smtClean="0"/>
              <a:t>3</a:t>
            </a:fld>
            <a:endParaRPr kumimoji="1" lang="ja-JP" altLang="en-US"/>
          </a:p>
        </p:txBody>
      </p:sp>
      <p:graphicFrame>
        <p:nvGraphicFramePr>
          <p:cNvPr id="5" name="表 4">
            <a:extLst>
              <a:ext uri="{FF2B5EF4-FFF2-40B4-BE49-F238E27FC236}">
                <a16:creationId xmlns:a16="http://schemas.microsoft.com/office/drawing/2014/main" id="{631F29B8-5360-11B1-DF9E-A97AB449A185}"/>
              </a:ext>
            </a:extLst>
          </p:cNvPr>
          <p:cNvGraphicFramePr>
            <a:graphicFrameLocks noGrp="1"/>
          </p:cNvGraphicFramePr>
          <p:nvPr>
            <p:extLst>
              <p:ext uri="{D42A27DB-BD31-4B8C-83A1-F6EECF244321}">
                <p14:modId xmlns:p14="http://schemas.microsoft.com/office/powerpoint/2010/main" val="1840803176"/>
              </p:ext>
            </p:extLst>
          </p:nvPr>
        </p:nvGraphicFramePr>
        <p:xfrm>
          <a:off x="211017" y="136525"/>
          <a:ext cx="8721970" cy="6151157"/>
        </p:xfrm>
        <a:graphic>
          <a:graphicData uri="http://schemas.openxmlformats.org/drawingml/2006/table">
            <a:tbl>
              <a:tblPr/>
              <a:tblGrid>
                <a:gridCol w="186085">
                  <a:extLst>
                    <a:ext uri="{9D8B030D-6E8A-4147-A177-3AD203B41FA5}">
                      <a16:colId xmlns:a16="http://schemas.microsoft.com/office/drawing/2014/main" val="2924774296"/>
                    </a:ext>
                  </a:extLst>
                </a:gridCol>
                <a:gridCol w="853530">
                  <a:extLst>
                    <a:ext uri="{9D8B030D-6E8A-4147-A177-3AD203B41FA5}">
                      <a16:colId xmlns:a16="http://schemas.microsoft.com/office/drawing/2014/main" val="983918222"/>
                    </a:ext>
                  </a:extLst>
                </a:gridCol>
                <a:gridCol w="3969442">
                  <a:extLst>
                    <a:ext uri="{9D8B030D-6E8A-4147-A177-3AD203B41FA5}">
                      <a16:colId xmlns:a16="http://schemas.microsoft.com/office/drawing/2014/main" val="1010723633"/>
                    </a:ext>
                  </a:extLst>
                </a:gridCol>
                <a:gridCol w="297033">
                  <a:extLst>
                    <a:ext uri="{9D8B030D-6E8A-4147-A177-3AD203B41FA5}">
                      <a16:colId xmlns:a16="http://schemas.microsoft.com/office/drawing/2014/main" val="3458734668"/>
                    </a:ext>
                  </a:extLst>
                </a:gridCol>
                <a:gridCol w="513057">
                  <a:extLst>
                    <a:ext uri="{9D8B030D-6E8A-4147-A177-3AD203B41FA5}">
                      <a16:colId xmlns:a16="http://schemas.microsoft.com/office/drawing/2014/main" val="132203269"/>
                    </a:ext>
                  </a:extLst>
                </a:gridCol>
                <a:gridCol w="2902823">
                  <a:extLst>
                    <a:ext uri="{9D8B030D-6E8A-4147-A177-3AD203B41FA5}">
                      <a16:colId xmlns:a16="http://schemas.microsoft.com/office/drawing/2014/main" val="3574127633"/>
                    </a:ext>
                  </a:extLst>
                </a:gridCol>
              </a:tblGrid>
              <a:tr h="257003">
                <a:tc gridSpan="3">
                  <a:txBody>
                    <a:bodyPr/>
                    <a:lstStyle/>
                    <a:p>
                      <a:pPr algn="l" fontAlgn="ctr"/>
                      <a:r>
                        <a:rPr lang="ja-JP" altLang="en-US" sz="900" b="1" i="0" u="none" strike="noStrike" dirty="0">
                          <a:solidFill>
                            <a:srgbClr val="000000"/>
                          </a:solidFill>
                          <a:effectLst/>
                          <a:latin typeface="游ゴシック" panose="020B0400000000000000" pitchFamily="50" charset="-128"/>
                          <a:ea typeface="游ゴシック" panose="020B0400000000000000" pitchFamily="50" charset="-128"/>
                        </a:rPr>
                        <a:t>■ワークショップ進行時間の目安</a:t>
                      </a:r>
                    </a:p>
                  </a:txBody>
                  <a:tcPr marL="686" marR="686" marT="686" marB="0" anchor="ctr">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a:txBody>
                    <a:bodyPr/>
                    <a:lstStyle/>
                    <a:p>
                      <a:pPr algn="l" fontAlgn="ctr"/>
                      <a:endParaRPr lang="ja-JP" altLang="en-US" sz="900" b="0" i="0" u="none" strike="noStrike">
                        <a:solidFill>
                          <a:srgbClr val="000000"/>
                        </a:solidFill>
                        <a:effectLst/>
                        <a:latin typeface="游ゴシック" panose="020B0400000000000000" pitchFamily="50" charset="-128"/>
                        <a:ea typeface="游ゴシック" panose="020B0400000000000000" pitchFamily="50" charset="-128"/>
                      </a:endParaRPr>
                    </a:p>
                  </a:txBody>
                  <a:tcPr marL="686" marR="686" marT="686"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ctr"/>
                      <a:endParaRPr lang="ja-JP" altLang="en-US" sz="900" b="0" i="0" u="none" strike="noStrike">
                        <a:solidFill>
                          <a:srgbClr val="000000"/>
                        </a:solidFill>
                        <a:effectLst/>
                        <a:latin typeface="游ゴシック" panose="020B0400000000000000" pitchFamily="50" charset="-128"/>
                        <a:ea typeface="游ゴシック" panose="020B0400000000000000" pitchFamily="50" charset="-128"/>
                      </a:endParaRPr>
                    </a:p>
                  </a:txBody>
                  <a:tcPr marL="686" marR="686" marT="686"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ctr"/>
                      <a:endParaRPr lang="ja-JP" altLang="en-US" sz="900" b="0" i="0" u="none" strike="noStrike">
                        <a:solidFill>
                          <a:srgbClr val="000000"/>
                        </a:solidFill>
                        <a:effectLst/>
                        <a:latin typeface="游ゴシック" panose="020B0400000000000000" pitchFamily="50" charset="-128"/>
                        <a:ea typeface="游ゴシック" panose="020B0400000000000000" pitchFamily="50" charset="-128"/>
                      </a:endParaRPr>
                    </a:p>
                  </a:txBody>
                  <a:tcPr marL="686" marR="686" marT="686" marB="0" anchor="ctr">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27029592"/>
                  </a:ext>
                </a:extLst>
              </a:tr>
              <a:tr h="324620">
                <a:tc>
                  <a:txBody>
                    <a:bodyPr/>
                    <a:lstStyle/>
                    <a:p>
                      <a:pPr algn="ctr" fontAlgn="ctr"/>
                      <a:r>
                        <a:rPr lang="en-US" sz="900" b="0" i="0" u="none" strike="noStrike">
                          <a:solidFill>
                            <a:srgbClr val="000000"/>
                          </a:solidFill>
                          <a:effectLst/>
                          <a:latin typeface="Meiryo UI" panose="020B0604030504040204" pitchFamily="50" charset="-128"/>
                          <a:ea typeface="Meiryo UI" panose="020B0604030504040204" pitchFamily="50" charset="-128"/>
                        </a:rPr>
                        <a:t>No </a:t>
                      </a:r>
                    </a:p>
                  </a:txBody>
                  <a:tcPr marL="686" marR="686" marT="68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tx2">
                        <a:lumMod val="20000"/>
                        <a:lumOff val="80000"/>
                      </a:schemeClr>
                    </a:solidFill>
                  </a:tcPr>
                </a:tc>
                <a:tc>
                  <a:txBody>
                    <a:bodyPr/>
                    <a:lstStyle/>
                    <a:p>
                      <a:pPr algn="l"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項目</a:t>
                      </a:r>
                    </a:p>
                  </a:txBody>
                  <a:tcPr marL="686" marR="686" marT="68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tx2">
                        <a:lumMod val="20000"/>
                        <a:lumOff val="80000"/>
                      </a:schemeClr>
                    </a:solidFill>
                  </a:tcPr>
                </a:tc>
                <a:tc>
                  <a:txBody>
                    <a:bodyPr/>
                    <a:lstStyle/>
                    <a:p>
                      <a:pPr algn="l"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内容</a:t>
                      </a:r>
                    </a:p>
                  </a:txBody>
                  <a:tcPr marL="686" marR="686" marT="68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lumMod val="20000"/>
                        <a:lumOff val="80000"/>
                      </a:schemeClr>
                    </a:solidFill>
                  </a:tcPr>
                </a:tc>
                <a:tc>
                  <a:txBody>
                    <a:bodyPr/>
                    <a:lstStyle/>
                    <a:p>
                      <a:pPr algn="ctr" fontAlgn="ctr"/>
                      <a:r>
                        <a:rPr lang="zh-TW" altLang="en-US" sz="900" b="0" i="0" u="none" strike="noStrike" dirty="0">
                          <a:solidFill>
                            <a:srgbClr val="000000"/>
                          </a:solidFill>
                          <a:effectLst/>
                          <a:latin typeface="Meiryo UI" panose="020B0604030504040204" pitchFamily="50" charset="-128"/>
                          <a:ea typeface="Meiryo UI" panose="020B0604030504040204" pitchFamily="50" charset="-128"/>
                        </a:rPr>
                        <a:t>時間（分）</a:t>
                      </a:r>
                    </a:p>
                  </a:txBody>
                  <a:tcPr marL="686" marR="686" marT="68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lumMod val="20000"/>
                        <a:lumOff val="80000"/>
                      </a:schemeClr>
                    </a:solidFill>
                  </a:tcPr>
                </a:tc>
                <a:tc>
                  <a:txBody>
                    <a:bodyPr/>
                    <a:lstStyle/>
                    <a:p>
                      <a:pPr algn="ct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担当</a:t>
                      </a:r>
                    </a:p>
                  </a:txBody>
                  <a:tcPr marL="686" marR="686" marT="68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lumMod val="20000"/>
                        <a:lumOff val="80000"/>
                      </a:schemeClr>
                    </a:solidFill>
                  </a:tcPr>
                </a:tc>
                <a:tc>
                  <a:txBody>
                    <a:bodyPr/>
                    <a:lstStyle/>
                    <a:p>
                      <a:pPr algn="l"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備考</a:t>
                      </a:r>
                    </a:p>
                  </a:txBody>
                  <a:tcPr marL="686" marR="686" marT="68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63975432"/>
                  </a:ext>
                </a:extLst>
              </a:tr>
              <a:tr h="309905">
                <a:tc>
                  <a:txBody>
                    <a:bodyPr/>
                    <a:lstStyle/>
                    <a:p>
                      <a:pPr algn="ctr" fontAlgn="ct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1</a:t>
                      </a:r>
                    </a:p>
                  </a:txBody>
                  <a:tcPr marL="686" marR="686" marT="686"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l" fontAlgn="ct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開会</a:t>
                      </a:r>
                    </a:p>
                  </a:txBody>
                  <a:tcPr marL="686" marR="686" marT="686"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l" fontAlgn="ct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主催者より挨拶、本日の趣旨説明等</a:t>
                      </a:r>
                    </a:p>
                  </a:txBody>
                  <a:tcPr marL="686" marR="686" marT="686" marB="0" anchor="ctr">
                    <a:lnL w="9525" cap="flat" cmpd="sng" algn="ctr">
                      <a:solidFill>
                        <a:schemeClr val="tx1">
                          <a:lumMod val="50000"/>
                          <a:lumOff val="50000"/>
                        </a:schemeClr>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ctr" fontAlgn="ct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5</a:t>
                      </a:r>
                    </a:p>
                  </a:txBody>
                  <a:tcPr marL="686" marR="686" marT="686"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ct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事務局</a:t>
                      </a:r>
                    </a:p>
                  </a:txBody>
                  <a:tcPr marL="686" marR="686" marT="686"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ctr"/>
                      <a:endParaRPr lang="ja-JP" altLang="en-US" sz="900" b="0" i="0" u="none" strike="noStrike">
                        <a:solidFill>
                          <a:srgbClr val="000000"/>
                        </a:solidFill>
                        <a:effectLst/>
                        <a:latin typeface="游ゴシック" panose="020B0400000000000000" pitchFamily="50" charset="-128"/>
                        <a:ea typeface="游ゴシック" panose="020B0400000000000000" pitchFamily="50" charset="-128"/>
                      </a:endParaRPr>
                    </a:p>
                  </a:txBody>
                  <a:tcPr marL="686" marR="686" marT="686" marB="0" anchor="ctr">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33942188"/>
                  </a:ext>
                </a:extLst>
              </a:tr>
              <a:tr h="309905">
                <a:tc>
                  <a:txBody>
                    <a:bodyPr/>
                    <a:lstStyle/>
                    <a:p>
                      <a:pPr algn="ctr" fontAlgn="ct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2</a:t>
                      </a:r>
                    </a:p>
                  </a:txBody>
                  <a:tcPr marL="686" marR="686" marT="686"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l" fontAlgn="ct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講義</a:t>
                      </a:r>
                    </a:p>
                  </a:txBody>
                  <a:tcPr marL="686" marR="686" marT="686"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l" fontAlgn="ct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フューチャー・デザインとは</a:t>
                      </a:r>
                    </a:p>
                  </a:txBody>
                  <a:tcPr marL="686" marR="686" marT="686" marB="0" anchor="ctr">
                    <a:lnL w="9525" cap="flat" cmpd="sng" algn="ctr">
                      <a:solidFill>
                        <a:schemeClr val="tx1">
                          <a:lumMod val="50000"/>
                          <a:lumOff val="50000"/>
                        </a:schemeClr>
                      </a:solidFill>
                      <a:prstDash val="solid"/>
                      <a:round/>
                      <a:headEnd type="none" w="med" len="med"/>
                      <a:tailEnd type="none" w="med" len="med"/>
                    </a:lnL>
                    <a:lnR>
                      <a:noFill/>
                    </a:lnR>
                    <a:lnT>
                      <a:noFill/>
                    </a:lnT>
                    <a:lnB>
                      <a:noFill/>
                    </a:lnB>
                  </a:tcPr>
                </a:tc>
                <a:tc>
                  <a:txBody>
                    <a:bodyPr/>
                    <a:lstStyle/>
                    <a:p>
                      <a:pPr algn="ctr" fontAlgn="ct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5</a:t>
                      </a:r>
                    </a:p>
                  </a:txBody>
                  <a:tcPr marL="686" marR="686" marT="686" marB="0" anchor="ctr">
                    <a:lnL>
                      <a:noFill/>
                    </a:lnL>
                    <a:lnR>
                      <a:noFill/>
                    </a:lnR>
                    <a:lnT>
                      <a:noFill/>
                    </a:lnT>
                    <a:lnB>
                      <a:noFill/>
                    </a:lnB>
                  </a:tcPr>
                </a:tc>
                <a:tc>
                  <a:txBody>
                    <a:bodyPr/>
                    <a:lstStyle/>
                    <a:p>
                      <a:pPr algn="ctr" fontAlgn="ct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事務局</a:t>
                      </a:r>
                    </a:p>
                  </a:txBody>
                  <a:tcPr marL="686" marR="686" marT="686" marB="0" anchor="ctr">
                    <a:lnL>
                      <a:noFill/>
                    </a:lnL>
                    <a:lnR>
                      <a:noFill/>
                    </a:lnR>
                    <a:lnT>
                      <a:noFill/>
                    </a:lnT>
                    <a:lnB>
                      <a:noFill/>
                    </a:lnB>
                  </a:tcPr>
                </a:tc>
                <a:tc>
                  <a:txBody>
                    <a:bodyPr/>
                    <a:lstStyle/>
                    <a:p>
                      <a:pPr algn="l" fontAlgn="ctr"/>
                      <a:endParaRPr lang="ja-JP" altLang="en-US" sz="900" b="0" i="0" u="none" strike="noStrike">
                        <a:solidFill>
                          <a:srgbClr val="000000"/>
                        </a:solidFill>
                        <a:effectLst/>
                        <a:latin typeface="游ゴシック" panose="020B0400000000000000" pitchFamily="50" charset="-128"/>
                        <a:ea typeface="游ゴシック" panose="020B0400000000000000" pitchFamily="50" charset="-128"/>
                      </a:endParaRPr>
                    </a:p>
                  </a:txBody>
                  <a:tcPr marL="686" marR="686" marT="686" marB="0" anchor="ctr">
                    <a:lnL>
                      <a:noFill/>
                    </a:lnL>
                    <a:lnR>
                      <a:noFill/>
                    </a:lnR>
                    <a:lnT>
                      <a:noFill/>
                    </a:lnT>
                    <a:lnB>
                      <a:noFill/>
                    </a:lnB>
                  </a:tcPr>
                </a:tc>
                <a:extLst>
                  <a:ext uri="{0D108BD9-81ED-4DB2-BD59-A6C34878D82A}">
                    <a16:rowId xmlns:a16="http://schemas.microsoft.com/office/drawing/2014/main" val="2836039099"/>
                  </a:ext>
                </a:extLst>
              </a:tr>
              <a:tr h="309905">
                <a:tc>
                  <a:txBody>
                    <a:bodyPr/>
                    <a:lstStyle/>
                    <a:p>
                      <a:pPr algn="ctr" fontAlgn="ct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3</a:t>
                      </a:r>
                    </a:p>
                  </a:txBody>
                  <a:tcPr marL="686" marR="686" marT="686"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l" fontAlgn="ct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アイスブレイク</a:t>
                      </a:r>
                    </a:p>
                  </a:txBody>
                  <a:tcPr marL="686" marR="686" marT="686"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l" fontAlgn="ct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アイスブレイク・参加者自己紹介、グループワークのコツ</a:t>
                      </a:r>
                    </a:p>
                  </a:txBody>
                  <a:tcPr marL="686" marR="686" marT="686" marB="0" anchor="ctr">
                    <a:lnL w="9525" cap="flat" cmpd="sng" algn="ctr">
                      <a:solidFill>
                        <a:schemeClr val="tx1">
                          <a:lumMod val="50000"/>
                          <a:lumOff val="50000"/>
                        </a:schemeClr>
                      </a:solidFill>
                      <a:prstDash val="solid"/>
                      <a:round/>
                      <a:headEnd type="none" w="med" len="med"/>
                      <a:tailEnd type="none" w="med" len="med"/>
                    </a:lnL>
                    <a:lnR>
                      <a:noFill/>
                    </a:lnR>
                    <a:lnT>
                      <a:noFill/>
                    </a:lnT>
                    <a:lnB>
                      <a:noFill/>
                    </a:lnB>
                  </a:tcPr>
                </a:tc>
                <a:tc>
                  <a:txBody>
                    <a:bodyPr/>
                    <a:lstStyle/>
                    <a:p>
                      <a:pPr algn="ctr" fontAlgn="ct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10</a:t>
                      </a:r>
                    </a:p>
                  </a:txBody>
                  <a:tcPr marL="686" marR="686" marT="686" marB="0" anchor="ctr">
                    <a:lnL>
                      <a:noFill/>
                    </a:lnL>
                    <a:lnR>
                      <a:noFill/>
                    </a:lnR>
                    <a:lnT>
                      <a:noFill/>
                    </a:lnT>
                    <a:lnB>
                      <a:noFill/>
                    </a:lnB>
                  </a:tcPr>
                </a:tc>
                <a:tc>
                  <a:txBody>
                    <a:bodyPr/>
                    <a:lstStyle/>
                    <a:p>
                      <a:pPr algn="ctr" fontAlgn="ct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参加者</a:t>
                      </a:r>
                    </a:p>
                  </a:txBody>
                  <a:tcPr marL="686" marR="686" marT="686" marB="0" anchor="ctr">
                    <a:lnL>
                      <a:noFill/>
                    </a:lnL>
                    <a:lnR>
                      <a:noFill/>
                    </a:lnR>
                    <a:lnT>
                      <a:noFill/>
                    </a:lnT>
                    <a:lnB>
                      <a:noFill/>
                    </a:lnB>
                    <a:solidFill>
                      <a:srgbClr val="FCE4D6"/>
                    </a:solidFill>
                  </a:tcPr>
                </a:tc>
                <a:tc>
                  <a:txBody>
                    <a:bodyPr/>
                    <a:lstStyle/>
                    <a:p>
                      <a:pPr algn="l" fontAlgn="ct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パスト・デザインへの入口としての要素も含む</a:t>
                      </a:r>
                    </a:p>
                  </a:txBody>
                  <a:tcPr marL="686" marR="686" marT="686" marB="0" anchor="ctr">
                    <a:lnL>
                      <a:noFill/>
                    </a:lnL>
                    <a:lnR>
                      <a:noFill/>
                    </a:lnR>
                    <a:lnT>
                      <a:noFill/>
                    </a:lnT>
                    <a:lnB>
                      <a:noFill/>
                    </a:lnB>
                  </a:tcPr>
                </a:tc>
                <a:extLst>
                  <a:ext uri="{0D108BD9-81ED-4DB2-BD59-A6C34878D82A}">
                    <a16:rowId xmlns:a16="http://schemas.microsoft.com/office/drawing/2014/main" val="1453133295"/>
                  </a:ext>
                </a:extLst>
              </a:tr>
              <a:tr h="324620">
                <a:tc>
                  <a:txBody>
                    <a:bodyPr/>
                    <a:lstStyle/>
                    <a:p>
                      <a:pPr algn="ctr" fontAlgn="ct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4</a:t>
                      </a:r>
                    </a:p>
                  </a:txBody>
                  <a:tcPr marL="686" marR="686" marT="686"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rowSpan="4">
                  <a:txBody>
                    <a:bodyPr/>
                    <a:lstStyle/>
                    <a:p>
                      <a:pPr algn="l" fontAlgn="ct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ワーク</a:t>
                      </a: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1</a:t>
                      </a:r>
                    </a:p>
                    <a:p>
                      <a:pPr algn="l" fontAlgn="ct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未来人になる</a:t>
                      </a:r>
                      <a:b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b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準備</a:t>
                      </a:r>
                      <a:endParaRPr lang="en-US" altLang="ja-JP" sz="900" b="0" i="0" u="none" strike="noStrike">
                        <a:solidFill>
                          <a:srgbClr val="000000"/>
                        </a:solidFill>
                        <a:effectLst/>
                        <a:latin typeface="游ゴシック" panose="020B0400000000000000" pitchFamily="50" charset="-128"/>
                        <a:ea typeface="游ゴシック" panose="020B0400000000000000" pitchFamily="50" charset="-128"/>
                      </a:endParaRPr>
                    </a:p>
                    <a:p>
                      <a:pPr algn="l" fontAlgn="ct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（パスト</a:t>
                      </a:r>
                      <a:b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b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・デザイン）</a:t>
                      </a:r>
                    </a:p>
                  </a:txBody>
                  <a:tcPr marL="686" marR="686" marT="686"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l" fontAlgn="ct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自治体の人口推計を確認し、過去</a:t>
                      </a: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30</a:t>
                      </a: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年で地域に影響の大きかった出来事を２－３挙げる</a:t>
                      </a:r>
                    </a:p>
                  </a:txBody>
                  <a:tcPr marL="686" marR="686" marT="686" marB="0" anchor="ctr">
                    <a:lnL w="9525" cap="flat" cmpd="sng" algn="ctr">
                      <a:solidFill>
                        <a:schemeClr val="tx1">
                          <a:lumMod val="50000"/>
                          <a:lumOff val="50000"/>
                        </a:schemeClr>
                      </a:solidFill>
                      <a:prstDash val="solid"/>
                      <a:round/>
                      <a:headEnd type="none" w="med" len="med"/>
                      <a:tailEnd type="none" w="med" len="med"/>
                    </a:lnL>
                    <a:lnR>
                      <a:noFill/>
                    </a:lnR>
                    <a:lnT>
                      <a:noFill/>
                    </a:lnT>
                    <a:lnB>
                      <a:noFill/>
                    </a:lnB>
                  </a:tcPr>
                </a:tc>
                <a:tc>
                  <a:txBody>
                    <a:bodyPr/>
                    <a:lstStyle/>
                    <a:p>
                      <a:pPr algn="ctr" fontAlgn="ct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5</a:t>
                      </a:r>
                    </a:p>
                  </a:txBody>
                  <a:tcPr marL="686" marR="686" marT="686" marB="0" anchor="ctr">
                    <a:lnL>
                      <a:noFill/>
                    </a:lnL>
                    <a:lnR>
                      <a:noFill/>
                    </a:lnR>
                    <a:lnT>
                      <a:noFill/>
                    </a:lnT>
                    <a:lnB>
                      <a:noFill/>
                    </a:lnB>
                  </a:tcPr>
                </a:tc>
                <a:tc>
                  <a:txBody>
                    <a:bodyPr/>
                    <a:lstStyle/>
                    <a:p>
                      <a:pPr algn="ctr" fontAlgn="ct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参加者</a:t>
                      </a:r>
                    </a:p>
                  </a:txBody>
                  <a:tcPr marL="686" marR="686" marT="686" marB="0" anchor="ctr">
                    <a:lnL>
                      <a:noFill/>
                    </a:lnL>
                    <a:lnR>
                      <a:noFill/>
                    </a:lnR>
                    <a:lnT>
                      <a:noFill/>
                    </a:lnT>
                    <a:lnB>
                      <a:noFill/>
                    </a:lnB>
                    <a:solidFill>
                      <a:srgbClr val="FCE4D6"/>
                    </a:solidFill>
                  </a:tcPr>
                </a:tc>
                <a:tc>
                  <a:txBody>
                    <a:bodyPr/>
                    <a:lstStyle/>
                    <a:p>
                      <a:pPr algn="l" fontAlgn="ct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人口推計は各自治体の「人口ビジョン」等より抜粋</a:t>
                      </a:r>
                    </a:p>
                  </a:txBody>
                  <a:tcPr marL="686" marR="686" marT="686" marB="0" anchor="ctr">
                    <a:lnL>
                      <a:noFill/>
                    </a:lnL>
                    <a:lnR>
                      <a:noFill/>
                    </a:lnR>
                    <a:lnT>
                      <a:noFill/>
                    </a:lnT>
                    <a:lnB>
                      <a:noFill/>
                    </a:lnB>
                  </a:tcPr>
                </a:tc>
                <a:extLst>
                  <a:ext uri="{0D108BD9-81ED-4DB2-BD59-A6C34878D82A}">
                    <a16:rowId xmlns:a16="http://schemas.microsoft.com/office/drawing/2014/main" val="3174179789"/>
                  </a:ext>
                </a:extLst>
              </a:tr>
              <a:tr h="324620">
                <a:tc>
                  <a:txBody>
                    <a:bodyPr/>
                    <a:lstStyle/>
                    <a:p>
                      <a:pPr algn="ctr" fontAlgn="ct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5</a:t>
                      </a:r>
                    </a:p>
                  </a:txBody>
                  <a:tcPr marL="686" marR="686" marT="686"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vMerge="1">
                  <a:txBody>
                    <a:bodyPr/>
                    <a:lstStyle/>
                    <a:p>
                      <a:endParaRPr kumimoji="1" lang="ja-JP" altLang="en-US"/>
                    </a:p>
                  </a:txBody>
                  <a:tcPr/>
                </a:tc>
                <a:tc>
                  <a:txBody>
                    <a:bodyPr/>
                    <a:lstStyle/>
                    <a:p>
                      <a:pPr algn="l" fontAlgn="ct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過去</a:t>
                      </a: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30</a:t>
                      </a: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年間の地域の変化（変化を「良かったこと」／「悪かったこと」、両方の面から振り返る）</a:t>
                      </a:r>
                    </a:p>
                  </a:txBody>
                  <a:tcPr marL="686" marR="686" marT="686" marB="0" anchor="ctr">
                    <a:lnL w="9525" cap="flat" cmpd="sng" algn="ctr">
                      <a:solidFill>
                        <a:schemeClr val="tx1">
                          <a:lumMod val="50000"/>
                          <a:lumOff val="50000"/>
                        </a:schemeClr>
                      </a:solidFill>
                      <a:prstDash val="solid"/>
                      <a:round/>
                      <a:headEnd type="none" w="med" len="med"/>
                      <a:tailEnd type="none" w="med" len="med"/>
                    </a:lnL>
                    <a:lnR>
                      <a:noFill/>
                    </a:lnR>
                    <a:lnT>
                      <a:noFill/>
                    </a:lnT>
                    <a:lnB>
                      <a:noFill/>
                    </a:lnB>
                  </a:tcPr>
                </a:tc>
                <a:tc>
                  <a:txBody>
                    <a:bodyPr/>
                    <a:lstStyle/>
                    <a:p>
                      <a:pPr algn="ctr" fontAlgn="ct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10</a:t>
                      </a:r>
                    </a:p>
                  </a:txBody>
                  <a:tcPr marL="686" marR="686" marT="686" marB="0" anchor="ctr">
                    <a:lnL>
                      <a:noFill/>
                    </a:lnL>
                    <a:lnR>
                      <a:noFill/>
                    </a:lnR>
                    <a:lnT>
                      <a:noFill/>
                    </a:lnT>
                    <a:lnB>
                      <a:noFill/>
                    </a:lnB>
                  </a:tcPr>
                </a:tc>
                <a:tc>
                  <a:txBody>
                    <a:bodyPr/>
                    <a:lstStyle/>
                    <a:p>
                      <a:pPr algn="ctr" fontAlgn="ct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参加者</a:t>
                      </a:r>
                    </a:p>
                  </a:txBody>
                  <a:tcPr marL="686" marR="686" marT="686" marB="0" anchor="ctr">
                    <a:lnL>
                      <a:noFill/>
                    </a:lnL>
                    <a:lnR>
                      <a:noFill/>
                    </a:lnR>
                    <a:lnT>
                      <a:noFill/>
                    </a:lnT>
                    <a:lnB>
                      <a:noFill/>
                    </a:lnB>
                    <a:solidFill>
                      <a:srgbClr val="FCE4D6"/>
                    </a:solidFill>
                  </a:tcPr>
                </a:tc>
                <a:tc>
                  <a:txBody>
                    <a:bodyPr/>
                    <a:lstStyle/>
                    <a:p>
                      <a:pPr algn="l" fontAlgn="ctr"/>
                      <a:endParaRPr lang="ja-JP" altLang="en-US" sz="900" b="0" i="0" u="none" strike="noStrike">
                        <a:solidFill>
                          <a:srgbClr val="000000"/>
                        </a:solidFill>
                        <a:effectLst/>
                        <a:latin typeface="游ゴシック" panose="020B0400000000000000" pitchFamily="50" charset="-128"/>
                        <a:ea typeface="游ゴシック" panose="020B0400000000000000" pitchFamily="50" charset="-128"/>
                      </a:endParaRPr>
                    </a:p>
                  </a:txBody>
                  <a:tcPr marL="686" marR="686" marT="686" marB="0" anchor="ctr">
                    <a:lnL>
                      <a:noFill/>
                    </a:lnL>
                    <a:lnR>
                      <a:noFill/>
                    </a:lnR>
                    <a:lnT>
                      <a:noFill/>
                    </a:lnT>
                    <a:lnB>
                      <a:noFill/>
                    </a:lnB>
                  </a:tcPr>
                </a:tc>
                <a:extLst>
                  <a:ext uri="{0D108BD9-81ED-4DB2-BD59-A6C34878D82A}">
                    <a16:rowId xmlns:a16="http://schemas.microsoft.com/office/drawing/2014/main" val="1901281395"/>
                  </a:ext>
                </a:extLst>
              </a:tr>
              <a:tr h="309905">
                <a:tc>
                  <a:txBody>
                    <a:bodyPr/>
                    <a:lstStyle/>
                    <a:p>
                      <a:pPr algn="ctr" fontAlgn="ct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6</a:t>
                      </a:r>
                    </a:p>
                  </a:txBody>
                  <a:tcPr marL="686" marR="686" marT="686"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vMerge="1">
                  <a:txBody>
                    <a:bodyPr/>
                    <a:lstStyle/>
                    <a:p>
                      <a:endParaRPr kumimoji="1" lang="ja-JP" altLang="en-US"/>
                    </a:p>
                  </a:txBody>
                  <a:tcPr/>
                </a:tc>
                <a:tc>
                  <a:txBody>
                    <a:bodyPr/>
                    <a:lstStyle/>
                    <a:p>
                      <a:pPr algn="l" fontAlgn="ctr"/>
                      <a:r>
                        <a:rPr lang="en-US" altLang="ja-JP" sz="900" b="0" i="0" u="none" strike="noStrike" dirty="0">
                          <a:solidFill>
                            <a:srgbClr val="000000"/>
                          </a:solidFill>
                          <a:effectLst/>
                          <a:latin typeface="游ゴシック" panose="020B0400000000000000" pitchFamily="50" charset="-128"/>
                          <a:ea typeface="游ゴシック" panose="020B0400000000000000" pitchFamily="50" charset="-128"/>
                        </a:rPr>
                        <a:t>30</a:t>
                      </a:r>
                      <a:r>
                        <a:rPr lang="ja-JP" altLang="en-US" sz="900" b="0" i="0" u="none" strike="noStrike" dirty="0">
                          <a:solidFill>
                            <a:srgbClr val="000000"/>
                          </a:solidFill>
                          <a:effectLst/>
                          <a:latin typeface="游ゴシック" panose="020B0400000000000000" pitchFamily="50" charset="-128"/>
                          <a:ea typeface="游ゴシック" panose="020B0400000000000000" pitchFamily="50" charset="-128"/>
                        </a:rPr>
                        <a:t>年前の地域住民へのメッセージ</a:t>
                      </a:r>
                    </a:p>
                  </a:txBody>
                  <a:tcPr marL="686" marR="686" marT="686" marB="0" anchor="ctr">
                    <a:lnL w="9525" cap="flat" cmpd="sng" algn="ctr">
                      <a:solidFill>
                        <a:schemeClr val="tx1">
                          <a:lumMod val="50000"/>
                          <a:lumOff val="50000"/>
                        </a:schemeClr>
                      </a:solidFill>
                      <a:prstDash val="solid"/>
                      <a:round/>
                      <a:headEnd type="none" w="med" len="med"/>
                      <a:tailEnd type="none" w="med" len="med"/>
                    </a:lnL>
                    <a:lnR>
                      <a:noFill/>
                    </a:lnR>
                    <a:lnT>
                      <a:noFill/>
                    </a:lnT>
                    <a:lnB>
                      <a:noFill/>
                    </a:lnB>
                  </a:tcPr>
                </a:tc>
                <a:tc>
                  <a:txBody>
                    <a:bodyPr/>
                    <a:lstStyle/>
                    <a:p>
                      <a:pPr algn="ctr" fontAlgn="ct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15</a:t>
                      </a:r>
                    </a:p>
                  </a:txBody>
                  <a:tcPr marL="686" marR="686" marT="686" marB="0" anchor="ctr">
                    <a:lnL>
                      <a:noFill/>
                    </a:lnL>
                    <a:lnR>
                      <a:noFill/>
                    </a:lnR>
                    <a:lnT>
                      <a:noFill/>
                    </a:lnT>
                    <a:lnB>
                      <a:noFill/>
                    </a:lnB>
                  </a:tcPr>
                </a:tc>
                <a:tc>
                  <a:txBody>
                    <a:bodyPr/>
                    <a:lstStyle/>
                    <a:p>
                      <a:pPr algn="ctr" fontAlgn="ct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参加者</a:t>
                      </a:r>
                    </a:p>
                  </a:txBody>
                  <a:tcPr marL="686" marR="686" marT="686" marB="0" anchor="ctr">
                    <a:lnL>
                      <a:noFill/>
                    </a:lnL>
                    <a:lnR>
                      <a:noFill/>
                    </a:lnR>
                    <a:lnT>
                      <a:noFill/>
                    </a:lnT>
                    <a:lnB>
                      <a:noFill/>
                    </a:lnB>
                    <a:solidFill>
                      <a:srgbClr val="FCE4D6"/>
                    </a:solidFill>
                  </a:tcPr>
                </a:tc>
                <a:tc>
                  <a:txBody>
                    <a:bodyPr/>
                    <a:lstStyle/>
                    <a:p>
                      <a:pPr algn="l" fontAlgn="ctr"/>
                      <a:endParaRPr lang="ja-JP" altLang="en-US" sz="900" b="0" i="0" u="none" strike="noStrike">
                        <a:solidFill>
                          <a:srgbClr val="000000"/>
                        </a:solidFill>
                        <a:effectLst/>
                        <a:latin typeface="游ゴシック" panose="020B0400000000000000" pitchFamily="50" charset="-128"/>
                        <a:ea typeface="游ゴシック" panose="020B0400000000000000" pitchFamily="50" charset="-128"/>
                      </a:endParaRPr>
                    </a:p>
                  </a:txBody>
                  <a:tcPr marL="686" marR="686" marT="686" marB="0" anchor="ctr">
                    <a:lnL>
                      <a:noFill/>
                    </a:lnL>
                    <a:lnR>
                      <a:noFill/>
                    </a:lnR>
                    <a:lnT>
                      <a:noFill/>
                    </a:lnT>
                    <a:lnB>
                      <a:noFill/>
                    </a:lnB>
                  </a:tcPr>
                </a:tc>
                <a:extLst>
                  <a:ext uri="{0D108BD9-81ED-4DB2-BD59-A6C34878D82A}">
                    <a16:rowId xmlns:a16="http://schemas.microsoft.com/office/drawing/2014/main" val="1918407171"/>
                  </a:ext>
                </a:extLst>
              </a:tr>
              <a:tr h="309905">
                <a:tc>
                  <a:txBody>
                    <a:bodyPr/>
                    <a:lstStyle/>
                    <a:p>
                      <a:pPr algn="ctr" fontAlgn="ct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7</a:t>
                      </a:r>
                    </a:p>
                  </a:txBody>
                  <a:tcPr marL="686" marR="686" marT="686"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vMerge="1">
                  <a:txBody>
                    <a:bodyPr/>
                    <a:lstStyle/>
                    <a:p>
                      <a:endParaRPr kumimoji="1" lang="ja-JP" altLang="en-US"/>
                    </a:p>
                  </a:txBody>
                  <a:tcPr/>
                </a:tc>
                <a:tc>
                  <a:txBody>
                    <a:bodyPr/>
                    <a:lstStyle/>
                    <a:p>
                      <a:pPr algn="l" fontAlgn="ctr"/>
                      <a:r>
                        <a:rPr lang="ja-JP" altLang="en-US" sz="900" b="0" i="0" u="none" strike="noStrike" dirty="0">
                          <a:solidFill>
                            <a:srgbClr val="000000"/>
                          </a:solidFill>
                          <a:effectLst/>
                          <a:latin typeface="游ゴシック" panose="020B0400000000000000" pitchFamily="50" charset="-128"/>
                          <a:ea typeface="游ゴシック" panose="020B0400000000000000" pitchFamily="50" charset="-128"/>
                        </a:rPr>
                        <a:t>全体共有</a:t>
                      </a:r>
                    </a:p>
                  </a:txBody>
                  <a:tcPr marL="686" marR="686" marT="686" marB="0" anchor="ctr">
                    <a:lnL w="9525" cap="flat" cmpd="sng" algn="ctr">
                      <a:solidFill>
                        <a:schemeClr val="tx1">
                          <a:lumMod val="50000"/>
                          <a:lumOff val="50000"/>
                        </a:schemeClr>
                      </a:solidFill>
                      <a:prstDash val="solid"/>
                      <a:round/>
                      <a:headEnd type="none" w="med" len="med"/>
                      <a:tailEnd type="none" w="med" len="med"/>
                    </a:lnL>
                    <a:lnR>
                      <a:noFill/>
                    </a:lnR>
                    <a:lnT>
                      <a:noFill/>
                    </a:lnT>
                    <a:lnB>
                      <a:noFill/>
                    </a:lnB>
                  </a:tcPr>
                </a:tc>
                <a:tc>
                  <a:txBody>
                    <a:bodyPr/>
                    <a:lstStyle/>
                    <a:p>
                      <a:pPr algn="ctr" fontAlgn="ct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5</a:t>
                      </a:r>
                    </a:p>
                  </a:txBody>
                  <a:tcPr marL="686" marR="686" marT="686" marB="0" anchor="ctr">
                    <a:lnL>
                      <a:noFill/>
                    </a:lnL>
                    <a:lnR>
                      <a:noFill/>
                    </a:lnR>
                    <a:lnT>
                      <a:noFill/>
                    </a:lnT>
                    <a:lnB>
                      <a:noFill/>
                    </a:lnB>
                  </a:tcPr>
                </a:tc>
                <a:tc>
                  <a:txBody>
                    <a:bodyPr/>
                    <a:lstStyle/>
                    <a:p>
                      <a:pPr algn="ctr" fontAlgn="ct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参加者</a:t>
                      </a:r>
                    </a:p>
                  </a:txBody>
                  <a:tcPr marL="686" marR="686" marT="686" marB="0" anchor="ctr">
                    <a:lnL>
                      <a:noFill/>
                    </a:lnL>
                    <a:lnR>
                      <a:noFill/>
                    </a:lnR>
                    <a:lnT>
                      <a:noFill/>
                    </a:lnT>
                    <a:lnB>
                      <a:noFill/>
                    </a:lnB>
                    <a:solidFill>
                      <a:srgbClr val="FCE4D6"/>
                    </a:solidFill>
                  </a:tcPr>
                </a:tc>
                <a:tc>
                  <a:txBody>
                    <a:bodyPr/>
                    <a:lstStyle/>
                    <a:p>
                      <a:pPr algn="l" fontAlgn="ct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1</a:t>
                      </a: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グループで実施の場合は省く</a:t>
                      </a:r>
                    </a:p>
                  </a:txBody>
                  <a:tcPr marL="686" marR="686" marT="686" marB="0" anchor="ctr">
                    <a:lnL>
                      <a:noFill/>
                    </a:lnL>
                    <a:lnR>
                      <a:noFill/>
                    </a:lnR>
                    <a:lnT>
                      <a:noFill/>
                    </a:lnT>
                    <a:lnB>
                      <a:noFill/>
                    </a:lnB>
                  </a:tcPr>
                </a:tc>
                <a:extLst>
                  <a:ext uri="{0D108BD9-81ED-4DB2-BD59-A6C34878D82A}">
                    <a16:rowId xmlns:a16="http://schemas.microsoft.com/office/drawing/2014/main" val="151672601"/>
                  </a:ext>
                </a:extLst>
              </a:tr>
              <a:tr h="309905">
                <a:tc>
                  <a:txBody>
                    <a:bodyPr/>
                    <a:lstStyle/>
                    <a:p>
                      <a:pPr algn="ctr" fontAlgn="ct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8</a:t>
                      </a:r>
                    </a:p>
                  </a:txBody>
                  <a:tcPr marL="686" marR="686" marT="686"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rowSpan="5">
                  <a:txBody>
                    <a:bodyPr/>
                    <a:lstStyle/>
                    <a:p>
                      <a:pPr algn="l" fontAlgn="ctr"/>
                      <a:r>
                        <a:rPr lang="ja-JP" altLang="en-US" sz="900" b="0" i="0" u="none" strike="noStrike" dirty="0">
                          <a:solidFill>
                            <a:srgbClr val="000000"/>
                          </a:solidFill>
                          <a:effectLst/>
                          <a:latin typeface="游ゴシック" panose="020B0400000000000000" pitchFamily="50" charset="-128"/>
                          <a:ea typeface="游ゴシック" panose="020B0400000000000000" pitchFamily="50" charset="-128"/>
                        </a:rPr>
                        <a:t>ワーク</a:t>
                      </a:r>
                      <a:r>
                        <a:rPr lang="en-US" altLang="ja-JP" sz="900" b="0" i="0" u="none" strike="noStrike" dirty="0">
                          <a:solidFill>
                            <a:srgbClr val="000000"/>
                          </a:solidFill>
                          <a:effectLst/>
                          <a:latin typeface="游ゴシック" panose="020B0400000000000000" pitchFamily="50" charset="-128"/>
                          <a:ea typeface="游ゴシック" panose="020B0400000000000000" pitchFamily="50" charset="-128"/>
                        </a:rPr>
                        <a:t>2</a:t>
                      </a:r>
                    </a:p>
                    <a:p>
                      <a:pPr algn="l" fontAlgn="ctr"/>
                      <a:r>
                        <a:rPr lang="ja-JP" altLang="en-US" sz="900" b="0" i="0" u="none" strike="noStrike" dirty="0">
                          <a:solidFill>
                            <a:srgbClr val="000000"/>
                          </a:solidFill>
                          <a:effectLst/>
                          <a:latin typeface="游ゴシック" panose="020B0400000000000000" pitchFamily="50" charset="-128"/>
                          <a:ea typeface="游ゴシック" panose="020B0400000000000000" pitchFamily="50" charset="-128"/>
                        </a:rPr>
                        <a:t>未来人になって対話する</a:t>
                      </a:r>
                      <a:endParaRPr lang="en-US" altLang="ja-JP" sz="900" b="0" i="0" u="none" strike="noStrike" dirty="0">
                        <a:solidFill>
                          <a:srgbClr val="000000"/>
                        </a:solidFill>
                        <a:effectLst/>
                        <a:latin typeface="游ゴシック" panose="020B0400000000000000" pitchFamily="50" charset="-128"/>
                        <a:ea typeface="游ゴシック" panose="020B0400000000000000" pitchFamily="50" charset="-128"/>
                      </a:endParaRPr>
                    </a:p>
                    <a:p>
                      <a:pPr algn="l" fontAlgn="ctr"/>
                      <a:r>
                        <a:rPr lang="ja-JP" altLang="en-US" sz="900" b="0" i="0" u="none" strike="noStrike" dirty="0">
                          <a:solidFill>
                            <a:srgbClr val="000000"/>
                          </a:solidFill>
                          <a:effectLst/>
                          <a:latin typeface="游ゴシック" panose="020B0400000000000000" pitchFamily="50" charset="-128"/>
                          <a:ea typeface="游ゴシック" panose="020B0400000000000000" pitchFamily="50" charset="-128"/>
                        </a:rPr>
                        <a:t>（フューチャー</a:t>
                      </a:r>
                      <a:br>
                        <a:rPr lang="en-US" altLang="ja-JP" sz="900" b="0" i="0" u="none" strike="noStrike" dirty="0">
                          <a:solidFill>
                            <a:srgbClr val="000000"/>
                          </a:solidFill>
                          <a:effectLst/>
                          <a:latin typeface="游ゴシック" panose="020B0400000000000000" pitchFamily="50" charset="-128"/>
                          <a:ea typeface="游ゴシック" panose="020B0400000000000000" pitchFamily="50" charset="-128"/>
                        </a:rPr>
                      </a:br>
                      <a:r>
                        <a:rPr lang="ja-JP" altLang="en-US" sz="900" b="0" i="0" u="none" strike="noStrike" dirty="0">
                          <a:solidFill>
                            <a:srgbClr val="000000"/>
                          </a:solidFill>
                          <a:effectLst/>
                          <a:latin typeface="游ゴシック" panose="020B0400000000000000" pitchFamily="50" charset="-128"/>
                          <a:ea typeface="游ゴシック" panose="020B0400000000000000" pitchFamily="50" charset="-128"/>
                        </a:rPr>
                        <a:t>・デザイン）</a:t>
                      </a:r>
                    </a:p>
                  </a:txBody>
                  <a:tcPr marL="686" marR="686" marT="686"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l" fontAlgn="ctr"/>
                      <a:r>
                        <a:rPr lang="ja-JP" altLang="en-US" sz="900" b="0" i="0" u="none" strike="noStrike" dirty="0">
                          <a:solidFill>
                            <a:srgbClr val="000000"/>
                          </a:solidFill>
                          <a:effectLst/>
                          <a:latin typeface="游ゴシック" panose="020B0400000000000000" pitchFamily="50" charset="-128"/>
                          <a:ea typeface="游ゴシック" panose="020B0400000000000000" pitchFamily="50" charset="-128"/>
                        </a:rPr>
                        <a:t>未来人になるコツの共有、未来に飛び立つ</a:t>
                      </a:r>
                    </a:p>
                  </a:txBody>
                  <a:tcPr marL="686" marR="686" marT="686" marB="0" anchor="ctr">
                    <a:lnL w="9525" cap="flat" cmpd="sng" algn="ctr">
                      <a:solidFill>
                        <a:schemeClr val="tx1">
                          <a:lumMod val="50000"/>
                          <a:lumOff val="50000"/>
                        </a:schemeClr>
                      </a:solidFill>
                      <a:prstDash val="solid"/>
                      <a:round/>
                      <a:headEnd type="none" w="med" len="med"/>
                      <a:tailEnd type="none" w="med" len="med"/>
                    </a:lnL>
                    <a:lnR>
                      <a:noFill/>
                    </a:lnR>
                    <a:lnT>
                      <a:noFill/>
                    </a:lnT>
                    <a:lnB>
                      <a:noFill/>
                    </a:lnB>
                  </a:tcPr>
                </a:tc>
                <a:tc>
                  <a:txBody>
                    <a:bodyPr/>
                    <a:lstStyle/>
                    <a:p>
                      <a:pPr algn="ctr" fontAlgn="ct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5</a:t>
                      </a:r>
                    </a:p>
                  </a:txBody>
                  <a:tcPr marL="686" marR="686" marT="686" marB="0" anchor="ctr">
                    <a:lnL>
                      <a:noFill/>
                    </a:lnL>
                    <a:lnR>
                      <a:noFill/>
                    </a:lnR>
                    <a:lnT>
                      <a:noFill/>
                    </a:lnT>
                    <a:lnB>
                      <a:noFill/>
                    </a:lnB>
                  </a:tcPr>
                </a:tc>
                <a:tc>
                  <a:txBody>
                    <a:bodyPr/>
                    <a:lstStyle/>
                    <a:p>
                      <a:pPr algn="ctr" fontAlgn="ct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事務局</a:t>
                      </a:r>
                    </a:p>
                  </a:txBody>
                  <a:tcPr marL="686" marR="686" marT="686" marB="0" anchor="ctr">
                    <a:lnL>
                      <a:noFill/>
                    </a:lnL>
                    <a:lnR>
                      <a:noFill/>
                    </a:lnR>
                    <a:lnT>
                      <a:noFill/>
                    </a:lnT>
                    <a:lnB>
                      <a:noFill/>
                    </a:lnB>
                  </a:tcPr>
                </a:tc>
                <a:tc>
                  <a:txBody>
                    <a:bodyPr/>
                    <a:lstStyle/>
                    <a:p>
                      <a:pPr algn="l" fontAlgn="ctr"/>
                      <a:endParaRPr lang="ja-JP" altLang="en-US" sz="900" b="0" i="0" u="none" strike="noStrike">
                        <a:solidFill>
                          <a:srgbClr val="000000"/>
                        </a:solidFill>
                        <a:effectLst/>
                        <a:latin typeface="游ゴシック" panose="020B0400000000000000" pitchFamily="50" charset="-128"/>
                        <a:ea typeface="游ゴシック" panose="020B0400000000000000" pitchFamily="50" charset="-128"/>
                      </a:endParaRPr>
                    </a:p>
                  </a:txBody>
                  <a:tcPr marL="686" marR="686" marT="686" marB="0" anchor="ctr">
                    <a:lnL>
                      <a:noFill/>
                    </a:lnL>
                    <a:lnR>
                      <a:noFill/>
                    </a:lnR>
                    <a:lnT>
                      <a:noFill/>
                    </a:lnT>
                    <a:lnB>
                      <a:noFill/>
                    </a:lnB>
                  </a:tcPr>
                </a:tc>
                <a:extLst>
                  <a:ext uri="{0D108BD9-81ED-4DB2-BD59-A6C34878D82A}">
                    <a16:rowId xmlns:a16="http://schemas.microsoft.com/office/drawing/2014/main" val="3312824057"/>
                  </a:ext>
                </a:extLst>
              </a:tr>
              <a:tr h="309905">
                <a:tc>
                  <a:txBody>
                    <a:bodyPr/>
                    <a:lstStyle/>
                    <a:p>
                      <a:pPr algn="ctr" fontAlgn="ct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9</a:t>
                      </a:r>
                    </a:p>
                  </a:txBody>
                  <a:tcPr marL="686" marR="686" marT="686"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vMerge="1">
                  <a:txBody>
                    <a:bodyPr/>
                    <a:lstStyle/>
                    <a:p>
                      <a:endParaRPr kumimoji="1" lang="ja-JP" altLang="en-US"/>
                    </a:p>
                  </a:txBody>
                  <a:tcPr/>
                </a:tc>
                <a:tc>
                  <a:txBody>
                    <a:bodyPr/>
                    <a:lstStyle/>
                    <a:p>
                      <a:pPr algn="l" fontAlgn="ctr"/>
                      <a:r>
                        <a:rPr lang="ja-JP" altLang="en-US" sz="900" b="0" i="0" u="none" strike="noStrike" dirty="0">
                          <a:solidFill>
                            <a:srgbClr val="000000"/>
                          </a:solidFill>
                          <a:effectLst/>
                          <a:latin typeface="游ゴシック" panose="020B0400000000000000" pitchFamily="50" charset="-128"/>
                          <a:ea typeface="游ゴシック" panose="020B0400000000000000" pitchFamily="50" charset="-128"/>
                        </a:rPr>
                        <a:t>○年の未来社会についての対話</a:t>
                      </a:r>
                    </a:p>
                  </a:txBody>
                  <a:tcPr marL="686" marR="686" marT="686" marB="0" anchor="ctr">
                    <a:lnL w="9525" cap="flat" cmpd="sng" algn="ctr">
                      <a:solidFill>
                        <a:schemeClr val="tx1">
                          <a:lumMod val="50000"/>
                          <a:lumOff val="50000"/>
                        </a:schemeClr>
                      </a:solidFill>
                      <a:prstDash val="solid"/>
                      <a:round/>
                      <a:headEnd type="none" w="med" len="med"/>
                      <a:tailEnd type="none" w="med" len="med"/>
                    </a:lnL>
                    <a:lnR>
                      <a:noFill/>
                    </a:lnR>
                    <a:lnT>
                      <a:noFill/>
                    </a:lnT>
                    <a:lnB>
                      <a:noFill/>
                    </a:lnB>
                  </a:tcPr>
                </a:tc>
                <a:tc>
                  <a:txBody>
                    <a:bodyPr/>
                    <a:lstStyle/>
                    <a:p>
                      <a:pPr algn="ctr" fontAlgn="ct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15</a:t>
                      </a:r>
                    </a:p>
                  </a:txBody>
                  <a:tcPr marL="686" marR="686" marT="686" marB="0" anchor="ctr">
                    <a:lnL>
                      <a:noFill/>
                    </a:lnL>
                    <a:lnR>
                      <a:noFill/>
                    </a:lnR>
                    <a:lnT>
                      <a:noFill/>
                    </a:lnT>
                    <a:lnB>
                      <a:noFill/>
                    </a:lnB>
                  </a:tcPr>
                </a:tc>
                <a:tc>
                  <a:txBody>
                    <a:bodyPr/>
                    <a:lstStyle/>
                    <a:p>
                      <a:pPr algn="ctr" fontAlgn="ct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参加者</a:t>
                      </a:r>
                    </a:p>
                  </a:txBody>
                  <a:tcPr marL="686" marR="686" marT="686" marB="0" anchor="ctr">
                    <a:lnL>
                      <a:noFill/>
                    </a:lnL>
                    <a:lnR>
                      <a:noFill/>
                    </a:lnR>
                    <a:lnT>
                      <a:noFill/>
                    </a:lnT>
                    <a:lnB>
                      <a:noFill/>
                    </a:lnB>
                    <a:solidFill>
                      <a:srgbClr val="FCE4D6"/>
                    </a:solidFill>
                  </a:tcPr>
                </a:tc>
                <a:tc>
                  <a:txBody>
                    <a:bodyPr/>
                    <a:lstStyle/>
                    <a:p>
                      <a:pPr algn="l" fontAlgn="ct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広く社会の変化を中心に</a:t>
                      </a:r>
                    </a:p>
                  </a:txBody>
                  <a:tcPr marL="686" marR="686" marT="686" marB="0" anchor="ctr">
                    <a:lnL>
                      <a:noFill/>
                    </a:lnL>
                    <a:lnR>
                      <a:noFill/>
                    </a:lnR>
                    <a:lnT>
                      <a:noFill/>
                    </a:lnT>
                    <a:lnB>
                      <a:noFill/>
                    </a:lnB>
                  </a:tcPr>
                </a:tc>
                <a:extLst>
                  <a:ext uri="{0D108BD9-81ED-4DB2-BD59-A6C34878D82A}">
                    <a16:rowId xmlns:a16="http://schemas.microsoft.com/office/drawing/2014/main" val="2770329422"/>
                  </a:ext>
                </a:extLst>
              </a:tr>
              <a:tr h="309905">
                <a:tc>
                  <a:txBody>
                    <a:bodyPr/>
                    <a:lstStyle/>
                    <a:p>
                      <a:pPr algn="ctr" fontAlgn="ct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10</a:t>
                      </a:r>
                    </a:p>
                  </a:txBody>
                  <a:tcPr marL="686" marR="686" marT="686"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vMerge="1">
                  <a:txBody>
                    <a:bodyPr/>
                    <a:lstStyle/>
                    <a:p>
                      <a:endParaRPr kumimoji="1" lang="ja-JP" altLang="en-US"/>
                    </a:p>
                  </a:txBody>
                  <a:tcPr/>
                </a:tc>
                <a:tc rowSpan="2">
                  <a:txBody>
                    <a:bodyPr/>
                    <a:lstStyle/>
                    <a:p>
                      <a:pPr algn="l" fontAlgn="ctr"/>
                      <a:r>
                        <a:rPr lang="ja-JP" altLang="en-US" sz="900" b="0" i="0" u="none" strike="noStrike" dirty="0">
                          <a:solidFill>
                            <a:srgbClr val="000000"/>
                          </a:solidFill>
                          <a:effectLst/>
                          <a:latin typeface="游ゴシック" panose="020B0400000000000000" pitchFamily="50" charset="-128"/>
                          <a:ea typeface="游ゴシック" panose="020B0400000000000000" pitchFamily="50" charset="-128"/>
                        </a:rPr>
                        <a:t>○年の未来地域についての対話</a:t>
                      </a:r>
                    </a:p>
                  </a:txBody>
                  <a:tcPr marL="686" marR="686" marT="686" marB="0" anchor="ctr">
                    <a:lnL w="9525" cap="flat" cmpd="sng" algn="ctr">
                      <a:solidFill>
                        <a:schemeClr val="tx1">
                          <a:lumMod val="50000"/>
                          <a:lumOff val="50000"/>
                        </a:schemeClr>
                      </a:solidFill>
                      <a:prstDash val="solid"/>
                      <a:round/>
                      <a:headEnd type="none" w="med" len="med"/>
                      <a:tailEnd type="none" w="med" len="med"/>
                    </a:lnL>
                    <a:lnR>
                      <a:noFill/>
                    </a:lnR>
                    <a:lnT>
                      <a:noFill/>
                    </a:lnT>
                    <a:lnB>
                      <a:noFill/>
                    </a:lnB>
                  </a:tcPr>
                </a:tc>
                <a:tc rowSpan="2">
                  <a:txBody>
                    <a:bodyPr/>
                    <a:lstStyle/>
                    <a:p>
                      <a:pPr algn="ctr" fontAlgn="ct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25</a:t>
                      </a:r>
                    </a:p>
                  </a:txBody>
                  <a:tcPr marL="686" marR="686" marT="686" marB="0" anchor="ctr">
                    <a:lnL>
                      <a:noFill/>
                    </a:lnL>
                    <a:lnR>
                      <a:noFill/>
                    </a:lnR>
                    <a:lnT>
                      <a:noFill/>
                    </a:lnT>
                    <a:lnB>
                      <a:noFill/>
                    </a:lnB>
                  </a:tcPr>
                </a:tc>
                <a:tc rowSpan="2">
                  <a:txBody>
                    <a:bodyPr/>
                    <a:lstStyle/>
                    <a:p>
                      <a:pPr algn="ctr" fontAlgn="ct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参加者</a:t>
                      </a:r>
                    </a:p>
                  </a:txBody>
                  <a:tcPr marL="686" marR="686" marT="686" marB="0" anchor="ctr">
                    <a:lnL>
                      <a:noFill/>
                    </a:lnL>
                    <a:lnR>
                      <a:noFill/>
                    </a:lnR>
                    <a:lnT>
                      <a:noFill/>
                    </a:lnT>
                    <a:lnB>
                      <a:noFill/>
                    </a:lnB>
                    <a:solidFill>
                      <a:srgbClr val="FCE4D6"/>
                    </a:solidFill>
                  </a:tcPr>
                </a:tc>
                <a:tc rowSpan="2">
                  <a:txBody>
                    <a:bodyPr/>
                    <a:lstStyle/>
                    <a:p>
                      <a:pPr algn="l" fontAlgn="ct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地域の変化に特化した議論</a:t>
                      </a:r>
                    </a:p>
                  </a:txBody>
                  <a:tcPr marL="686" marR="686" marT="686" marB="0" anchor="ctr">
                    <a:lnL>
                      <a:noFill/>
                    </a:lnL>
                    <a:lnR>
                      <a:noFill/>
                    </a:lnR>
                    <a:lnT>
                      <a:noFill/>
                    </a:lnT>
                    <a:lnB>
                      <a:noFill/>
                    </a:lnB>
                  </a:tcPr>
                </a:tc>
                <a:extLst>
                  <a:ext uri="{0D108BD9-81ED-4DB2-BD59-A6C34878D82A}">
                    <a16:rowId xmlns:a16="http://schemas.microsoft.com/office/drawing/2014/main" val="3235770136"/>
                  </a:ext>
                </a:extLst>
              </a:tr>
              <a:tr h="127672">
                <a:tc rowSpan="2">
                  <a:txBody>
                    <a:bodyPr/>
                    <a:lstStyle/>
                    <a:p>
                      <a:pPr algn="ctr" fontAlgn="ct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11</a:t>
                      </a:r>
                    </a:p>
                  </a:txBody>
                  <a:tcPr marL="686" marR="686" marT="686"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vMerge="1">
                  <a:txBody>
                    <a:bodyPr/>
                    <a:lstStyle/>
                    <a:p>
                      <a:endParaRPr kumimoji="1" lang="ja-JP" altLang="en-US"/>
                    </a:p>
                  </a:txBody>
                  <a:tcPr/>
                </a:tc>
                <a:tc vMerge="1">
                  <a:txBody>
                    <a:bodyPr/>
                    <a:lstStyle/>
                    <a:p>
                      <a:pPr algn="l" fontAlgn="ctr"/>
                      <a:r>
                        <a:rPr lang="ja-JP" altLang="en-US" sz="1050" b="0" i="0" u="none" strike="noStrike">
                          <a:solidFill>
                            <a:srgbClr val="000000"/>
                          </a:solidFill>
                          <a:effectLst/>
                          <a:latin typeface="游ゴシック" panose="020B0400000000000000" pitchFamily="50" charset="-128"/>
                          <a:ea typeface="游ゴシック" panose="020B0400000000000000" pitchFamily="50" charset="-128"/>
                        </a:rPr>
                        <a:t>全体共有</a:t>
                      </a:r>
                    </a:p>
                  </a:txBody>
                  <a:tcPr marL="915" marR="915" marT="915" marB="0" anchor="ctr">
                    <a:lnL w="9525" cap="flat" cmpd="sng" algn="ctr">
                      <a:solidFill>
                        <a:schemeClr val="tx1">
                          <a:lumMod val="50000"/>
                          <a:lumOff val="50000"/>
                        </a:schemeClr>
                      </a:solidFill>
                      <a:prstDash val="solid"/>
                      <a:round/>
                      <a:headEnd type="none" w="med" len="med"/>
                      <a:tailEnd type="none" w="med" len="med"/>
                    </a:lnL>
                    <a:lnR>
                      <a:noFill/>
                    </a:lnR>
                    <a:lnT>
                      <a:noFill/>
                    </a:lnT>
                    <a:lnB>
                      <a:noFill/>
                    </a:lnB>
                  </a:tcPr>
                </a:tc>
                <a:tc vMerge="1">
                  <a:txBody>
                    <a:bodyPr/>
                    <a:lstStyle/>
                    <a:p>
                      <a:pPr algn="ctr" fontAlgn="ctr"/>
                      <a:r>
                        <a:rPr lang="en-US" altLang="ja-JP" sz="1050" b="0" i="0" u="none" strike="noStrike">
                          <a:solidFill>
                            <a:srgbClr val="000000"/>
                          </a:solidFill>
                          <a:effectLst/>
                          <a:latin typeface="游ゴシック" panose="020B0400000000000000" pitchFamily="50" charset="-128"/>
                          <a:ea typeface="游ゴシック" panose="020B0400000000000000" pitchFamily="50" charset="-128"/>
                        </a:rPr>
                        <a:t>5</a:t>
                      </a:r>
                    </a:p>
                  </a:txBody>
                  <a:tcPr marL="915" marR="915" marT="915" marB="0" anchor="ctr">
                    <a:lnL>
                      <a:noFill/>
                    </a:lnL>
                    <a:lnR>
                      <a:noFill/>
                    </a:lnR>
                    <a:lnT>
                      <a:noFill/>
                    </a:lnT>
                    <a:lnB>
                      <a:noFill/>
                    </a:lnB>
                  </a:tcPr>
                </a:tc>
                <a:tc vMerge="1">
                  <a:txBody>
                    <a:bodyPr/>
                    <a:lstStyle/>
                    <a:p>
                      <a:pPr algn="ctr" fontAlgn="ctr"/>
                      <a:r>
                        <a:rPr lang="ja-JP" altLang="en-US" sz="1050" b="0" i="0" u="none" strike="noStrike">
                          <a:solidFill>
                            <a:srgbClr val="000000"/>
                          </a:solidFill>
                          <a:effectLst/>
                          <a:latin typeface="游ゴシック" panose="020B0400000000000000" pitchFamily="50" charset="-128"/>
                          <a:ea typeface="游ゴシック" panose="020B0400000000000000" pitchFamily="50" charset="-128"/>
                        </a:rPr>
                        <a:t>参加者</a:t>
                      </a:r>
                    </a:p>
                  </a:txBody>
                  <a:tcPr marL="915" marR="915" marT="915" marB="0" anchor="ctr">
                    <a:lnL>
                      <a:noFill/>
                    </a:lnL>
                    <a:lnR>
                      <a:noFill/>
                    </a:lnR>
                    <a:lnT>
                      <a:noFill/>
                    </a:lnT>
                    <a:lnB>
                      <a:noFill/>
                    </a:lnB>
                    <a:solidFill>
                      <a:srgbClr val="FCE4D6"/>
                    </a:solidFill>
                  </a:tcPr>
                </a:tc>
                <a:tc vMerge="1">
                  <a:txBody>
                    <a:bodyPr/>
                    <a:lstStyle/>
                    <a:p>
                      <a:pPr algn="l" fontAlgn="ctr"/>
                      <a:r>
                        <a:rPr lang="en-US" altLang="ja-JP" sz="1050" b="0" i="0" u="none" strike="noStrike">
                          <a:solidFill>
                            <a:srgbClr val="000000"/>
                          </a:solidFill>
                          <a:effectLst/>
                          <a:latin typeface="游ゴシック" panose="020B0400000000000000" pitchFamily="50" charset="-128"/>
                          <a:ea typeface="游ゴシック" panose="020B0400000000000000" pitchFamily="50" charset="-128"/>
                        </a:rPr>
                        <a:t>1</a:t>
                      </a:r>
                      <a:r>
                        <a:rPr lang="ja-JP" altLang="en-US" sz="1050" b="0" i="0" u="none" strike="noStrike">
                          <a:solidFill>
                            <a:srgbClr val="000000"/>
                          </a:solidFill>
                          <a:effectLst/>
                          <a:latin typeface="游ゴシック" panose="020B0400000000000000" pitchFamily="50" charset="-128"/>
                          <a:ea typeface="游ゴシック" panose="020B0400000000000000" pitchFamily="50" charset="-128"/>
                        </a:rPr>
                        <a:t>グループで実施の場合は省く</a:t>
                      </a:r>
                    </a:p>
                  </a:txBody>
                  <a:tcPr marL="915" marR="915" marT="915" marB="0" anchor="ctr">
                    <a:lnL>
                      <a:noFill/>
                    </a:lnL>
                    <a:lnR>
                      <a:noFill/>
                    </a:lnR>
                    <a:lnT>
                      <a:noFill/>
                    </a:lnT>
                    <a:lnB>
                      <a:noFill/>
                    </a:lnB>
                  </a:tcPr>
                </a:tc>
                <a:extLst>
                  <a:ext uri="{0D108BD9-81ED-4DB2-BD59-A6C34878D82A}">
                    <a16:rowId xmlns:a16="http://schemas.microsoft.com/office/drawing/2014/main" val="2238108564"/>
                  </a:ext>
                </a:extLst>
              </a:tr>
              <a:tr h="182234">
                <a:tc vMerge="1">
                  <a:txBody>
                    <a:bodyPr/>
                    <a:lstStyle/>
                    <a:p>
                      <a:pPr algn="ctr" fontAlgn="ctr"/>
                      <a:endParaRPr lang="en-US" altLang="ja-JP" sz="1050" b="0" i="0" u="none" strike="noStrike">
                        <a:solidFill>
                          <a:srgbClr val="000000"/>
                        </a:solidFill>
                        <a:effectLst/>
                        <a:latin typeface="游ゴシック" panose="020B0400000000000000" pitchFamily="50" charset="-128"/>
                        <a:ea typeface="游ゴシック" panose="020B0400000000000000" pitchFamily="50" charset="-128"/>
                      </a:endParaRPr>
                    </a:p>
                  </a:txBody>
                  <a:tcPr marL="915" marR="915" marT="915"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vMerge="1">
                  <a:txBody>
                    <a:bodyPr/>
                    <a:lstStyle/>
                    <a:p>
                      <a:pPr algn="l" fontAlgn="ctr"/>
                      <a:endParaRPr lang="ja-JP" altLang="en-US" sz="1050" b="0" i="0" u="none" strike="noStrike">
                        <a:solidFill>
                          <a:srgbClr val="000000"/>
                        </a:solidFill>
                        <a:effectLst/>
                        <a:latin typeface="游ゴシック" panose="020B0400000000000000" pitchFamily="50" charset="-128"/>
                        <a:ea typeface="游ゴシック" panose="020B0400000000000000" pitchFamily="50" charset="-128"/>
                      </a:endParaRPr>
                    </a:p>
                  </a:txBody>
                  <a:tcPr marL="915" marR="915" marT="915"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l" fontAlgn="ctr"/>
                      <a:r>
                        <a:rPr lang="ja-JP" altLang="en-US" sz="900" b="0" i="0" u="none" strike="noStrike" dirty="0">
                          <a:solidFill>
                            <a:srgbClr val="000000"/>
                          </a:solidFill>
                          <a:effectLst/>
                          <a:latin typeface="游ゴシック" panose="020B0400000000000000" pitchFamily="50" charset="-128"/>
                          <a:ea typeface="游ゴシック" panose="020B0400000000000000" pitchFamily="50" charset="-128"/>
                        </a:rPr>
                        <a:t>全体共有</a:t>
                      </a:r>
                    </a:p>
                  </a:txBody>
                  <a:tcPr marL="686" marR="686" marT="686" marB="0" anchor="ctr">
                    <a:lnL w="9525" cap="flat" cmpd="sng" algn="ctr">
                      <a:solidFill>
                        <a:schemeClr val="tx1">
                          <a:lumMod val="50000"/>
                          <a:lumOff val="50000"/>
                        </a:schemeClr>
                      </a:solidFill>
                      <a:prstDash val="solid"/>
                      <a:round/>
                      <a:headEnd type="none" w="med" len="med"/>
                      <a:tailEnd type="none" w="med" len="med"/>
                    </a:lnL>
                    <a:lnR>
                      <a:noFill/>
                    </a:lnR>
                    <a:lnT>
                      <a:noFill/>
                    </a:lnT>
                    <a:lnB>
                      <a:noFill/>
                    </a:lnB>
                  </a:tcPr>
                </a:tc>
                <a:tc>
                  <a:txBody>
                    <a:bodyPr/>
                    <a:lstStyle/>
                    <a:p>
                      <a:pPr algn="ctr" fontAlgn="ct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5</a:t>
                      </a:r>
                    </a:p>
                  </a:txBody>
                  <a:tcPr marL="686" marR="686" marT="686" marB="0" anchor="ctr">
                    <a:lnL>
                      <a:noFill/>
                    </a:lnL>
                    <a:lnR>
                      <a:noFill/>
                    </a:lnR>
                    <a:lnT>
                      <a:noFill/>
                    </a:lnT>
                    <a:lnB>
                      <a:noFill/>
                    </a:lnB>
                  </a:tcPr>
                </a:tc>
                <a:tc>
                  <a:txBody>
                    <a:bodyPr/>
                    <a:lstStyle/>
                    <a:p>
                      <a:pPr algn="ctr" fontAlgn="ct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参加者</a:t>
                      </a:r>
                    </a:p>
                  </a:txBody>
                  <a:tcPr marL="686" marR="686" marT="686" marB="0" anchor="ctr">
                    <a:lnL>
                      <a:noFill/>
                    </a:lnL>
                    <a:lnR>
                      <a:noFill/>
                    </a:lnR>
                    <a:lnT>
                      <a:noFill/>
                    </a:lnT>
                    <a:lnB>
                      <a:noFill/>
                    </a:lnB>
                    <a:solidFill>
                      <a:srgbClr val="FCE4D6"/>
                    </a:solidFill>
                  </a:tcPr>
                </a:tc>
                <a:tc>
                  <a:txBody>
                    <a:bodyPr/>
                    <a:lstStyle/>
                    <a:p>
                      <a:pPr algn="l" fontAlgn="ct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1</a:t>
                      </a: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グループで実施の場合は省く</a:t>
                      </a:r>
                    </a:p>
                  </a:txBody>
                  <a:tcPr marL="686" marR="686" marT="686" marB="0" anchor="ctr">
                    <a:lnL>
                      <a:noFill/>
                    </a:lnL>
                    <a:lnR>
                      <a:noFill/>
                    </a:lnR>
                    <a:lnT>
                      <a:noFill/>
                    </a:lnT>
                    <a:lnB>
                      <a:noFill/>
                    </a:lnB>
                  </a:tcPr>
                </a:tc>
                <a:extLst>
                  <a:ext uri="{0D108BD9-81ED-4DB2-BD59-A6C34878D82A}">
                    <a16:rowId xmlns:a16="http://schemas.microsoft.com/office/drawing/2014/main" val="3612234065"/>
                  </a:ext>
                </a:extLst>
              </a:tr>
              <a:tr h="324620">
                <a:tc>
                  <a:txBody>
                    <a:bodyPr/>
                    <a:lstStyle/>
                    <a:p>
                      <a:pPr algn="ctr" fontAlgn="ct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12</a:t>
                      </a:r>
                    </a:p>
                  </a:txBody>
                  <a:tcPr marL="686" marR="686" marT="686"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l" fontAlgn="ct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休憩・</a:t>
                      </a:r>
                      <a:endParaRPr lang="en-US" altLang="ja-JP" sz="900" b="0" i="0" u="none" strike="noStrike">
                        <a:solidFill>
                          <a:srgbClr val="000000"/>
                        </a:solidFill>
                        <a:effectLst/>
                        <a:latin typeface="游ゴシック" panose="020B0400000000000000" pitchFamily="50" charset="-128"/>
                        <a:ea typeface="游ゴシック" panose="020B0400000000000000" pitchFamily="50" charset="-128"/>
                      </a:endParaRPr>
                    </a:p>
                    <a:p>
                      <a:pPr algn="l" fontAlgn="ct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バッファ</a:t>
                      </a:r>
                    </a:p>
                  </a:txBody>
                  <a:tcPr marL="686" marR="686" marT="686"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l" fontAlgn="ctr"/>
                      <a:endParaRPr lang="ja-JP" altLang="en-US" sz="900" b="0" i="0" u="none" strike="noStrike">
                        <a:solidFill>
                          <a:srgbClr val="000000"/>
                        </a:solidFill>
                        <a:effectLst/>
                        <a:latin typeface="游ゴシック" panose="020B0400000000000000" pitchFamily="50" charset="-128"/>
                        <a:ea typeface="游ゴシック" panose="020B0400000000000000" pitchFamily="50" charset="-128"/>
                      </a:endParaRPr>
                    </a:p>
                  </a:txBody>
                  <a:tcPr marL="686" marR="686" marT="686" marB="0" anchor="ctr">
                    <a:lnL w="9525" cap="flat" cmpd="sng" algn="ctr">
                      <a:solidFill>
                        <a:schemeClr val="tx1">
                          <a:lumMod val="50000"/>
                          <a:lumOff val="50000"/>
                        </a:schemeClr>
                      </a:solidFill>
                      <a:prstDash val="solid"/>
                      <a:round/>
                      <a:headEnd type="none" w="med" len="med"/>
                      <a:tailEnd type="none" w="med" len="med"/>
                    </a:lnL>
                    <a:lnR>
                      <a:noFill/>
                    </a:lnR>
                    <a:lnT>
                      <a:noFill/>
                    </a:lnT>
                    <a:lnB>
                      <a:noFill/>
                    </a:lnB>
                  </a:tcPr>
                </a:tc>
                <a:tc>
                  <a:txBody>
                    <a:bodyPr/>
                    <a:lstStyle/>
                    <a:p>
                      <a:pPr algn="ctr" fontAlgn="ct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10</a:t>
                      </a:r>
                    </a:p>
                  </a:txBody>
                  <a:tcPr marL="686" marR="686" marT="686" marB="0" anchor="ctr">
                    <a:lnL>
                      <a:noFill/>
                    </a:lnL>
                    <a:lnR>
                      <a:noFill/>
                    </a:lnR>
                    <a:lnT>
                      <a:noFill/>
                    </a:lnT>
                    <a:lnB>
                      <a:noFill/>
                    </a:lnB>
                  </a:tcPr>
                </a:tc>
                <a:tc>
                  <a:txBody>
                    <a:bodyPr/>
                    <a:lstStyle/>
                    <a:p>
                      <a:pPr algn="ctr" fontAlgn="ct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ー</a:t>
                      </a:r>
                    </a:p>
                  </a:txBody>
                  <a:tcPr marL="686" marR="686" marT="686" marB="0" anchor="ctr">
                    <a:lnL>
                      <a:noFill/>
                    </a:lnL>
                    <a:lnR>
                      <a:noFill/>
                    </a:lnR>
                    <a:lnT>
                      <a:noFill/>
                    </a:lnT>
                    <a:lnB>
                      <a:noFill/>
                    </a:lnB>
                  </a:tcPr>
                </a:tc>
                <a:tc>
                  <a:txBody>
                    <a:bodyPr/>
                    <a:lstStyle/>
                    <a:p>
                      <a:pPr algn="l" fontAlgn="ct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（ここまでの所要時間</a:t>
                      </a: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105</a:t>
                      </a: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分）</a:t>
                      </a:r>
                    </a:p>
                  </a:txBody>
                  <a:tcPr marL="686" marR="686" marT="686" marB="0" anchor="ctr">
                    <a:lnL>
                      <a:noFill/>
                    </a:lnL>
                    <a:lnR>
                      <a:noFill/>
                    </a:lnR>
                    <a:lnT>
                      <a:noFill/>
                    </a:lnT>
                    <a:lnB>
                      <a:noFill/>
                    </a:lnB>
                  </a:tcPr>
                </a:tc>
                <a:extLst>
                  <a:ext uri="{0D108BD9-81ED-4DB2-BD59-A6C34878D82A}">
                    <a16:rowId xmlns:a16="http://schemas.microsoft.com/office/drawing/2014/main" val="113161672"/>
                  </a:ext>
                </a:extLst>
              </a:tr>
              <a:tr h="309905">
                <a:tc>
                  <a:txBody>
                    <a:bodyPr/>
                    <a:lstStyle/>
                    <a:p>
                      <a:pPr algn="ctr" fontAlgn="ct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13</a:t>
                      </a:r>
                    </a:p>
                  </a:txBody>
                  <a:tcPr marL="686" marR="686" marT="686"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rowSpan="3">
                  <a:txBody>
                    <a:bodyPr/>
                    <a:lstStyle/>
                    <a:p>
                      <a:pPr algn="l" fontAlgn="ct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現代人への</a:t>
                      </a:r>
                      <a:b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b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メッセージ</a:t>
                      </a:r>
                    </a:p>
                  </a:txBody>
                  <a:tcPr marL="686" marR="686" marT="686"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l" fontAlgn="ct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未来地域の姿から、特に気になる、「良いところ／悪いところ」</a:t>
                      </a: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3</a:t>
                      </a: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つ程度を選ぶ</a:t>
                      </a:r>
                    </a:p>
                  </a:txBody>
                  <a:tcPr marL="686" marR="686" marT="686" marB="0" anchor="ctr">
                    <a:lnL w="9525" cap="flat" cmpd="sng" algn="ctr">
                      <a:solidFill>
                        <a:schemeClr val="tx1">
                          <a:lumMod val="50000"/>
                          <a:lumOff val="50000"/>
                        </a:schemeClr>
                      </a:solidFill>
                      <a:prstDash val="solid"/>
                      <a:round/>
                      <a:headEnd type="none" w="med" len="med"/>
                      <a:tailEnd type="none" w="med" len="med"/>
                    </a:lnL>
                    <a:lnR>
                      <a:noFill/>
                    </a:lnR>
                    <a:lnT>
                      <a:noFill/>
                    </a:lnT>
                    <a:lnB>
                      <a:noFill/>
                    </a:lnB>
                  </a:tcPr>
                </a:tc>
                <a:tc>
                  <a:txBody>
                    <a:bodyPr/>
                    <a:lstStyle/>
                    <a:p>
                      <a:pPr algn="ctr" fontAlgn="ct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10</a:t>
                      </a:r>
                    </a:p>
                  </a:txBody>
                  <a:tcPr marL="686" marR="686" marT="686" marB="0" anchor="ctr">
                    <a:lnL>
                      <a:noFill/>
                    </a:lnL>
                    <a:lnR>
                      <a:noFill/>
                    </a:lnR>
                    <a:lnT>
                      <a:noFill/>
                    </a:lnT>
                    <a:lnB>
                      <a:noFill/>
                    </a:lnB>
                  </a:tcPr>
                </a:tc>
                <a:tc>
                  <a:txBody>
                    <a:bodyPr/>
                    <a:lstStyle/>
                    <a:p>
                      <a:pPr algn="ctr" fontAlgn="ct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参加者</a:t>
                      </a:r>
                    </a:p>
                  </a:txBody>
                  <a:tcPr marL="686" marR="686" marT="686" marB="0" anchor="ctr">
                    <a:lnL>
                      <a:noFill/>
                    </a:lnL>
                    <a:lnR>
                      <a:noFill/>
                    </a:lnR>
                    <a:lnT>
                      <a:noFill/>
                    </a:lnT>
                    <a:lnB>
                      <a:noFill/>
                    </a:lnB>
                    <a:solidFill>
                      <a:srgbClr val="FCE4D6"/>
                    </a:solidFill>
                  </a:tcPr>
                </a:tc>
                <a:tc>
                  <a:txBody>
                    <a:bodyPr/>
                    <a:lstStyle/>
                    <a:p>
                      <a:pPr algn="l" fontAlgn="ctr"/>
                      <a:endParaRPr lang="ja-JP" altLang="en-US" sz="900" b="0" i="0" u="none" strike="noStrike">
                        <a:solidFill>
                          <a:srgbClr val="000000"/>
                        </a:solidFill>
                        <a:effectLst/>
                        <a:latin typeface="游ゴシック" panose="020B0400000000000000" pitchFamily="50" charset="-128"/>
                        <a:ea typeface="游ゴシック" panose="020B0400000000000000" pitchFamily="50" charset="-128"/>
                      </a:endParaRPr>
                    </a:p>
                  </a:txBody>
                  <a:tcPr marL="686" marR="686" marT="686" marB="0" anchor="ctr">
                    <a:lnL>
                      <a:noFill/>
                    </a:lnL>
                    <a:lnR>
                      <a:noFill/>
                    </a:lnR>
                    <a:lnT>
                      <a:noFill/>
                    </a:lnT>
                    <a:lnB>
                      <a:noFill/>
                    </a:lnB>
                  </a:tcPr>
                </a:tc>
                <a:extLst>
                  <a:ext uri="{0D108BD9-81ED-4DB2-BD59-A6C34878D82A}">
                    <a16:rowId xmlns:a16="http://schemas.microsoft.com/office/drawing/2014/main" val="1374999678"/>
                  </a:ext>
                </a:extLst>
              </a:tr>
              <a:tr h="309905">
                <a:tc>
                  <a:txBody>
                    <a:bodyPr/>
                    <a:lstStyle/>
                    <a:p>
                      <a:pPr algn="ctr" fontAlgn="ct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14</a:t>
                      </a:r>
                    </a:p>
                  </a:txBody>
                  <a:tcPr marL="686" marR="686" marT="686"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vMerge="1">
                  <a:txBody>
                    <a:bodyPr/>
                    <a:lstStyle/>
                    <a:p>
                      <a:endParaRPr kumimoji="1" lang="ja-JP" altLang="en-US"/>
                    </a:p>
                  </a:txBody>
                  <a:tcPr/>
                </a:tc>
                <a:tc>
                  <a:txBody>
                    <a:bodyPr/>
                    <a:lstStyle/>
                    <a:p>
                      <a:pPr algn="l" fontAlgn="ctr"/>
                      <a:r>
                        <a:rPr lang="ja-JP" altLang="en-US" sz="900" b="0" i="0" u="none" strike="noStrike" dirty="0">
                          <a:solidFill>
                            <a:srgbClr val="000000"/>
                          </a:solidFill>
                          <a:effectLst/>
                          <a:latin typeface="游ゴシック" panose="020B0400000000000000" pitchFamily="50" charset="-128"/>
                          <a:ea typeface="游ゴシック" panose="020B0400000000000000" pitchFamily="50" charset="-128"/>
                        </a:rPr>
                        <a:t>選んだ未来の実現／回避のために、</a:t>
                      </a:r>
                      <a:r>
                        <a:rPr lang="en-US" altLang="ja-JP" sz="900" b="0" i="0" u="none" strike="noStrike" dirty="0">
                          <a:solidFill>
                            <a:srgbClr val="000000"/>
                          </a:solidFill>
                          <a:effectLst/>
                          <a:latin typeface="游ゴシック" panose="020B0400000000000000" pitchFamily="50" charset="-128"/>
                          <a:ea typeface="游ゴシック" panose="020B0400000000000000" pitchFamily="50" charset="-128"/>
                        </a:rPr>
                        <a:t>30</a:t>
                      </a:r>
                      <a:r>
                        <a:rPr lang="ja-JP" altLang="en-US" sz="900" b="0" i="0" u="none" strike="noStrike" dirty="0">
                          <a:solidFill>
                            <a:srgbClr val="000000"/>
                          </a:solidFill>
                          <a:effectLst/>
                          <a:latin typeface="游ゴシック" panose="020B0400000000000000" pitchFamily="50" charset="-128"/>
                          <a:ea typeface="游ゴシック" panose="020B0400000000000000" pitchFamily="50" charset="-128"/>
                        </a:rPr>
                        <a:t>年前の地域住民へのメッセージを考える</a:t>
                      </a:r>
                    </a:p>
                  </a:txBody>
                  <a:tcPr marL="686" marR="686" marT="686" marB="0" anchor="ctr">
                    <a:lnL w="9525" cap="flat" cmpd="sng" algn="ctr">
                      <a:solidFill>
                        <a:schemeClr val="tx1">
                          <a:lumMod val="50000"/>
                          <a:lumOff val="50000"/>
                        </a:schemeClr>
                      </a:solidFill>
                      <a:prstDash val="solid"/>
                      <a:round/>
                      <a:headEnd type="none" w="med" len="med"/>
                      <a:tailEnd type="none" w="med" len="med"/>
                    </a:lnL>
                    <a:lnR>
                      <a:noFill/>
                    </a:lnR>
                    <a:lnT>
                      <a:noFill/>
                    </a:lnT>
                    <a:lnB>
                      <a:noFill/>
                    </a:lnB>
                  </a:tcPr>
                </a:tc>
                <a:tc>
                  <a:txBody>
                    <a:bodyPr/>
                    <a:lstStyle/>
                    <a:p>
                      <a:pPr algn="ctr" fontAlgn="ct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20</a:t>
                      </a:r>
                    </a:p>
                  </a:txBody>
                  <a:tcPr marL="686" marR="686" marT="686" marB="0" anchor="ctr">
                    <a:lnL>
                      <a:noFill/>
                    </a:lnL>
                    <a:lnR>
                      <a:noFill/>
                    </a:lnR>
                    <a:lnT>
                      <a:noFill/>
                    </a:lnT>
                    <a:lnB>
                      <a:noFill/>
                    </a:lnB>
                  </a:tcPr>
                </a:tc>
                <a:tc>
                  <a:txBody>
                    <a:bodyPr/>
                    <a:lstStyle/>
                    <a:p>
                      <a:pPr algn="ctr" fontAlgn="ct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参加者</a:t>
                      </a:r>
                    </a:p>
                  </a:txBody>
                  <a:tcPr marL="686" marR="686" marT="686" marB="0" anchor="ctr">
                    <a:lnL>
                      <a:noFill/>
                    </a:lnL>
                    <a:lnR>
                      <a:noFill/>
                    </a:lnR>
                    <a:lnT>
                      <a:noFill/>
                    </a:lnT>
                    <a:lnB>
                      <a:noFill/>
                    </a:lnB>
                    <a:solidFill>
                      <a:srgbClr val="FCE4D6"/>
                    </a:solidFill>
                  </a:tcPr>
                </a:tc>
                <a:tc>
                  <a:txBody>
                    <a:bodyPr/>
                    <a:lstStyle/>
                    <a:p>
                      <a:pPr algn="l" fontAlgn="ct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時間があれば「発言マップ」を作成</a:t>
                      </a:r>
                    </a:p>
                  </a:txBody>
                  <a:tcPr marL="686" marR="686" marT="686" marB="0" anchor="ctr">
                    <a:lnL>
                      <a:noFill/>
                    </a:lnL>
                    <a:lnR>
                      <a:noFill/>
                    </a:lnR>
                    <a:lnT>
                      <a:noFill/>
                    </a:lnT>
                    <a:lnB>
                      <a:noFill/>
                    </a:lnB>
                  </a:tcPr>
                </a:tc>
                <a:extLst>
                  <a:ext uri="{0D108BD9-81ED-4DB2-BD59-A6C34878D82A}">
                    <a16:rowId xmlns:a16="http://schemas.microsoft.com/office/drawing/2014/main" val="1714474898"/>
                  </a:ext>
                </a:extLst>
              </a:tr>
              <a:tr h="309905">
                <a:tc>
                  <a:txBody>
                    <a:bodyPr/>
                    <a:lstStyle/>
                    <a:p>
                      <a:pPr algn="ctr" fontAlgn="ct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15</a:t>
                      </a:r>
                    </a:p>
                  </a:txBody>
                  <a:tcPr marL="686" marR="686" marT="686"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vMerge="1">
                  <a:txBody>
                    <a:bodyPr/>
                    <a:lstStyle/>
                    <a:p>
                      <a:endParaRPr kumimoji="1" lang="ja-JP" altLang="en-US"/>
                    </a:p>
                  </a:txBody>
                  <a:tcPr/>
                </a:tc>
                <a:tc>
                  <a:txBody>
                    <a:bodyPr/>
                    <a:lstStyle/>
                    <a:p>
                      <a:pPr algn="l" fontAlgn="ct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全体共有</a:t>
                      </a:r>
                    </a:p>
                  </a:txBody>
                  <a:tcPr marL="686" marR="686" marT="686" marB="0" anchor="ctr">
                    <a:lnL w="9525" cap="flat" cmpd="sng" algn="ctr">
                      <a:solidFill>
                        <a:schemeClr val="tx1">
                          <a:lumMod val="50000"/>
                          <a:lumOff val="50000"/>
                        </a:schemeClr>
                      </a:solidFill>
                      <a:prstDash val="solid"/>
                      <a:round/>
                      <a:headEnd type="none" w="med" len="med"/>
                      <a:tailEnd type="none" w="med" len="med"/>
                    </a:lnL>
                    <a:lnR>
                      <a:noFill/>
                    </a:lnR>
                    <a:lnT>
                      <a:noFill/>
                    </a:lnT>
                    <a:lnB>
                      <a:noFill/>
                    </a:lnB>
                  </a:tcPr>
                </a:tc>
                <a:tc>
                  <a:txBody>
                    <a:bodyPr/>
                    <a:lstStyle/>
                    <a:p>
                      <a:pPr algn="ctr" fontAlgn="ct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5</a:t>
                      </a:r>
                    </a:p>
                  </a:txBody>
                  <a:tcPr marL="686" marR="686" marT="686" marB="0" anchor="ctr">
                    <a:lnL>
                      <a:noFill/>
                    </a:lnL>
                    <a:lnR>
                      <a:noFill/>
                    </a:lnR>
                    <a:lnT>
                      <a:noFill/>
                    </a:lnT>
                    <a:lnB>
                      <a:noFill/>
                    </a:lnB>
                  </a:tcPr>
                </a:tc>
                <a:tc>
                  <a:txBody>
                    <a:bodyPr/>
                    <a:lstStyle/>
                    <a:p>
                      <a:pPr algn="ctr" fontAlgn="ct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参加者</a:t>
                      </a:r>
                    </a:p>
                  </a:txBody>
                  <a:tcPr marL="686" marR="686" marT="686" marB="0" anchor="ctr">
                    <a:lnL>
                      <a:noFill/>
                    </a:lnL>
                    <a:lnR>
                      <a:noFill/>
                    </a:lnR>
                    <a:lnT>
                      <a:noFill/>
                    </a:lnT>
                    <a:lnB>
                      <a:noFill/>
                    </a:lnB>
                    <a:solidFill>
                      <a:srgbClr val="FCE4D6"/>
                    </a:solidFill>
                  </a:tcPr>
                </a:tc>
                <a:tc>
                  <a:txBody>
                    <a:bodyPr/>
                    <a:lstStyle/>
                    <a:p>
                      <a:pPr algn="l" fontAlgn="ct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1</a:t>
                      </a: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グループで実施の場合は省く</a:t>
                      </a:r>
                    </a:p>
                  </a:txBody>
                  <a:tcPr marL="686" marR="686" marT="686" marB="0" anchor="ctr">
                    <a:lnL>
                      <a:noFill/>
                    </a:lnL>
                    <a:lnR>
                      <a:noFill/>
                    </a:lnR>
                    <a:lnT>
                      <a:noFill/>
                    </a:lnT>
                    <a:lnB>
                      <a:noFill/>
                    </a:lnB>
                  </a:tcPr>
                </a:tc>
                <a:extLst>
                  <a:ext uri="{0D108BD9-81ED-4DB2-BD59-A6C34878D82A}">
                    <a16:rowId xmlns:a16="http://schemas.microsoft.com/office/drawing/2014/main" val="755950315"/>
                  </a:ext>
                </a:extLst>
              </a:tr>
              <a:tr h="309905">
                <a:tc>
                  <a:txBody>
                    <a:bodyPr/>
                    <a:lstStyle/>
                    <a:p>
                      <a:pPr algn="ctr" fontAlgn="ct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16</a:t>
                      </a:r>
                    </a:p>
                  </a:txBody>
                  <a:tcPr marL="686" marR="686" marT="686"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l" fontAlgn="ct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振返り</a:t>
                      </a:r>
                    </a:p>
                  </a:txBody>
                  <a:tcPr marL="686" marR="686" marT="686"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l" fontAlgn="ct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フューチャー・デザインについて（おさらい）、参加者による振り返り</a:t>
                      </a:r>
                    </a:p>
                  </a:txBody>
                  <a:tcPr marL="686" marR="686" marT="686" marB="0" anchor="ctr">
                    <a:lnL w="9525" cap="flat" cmpd="sng" algn="ctr">
                      <a:solidFill>
                        <a:schemeClr val="tx1">
                          <a:lumMod val="50000"/>
                          <a:lumOff val="50000"/>
                        </a:schemeClr>
                      </a:solidFill>
                      <a:prstDash val="solid"/>
                      <a:round/>
                      <a:headEnd type="none" w="med" len="med"/>
                      <a:tailEnd type="none" w="med" len="med"/>
                    </a:lnL>
                    <a:lnR>
                      <a:noFill/>
                    </a:lnR>
                    <a:lnT>
                      <a:noFill/>
                    </a:lnT>
                    <a:lnB>
                      <a:noFill/>
                    </a:lnB>
                  </a:tcPr>
                </a:tc>
                <a:tc>
                  <a:txBody>
                    <a:bodyPr/>
                    <a:lstStyle/>
                    <a:p>
                      <a:pPr algn="ctr" fontAlgn="ct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10</a:t>
                      </a:r>
                    </a:p>
                  </a:txBody>
                  <a:tcPr marL="686" marR="686" marT="686" marB="0" anchor="ctr">
                    <a:lnL>
                      <a:noFill/>
                    </a:lnL>
                    <a:lnR>
                      <a:noFill/>
                    </a:lnR>
                    <a:lnT>
                      <a:noFill/>
                    </a:lnT>
                    <a:lnB>
                      <a:noFill/>
                    </a:lnB>
                  </a:tcPr>
                </a:tc>
                <a:tc>
                  <a:txBody>
                    <a:bodyPr/>
                    <a:lstStyle/>
                    <a:p>
                      <a:pPr algn="ctr" fontAlgn="ct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事務局</a:t>
                      </a:r>
                    </a:p>
                  </a:txBody>
                  <a:tcPr marL="686" marR="686" marT="686" marB="0" anchor="ctr">
                    <a:lnL>
                      <a:noFill/>
                    </a:lnL>
                    <a:lnR>
                      <a:noFill/>
                    </a:lnR>
                    <a:lnT>
                      <a:noFill/>
                    </a:lnT>
                    <a:lnB>
                      <a:noFill/>
                    </a:lnB>
                  </a:tcPr>
                </a:tc>
                <a:tc>
                  <a:txBody>
                    <a:bodyPr/>
                    <a:lstStyle/>
                    <a:p>
                      <a:pPr algn="l" fontAlgn="ctr"/>
                      <a:endParaRPr lang="ja-JP" altLang="en-US" sz="9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686" marR="686" marT="686" marB="0" anchor="ctr">
                    <a:lnL>
                      <a:noFill/>
                    </a:lnL>
                    <a:lnR>
                      <a:noFill/>
                    </a:lnR>
                    <a:lnT>
                      <a:noFill/>
                    </a:lnT>
                    <a:lnB>
                      <a:noFill/>
                    </a:lnB>
                  </a:tcPr>
                </a:tc>
                <a:extLst>
                  <a:ext uri="{0D108BD9-81ED-4DB2-BD59-A6C34878D82A}">
                    <a16:rowId xmlns:a16="http://schemas.microsoft.com/office/drawing/2014/main" val="2436456021"/>
                  </a:ext>
                </a:extLst>
              </a:tr>
              <a:tr h="309905">
                <a:tc>
                  <a:txBody>
                    <a:bodyPr/>
                    <a:lstStyle/>
                    <a:p>
                      <a:pPr algn="ctr" fontAlgn="ct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17</a:t>
                      </a:r>
                    </a:p>
                  </a:txBody>
                  <a:tcPr marL="686" marR="686" marT="686"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l" fontAlgn="ct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閉会</a:t>
                      </a:r>
                    </a:p>
                  </a:txBody>
                  <a:tcPr marL="686" marR="686" marT="686"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l" fontAlgn="ct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主催者より挨拶、参加者のアンケート記入等</a:t>
                      </a:r>
                    </a:p>
                  </a:txBody>
                  <a:tcPr marL="686" marR="686" marT="686" marB="0" anchor="ctr">
                    <a:lnL w="9525" cap="flat" cmpd="sng" algn="ctr">
                      <a:solidFill>
                        <a:schemeClr val="tx1">
                          <a:lumMod val="50000"/>
                          <a:lumOff val="50000"/>
                        </a:schemeClr>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ctr" fontAlgn="ct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5</a:t>
                      </a:r>
                    </a:p>
                  </a:txBody>
                  <a:tcPr marL="686" marR="686" marT="686"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ct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事務局</a:t>
                      </a:r>
                    </a:p>
                  </a:txBody>
                  <a:tcPr marL="686" marR="686" marT="686"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ct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686" marR="686" marT="686" marB="0" anchor="ctr">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47518671"/>
                  </a:ext>
                </a:extLst>
              </a:tr>
              <a:tr h="257003">
                <a:tc>
                  <a:txBody>
                    <a:bodyPr/>
                    <a:lstStyle/>
                    <a:p>
                      <a:pPr algn="l" fontAlgn="ctr"/>
                      <a:endParaRPr lang="ja-JP" altLang="en-US" sz="900" b="0" i="0" u="none" strike="noStrike">
                        <a:solidFill>
                          <a:srgbClr val="000000"/>
                        </a:solidFill>
                        <a:effectLst/>
                        <a:latin typeface="游ゴシック" panose="020B0400000000000000" pitchFamily="50" charset="-128"/>
                        <a:ea typeface="游ゴシック" panose="020B0400000000000000" pitchFamily="50" charset="-128"/>
                      </a:endParaRPr>
                    </a:p>
                  </a:txBody>
                  <a:tcPr marL="686" marR="686" marT="686" marB="0" anchor="ctr">
                    <a:lnL>
                      <a:noFill/>
                    </a:lnL>
                    <a:lnR>
                      <a:noFill/>
                    </a:lnR>
                    <a:lnT w="9525" cap="flat" cmpd="sng" algn="ctr">
                      <a:solidFill>
                        <a:schemeClr val="tx1">
                          <a:lumMod val="50000"/>
                          <a:lumOff val="50000"/>
                        </a:schemeClr>
                      </a:solidFill>
                      <a:prstDash val="solid"/>
                      <a:round/>
                      <a:headEnd type="none" w="med" len="med"/>
                      <a:tailEnd type="none" w="med" len="med"/>
                    </a:lnT>
                    <a:lnB>
                      <a:noFill/>
                    </a:lnB>
                  </a:tcPr>
                </a:tc>
                <a:tc>
                  <a:txBody>
                    <a:bodyPr/>
                    <a:lstStyle/>
                    <a:p>
                      <a:pPr algn="l" fontAlgn="ctr"/>
                      <a:endParaRPr lang="ja-JP" altLang="en-US" sz="900" b="0" i="0" u="none" strike="noStrike">
                        <a:solidFill>
                          <a:srgbClr val="000000"/>
                        </a:solidFill>
                        <a:effectLst/>
                        <a:latin typeface="游ゴシック" panose="020B0400000000000000" pitchFamily="50" charset="-128"/>
                        <a:ea typeface="游ゴシック" panose="020B0400000000000000" pitchFamily="50" charset="-128"/>
                      </a:endParaRPr>
                    </a:p>
                  </a:txBody>
                  <a:tcPr marL="686" marR="686" marT="686" marB="0" anchor="ctr">
                    <a:lnL>
                      <a:noFill/>
                    </a:lnL>
                    <a:lnR>
                      <a:noFill/>
                    </a:lnR>
                    <a:lnT w="9525" cap="flat" cmpd="sng" algn="ctr">
                      <a:solidFill>
                        <a:schemeClr val="tx1">
                          <a:lumMod val="50000"/>
                          <a:lumOff val="50000"/>
                        </a:schemeClr>
                      </a:solidFill>
                      <a:prstDash val="solid"/>
                      <a:round/>
                      <a:headEnd type="none" w="med" len="med"/>
                      <a:tailEnd type="none" w="med" len="med"/>
                    </a:lnT>
                    <a:lnB>
                      <a:noFill/>
                    </a:lnB>
                  </a:tcPr>
                </a:tc>
                <a:tc>
                  <a:txBody>
                    <a:bodyPr/>
                    <a:lstStyle/>
                    <a:p>
                      <a:pPr algn="l" fontAlgn="ctr"/>
                      <a:endParaRPr lang="ja-JP" altLang="en-US" sz="900" b="0" i="0" u="none" strike="noStrike">
                        <a:solidFill>
                          <a:srgbClr val="000000"/>
                        </a:solidFill>
                        <a:effectLst/>
                        <a:latin typeface="游ゴシック" panose="020B0400000000000000" pitchFamily="50" charset="-128"/>
                        <a:ea typeface="游ゴシック" panose="020B0400000000000000" pitchFamily="50" charset="-128"/>
                      </a:endParaRPr>
                    </a:p>
                  </a:txBody>
                  <a:tcPr marL="686" marR="686" marT="686"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ct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165</a:t>
                      </a:r>
                    </a:p>
                  </a:txBody>
                  <a:tcPr marL="686" marR="686" marT="686"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ctr"/>
                      <a:endParaRPr lang="ja-JP" altLang="en-US" sz="900" b="0" i="0" u="none" strike="noStrike">
                        <a:solidFill>
                          <a:srgbClr val="000000"/>
                        </a:solidFill>
                        <a:effectLst/>
                        <a:latin typeface="游ゴシック" panose="020B0400000000000000" pitchFamily="50" charset="-128"/>
                        <a:ea typeface="游ゴシック" panose="020B0400000000000000" pitchFamily="50" charset="-128"/>
                      </a:endParaRPr>
                    </a:p>
                  </a:txBody>
                  <a:tcPr marL="686" marR="686" marT="686"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ctr"/>
                      <a:r>
                        <a:rPr lang="ja-JP" altLang="en-US" sz="900" b="0" i="0" u="none" strike="noStrike" dirty="0">
                          <a:solidFill>
                            <a:srgbClr val="000000"/>
                          </a:solidFill>
                          <a:effectLst/>
                          <a:latin typeface="游ゴシック" panose="020B0400000000000000" pitchFamily="50" charset="-128"/>
                          <a:ea typeface="游ゴシック" panose="020B0400000000000000" pitchFamily="50" charset="-128"/>
                        </a:rPr>
                        <a:t>未来の情報インプットする場合＋</a:t>
                      </a:r>
                      <a:r>
                        <a:rPr lang="en-US" altLang="ja-JP" sz="900" b="0" i="0" u="none" strike="noStrike" dirty="0">
                          <a:solidFill>
                            <a:srgbClr val="000000"/>
                          </a:solidFill>
                          <a:effectLst/>
                          <a:latin typeface="游ゴシック" panose="020B0400000000000000" pitchFamily="50" charset="-128"/>
                          <a:ea typeface="游ゴシック" panose="020B0400000000000000" pitchFamily="50" charset="-128"/>
                        </a:rPr>
                        <a:t>10-15</a:t>
                      </a:r>
                      <a:r>
                        <a:rPr lang="ja-JP" altLang="en-US" sz="900" b="0" i="0" u="none" strike="noStrike" dirty="0">
                          <a:solidFill>
                            <a:srgbClr val="000000"/>
                          </a:solidFill>
                          <a:effectLst/>
                          <a:latin typeface="游ゴシック" panose="020B0400000000000000" pitchFamily="50" charset="-128"/>
                          <a:ea typeface="游ゴシック" panose="020B0400000000000000" pitchFamily="50" charset="-128"/>
                        </a:rPr>
                        <a:t>分を想定</a:t>
                      </a:r>
                    </a:p>
                  </a:txBody>
                  <a:tcPr marL="686" marR="686" marT="686" marB="0" anchor="ctr">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4139817384"/>
                  </a:ext>
                </a:extLst>
              </a:tr>
            </a:tbl>
          </a:graphicData>
        </a:graphic>
      </p:graphicFrame>
      <p:sp>
        <p:nvSpPr>
          <p:cNvPr id="2" name="正方形/長方形 1">
            <a:extLst>
              <a:ext uri="{FF2B5EF4-FFF2-40B4-BE49-F238E27FC236}">
                <a16:creationId xmlns:a16="http://schemas.microsoft.com/office/drawing/2014/main" id="{682FA994-4298-6161-D1A3-8FE44728B6D0}"/>
              </a:ext>
            </a:extLst>
          </p:cNvPr>
          <p:cNvSpPr/>
          <p:nvPr/>
        </p:nvSpPr>
        <p:spPr>
          <a:xfrm>
            <a:off x="6458400" y="212400"/>
            <a:ext cx="2431793" cy="457892"/>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b="1"/>
              <a:t>主催者の方向けスライド</a:t>
            </a:r>
            <a:endParaRPr lang="en-US" altLang="ja-JP" sz="1200" b="1"/>
          </a:p>
          <a:p>
            <a:pPr algn="ctr"/>
            <a:r>
              <a:rPr lang="en-US" altLang="ja-JP" sz="1050"/>
              <a:t>※</a:t>
            </a:r>
            <a:r>
              <a:rPr lang="ja-JP" altLang="en-US" sz="1050"/>
              <a:t>内容確認後削除可</a:t>
            </a:r>
          </a:p>
        </p:txBody>
      </p:sp>
      <p:sp>
        <p:nvSpPr>
          <p:cNvPr id="3" name="正方形/長方形 2">
            <a:extLst>
              <a:ext uri="{FF2B5EF4-FFF2-40B4-BE49-F238E27FC236}">
                <a16:creationId xmlns:a16="http://schemas.microsoft.com/office/drawing/2014/main" id="{AF8A414A-F572-FDE2-4DE6-233C98401B60}"/>
              </a:ext>
            </a:extLst>
          </p:cNvPr>
          <p:cNvSpPr>
            <a:spLocks noGrp="1" noRot="1" noMove="1" noResize="1" noEditPoints="1" noAdjustHandles="1" noChangeArrowheads="1" noChangeShapeType="1"/>
          </p:cNvSpPr>
          <p:nvPr/>
        </p:nvSpPr>
        <p:spPr>
          <a:xfrm>
            <a:off x="0" y="0"/>
            <a:ext cx="9144000" cy="6858000"/>
          </a:xfrm>
          <a:prstGeom prst="rect">
            <a:avLst/>
          </a:prstGeom>
          <a:solidFill>
            <a:srgbClr val="FFFFFF">
              <a:alpha val="0"/>
            </a:srgbClr>
          </a:solidFill>
          <a:ln w="38100">
            <a:solidFill>
              <a:schemeClr val="accent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extLst>
      <p:ext uri="{BB962C8B-B14F-4D97-AF65-F5344CB8AC3E}">
        <p14:creationId xmlns:p14="http://schemas.microsoft.com/office/powerpoint/2010/main" val="22707868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403447BE-289C-7121-61E6-B802209FAFE9}"/>
              </a:ext>
            </a:extLst>
          </p:cNvPr>
          <p:cNvSpPr>
            <a:spLocks noGrp="1"/>
          </p:cNvSpPr>
          <p:nvPr>
            <p:ph type="title"/>
          </p:nvPr>
        </p:nvSpPr>
        <p:spPr/>
        <p:txBody>
          <a:bodyPr/>
          <a:lstStyle/>
          <a:p>
            <a:r>
              <a:rPr kumimoji="1" lang="ja-JP" altLang="en-US"/>
              <a:t>準備物</a:t>
            </a:r>
          </a:p>
        </p:txBody>
      </p:sp>
      <p:sp>
        <p:nvSpPr>
          <p:cNvPr id="5" name="コンテンツ プレースホルダー 4">
            <a:extLst>
              <a:ext uri="{FF2B5EF4-FFF2-40B4-BE49-F238E27FC236}">
                <a16:creationId xmlns:a16="http://schemas.microsoft.com/office/drawing/2014/main" id="{D21F9048-3BAF-4152-D498-DD37016B8975}"/>
              </a:ext>
            </a:extLst>
          </p:cNvPr>
          <p:cNvSpPr>
            <a:spLocks noGrp="1"/>
          </p:cNvSpPr>
          <p:nvPr>
            <p:ph idx="1"/>
          </p:nvPr>
        </p:nvSpPr>
        <p:spPr/>
        <p:txBody>
          <a:bodyPr>
            <a:normAutofit/>
          </a:bodyPr>
          <a:lstStyle/>
          <a:p>
            <a:pPr>
              <a:lnSpc>
                <a:spcPct val="100000"/>
              </a:lnSpc>
            </a:pPr>
            <a:r>
              <a:rPr lang="ja-JP" altLang="en-US" sz="2400" dirty="0"/>
              <a:t>標準となる準備物は以下の通りです。</a:t>
            </a:r>
            <a:br>
              <a:rPr lang="en-US" altLang="ja-JP" sz="2400" dirty="0"/>
            </a:br>
            <a:r>
              <a:rPr lang="ja-JP" altLang="en-US" sz="2400" dirty="0"/>
              <a:t>実際の実施環境に合わせご準備ください。</a:t>
            </a:r>
            <a:endParaRPr lang="en-US" altLang="ja-JP" sz="2400" dirty="0"/>
          </a:p>
          <a:p>
            <a:pPr>
              <a:lnSpc>
                <a:spcPct val="160000"/>
              </a:lnSpc>
            </a:pPr>
            <a:endParaRPr lang="en-US" altLang="ja-JP" sz="1200" dirty="0"/>
          </a:p>
          <a:p>
            <a:pPr lvl="1">
              <a:lnSpc>
                <a:spcPct val="150000"/>
              </a:lnSpc>
            </a:pPr>
            <a:r>
              <a:rPr lang="ja-JP" altLang="en-US" sz="2000" dirty="0"/>
              <a:t>ディスプレイ（進行スライド表示用）</a:t>
            </a:r>
            <a:endParaRPr lang="en-US" altLang="ja-JP" sz="2000" dirty="0"/>
          </a:p>
          <a:p>
            <a:pPr lvl="1">
              <a:lnSpc>
                <a:spcPct val="150000"/>
              </a:lnSpc>
            </a:pPr>
            <a:r>
              <a:rPr lang="ja-JP" altLang="en-US" sz="2000" dirty="0"/>
              <a:t>大きめの模造紙（発言の記録やメモ書きのため）</a:t>
            </a:r>
            <a:endParaRPr lang="en-US" altLang="ja-JP" sz="2000" dirty="0"/>
          </a:p>
          <a:p>
            <a:pPr lvl="1">
              <a:lnSpc>
                <a:spcPct val="150000"/>
              </a:lnSpc>
            </a:pPr>
            <a:r>
              <a:rPr lang="ja-JP" altLang="en-US" sz="2000" dirty="0"/>
              <a:t>テープ（模造紙固定用）</a:t>
            </a:r>
            <a:endParaRPr lang="en-US" altLang="ja-JP" sz="2000" dirty="0"/>
          </a:p>
          <a:p>
            <a:pPr lvl="1">
              <a:lnSpc>
                <a:spcPct val="150000"/>
              </a:lnSpc>
            </a:pPr>
            <a:r>
              <a:rPr lang="ja-JP" altLang="en-US" sz="2000" dirty="0"/>
              <a:t>ペン（発言の記録やメモ書きのため）</a:t>
            </a:r>
            <a:endParaRPr lang="en-US" altLang="ja-JP" sz="2000" dirty="0"/>
          </a:p>
          <a:p>
            <a:pPr lvl="1">
              <a:lnSpc>
                <a:spcPct val="150000"/>
              </a:lnSpc>
            </a:pPr>
            <a:r>
              <a:rPr lang="ja-JP" altLang="en-US" sz="2000" dirty="0"/>
              <a:t>未来人への変身グッズ（詳細は後述）</a:t>
            </a:r>
          </a:p>
        </p:txBody>
      </p:sp>
      <p:sp>
        <p:nvSpPr>
          <p:cNvPr id="3" name="スライド番号プレースホルダー 2">
            <a:extLst>
              <a:ext uri="{FF2B5EF4-FFF2-40B4-BE49-F238E27FC236}">
                <a16:creationId xmlns:a16="http://schemas.microsoft.com/office/drawing/2014/main" id="{CD3773B1-3C65-54BD-EF3D-0E6E09537C73}"/>
              </a:ext>
            </a:extLst>
          </p:cNvPr>
          <p:cNvSpPr>
            <a:spLocks noGrp="1"/>
          </p:cNvSpPr>
          <p:nvPr>
            <p:ph type="sldNum" sz="quarter" idx="12"/>
          </p:nvPr>
        </p:nvSpPr>
        <p:spPr/>
        <p:txBody>
          <a:bodyPr/>
          <a:lstStyle/>
          <a:p>
            <a:fld id="{43CE1F33-19CE-4414-9E55-507478994FA3}" type="slidenum">
              <a:rPr kumimoji="1" lang="ja-JP" altLang="en-US" smtClean="0"/>
              <a:t>4</a:t>
            </a:fld>
            <a:endParaRPr kumimoji="1" lang="ja-JP" altLang="en-US"/>
          </a:p>
        </p:txBody>
      </p:sp>
      <p:sp>
        <p:nvSpPr>
          <p:cNvPr id="2" name="正方形/長方形 1">
            <a:extLst>
              <a:ext uri="{FF2B5EF4-FFF2-40B4-BE49-F238E27FC236}">
                <a16:creationId xmlns:a16="http://schemas.microsoft.com/office/drawing/2014/main" id="{BE3F4F22-00ED-2A4F-F3C6-278F977A5ADF}"/>
              </a:ext>
            </a:extLst>
          </p:cNvPr>
          <p:cNvSpPr/>
          <p:nvPr/>
        </p:nvSpPr>
        <p:spPr>
          <a:xfrm>
            <a:off x="6457950" y="212400"/>
            <a:ext cx="2431793" cy="457892"/>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b="1"/>
              <a:t>主催者の方向けスライド</a:t>
            </a:r>
            <a:endParaRPr lang="en-US" altLang="ja-JP" sz="1200" b="1"/>
          </a:p>
          <a:p>
            <a:pPr algn="ctr"/>
            <a:r>
              <a:rPr lang="en-US" altLang="ja-JP" sz="1050"/>
              <a:t>※</a:t>
            </a:r>
            <a:r>
              <a:rPr lang="ja-JP" altLang="en-US" sz="1050"/>
              <a:t>内容確認後削除可</a:t>
            </a:r>
          </a:p>
        </p:txBody>
      </p:sp>
      <p:sp>
        <p:nvSpPr>
          <p:cNvPr id="6" name="正方形/長方形 5">
            <a:extLst>
              <a:ext uri="{FF2B5EF4-FFF2-40B4-BE49-F238E27FC236}">
                <a16:creationId xmlns:a16="http://schemas.microsoft.com/office/drawing/2014/main" id="{DA7E6DF2-AB47-9470-DF3F-EF100B5BF883}"/>
              </a:ext>
            </a:extLst>
          </p:cNvPr>
          <p:cNvSpPr>
            <a:spLocks noGrp="1" noRot="1" noMove="1" noResize="1" noEditPoints="1" noAdjustHandles="1" noChangeArrowheads="1" noChangeShapeType="1"/>
          </p:cNvSpPr>
          <p:nvPr/>
        </p:nvSpPr>
        <p:spPr>
          <a:xfrm>
            <a:off x="0" y="0"/>
            <a:ext cx="9144000" cy="6858000"/>
          </a:xfrm>
          <a:prstGeom prst="rect">
            <a:avLst/>
          </a:prstGeom>
          <a:solidFill>
            <a:srgbClr val="FFFFFF">
              <a:alpha val="0"/>
            </a:srgbClr>
          </a:solidFill>
          <a:ln w="38100">
            <a:solidFill>
              <a:schemeClr val="accent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0560728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7708789B-A4B8-F13D-41A6-DF40D18288C9}"/>
              </a:ext>
            </a:extLst>
          </p:cNvPr>
          <p:cNvSpPr>
            <a:spLocks noGrp="1"/>
          </p:cNvSpPr>
          <p:nvPr>
            <p:ph type="title"/>
          </p:nvPr>
        </p:nvSpPr>
        <p:spPr/>
        <p:txBody>
          <a:bodyPr/>
          <a:lstStyle/>
          <a:p>
            <a:r>
              <a:rPr kumimoji="1" lang="ja-JP" altLang="en-US"/>
              <a:t>スタッフの心得</a:t>
            </a:r>
          </a:p>
        </p:txBody>
      </p:sp>
      <p:sp>
        <p:nvSpPr>
          <p:cNvPr id="3" name="スライド番号プレースホルダー 2">
            <a:extLst>
              <a:ext uri="{FF2B5EF4-FFF2-40B4-BE49-F238E27FC236}">
                <a16:creationId xmlns:a16="http://schemas.microsoft.com/office/drawing/2014/main" id="{484B823D-C075-4FFC-812F-802CAFE73669}"/>
              </a:ext>
            </a:extLst>
          </p:cNvPr>
          <p:cNvSpPr>
            <a:spLocks noGrp="1"/>
          </p:cNvSpPr>
          <p:nvPr>
            <p:ph type="sldNum" sz="quarter" idx="12"/>
          </p:nvPr>
        </p:nvSpPr>
        <p:spPr/>
        <p:txBody>
          <a:bodyPr/>
          <a:lstStyle/>
          <a:p>
            <a:fld id="{43CE1F33-19CE-4414-9E55-507478994FA3}" type="slidenum">
              <a:rPr kumimoji="1" lang="ja-JP" altLang="en-US" smtClean="0"/>
              <a:t>5</a:t>
            </a:fld>
            <a:endParaRPr kumimoji="1" lang="ja-JP" altLang="en-US"/>
          </a:p>
        </p:txBody>
      </p:sp>
      <p:sp>
        <p:nvSpPr>
          <p:cNvPr id="5" name="コンテンツ プレースホルダー 4">
            <a:extLst>
              <a:ext uri="{FF2B5EF4-FFF2-40B4-BE49-F238E27FC236}">
                <a16:creationId xmlns:a16="http://schemas.microsoft.com/office/drawing/2014/main" id="{8F345406-E553-BCD3-413A-6AF7D498D260}"/>
              </a:ext>
            </a:extLst>
          </p:cNvPr>
          <p:cNvSpPr>
            <a:spLocks noGrp="1"/>
          </p:cNvSpPr>
          <p:nvPr>
            <p:ph idx="1"/>
          </p:nvPr>
        </p:nvSpPr>
        <p:spPr/>
        <p:txBody>
          <a:bodyPr>
            <a:normAutofit/>
          </a:bodyPr>
          <a:lstStyle/>
          <a:p>
            <a:pPr>
              <a:lnSpc>
                <a:spcPct val="100000"/>
              </a:lnSpc>
            </a:pPr>
            <a:r>
              <a:rPr lang="ja-JP" altLang="en-US" sz="2400" b="1" dirty="0">
                <a:latin typeface="+mn-ea"/>
              </a:rPr>
              <a:t>現在形・過去形で話す</a:t>
            </a:r>
            <a:r>
              <a:rPr lang="ja-JP" altLang="en-US" sz="2400" dirty="0">
                <a:latin typeface="+mn-ea"/>
              </a:rPr>
              <a:t>ことを心掛けましょう</a:t>
            </a:r>
          </a:p>
          <a:p>
            <a:pPr lvl="1">
              <a:lnSpc>
                <a:spcPct val="100000"/>
              </a:lnSpc>
            </a:pPr>
            <a:r>
              <a:rPr lang="ja-JP" altLang="en-US" sz="1800" dirty="0">
                <a:latin typeface="+mn-ea"/>
              </a:rPr>
              <a:t>未来に飛んでいる間は、</a:t>
            </a:r>
            <a:r>
              <a:rPr lang="ja-JP" altLang="en-US" sz="1800" b="1" dirty="0">
                <a:latin typeface="+mn-ea"/>
              </a:rPr>
              <a:t>未来のことは現在形</a:t>
            </a:r>
            <a:r>
              <a:rPr lang="ja-JP" altLang="en-US" sz="1800" dirty="0">
                <a:latin typeface="+mn-ea"/>
              </a:rPr>
              <a:t>、</a:t>
            </a:r>
            <a:r>
              <a:rPr lang="ja-JP" altLang="en-US" sz="1800" b="1" dirty="0">
                <a:latin typeface="+mn-ea"/>
              </a:rPr>
              <a:t>タイムスリップした日より前の出来事は過去形</a:t>
            </a:r>
            <a:r>
              <a:rPr lang="ja-JP" altLang="en-US" sz="1800" dirty="0">
                <a:latin typeface="+mn-ea"/>
              </a:rPr>
              <a:t>で話します 。話し方を模範的に示すなど、穏やかに知らせましょう。</a:t>
            </a:r>
            <a:endParaRPr lang="en-US" altLang="ja-JP" sz="1800" dirty="0">
              <a:latin typeface="+mn-ea"/>
            </a:endParaRPr>
          </a:p>
          <a:p>
            <a:pPr lvl="1">
              <a:lnSpc>
                <a:spcPct val="100000"/>
              </a:lnSpc>
            </a:pPr>
            <a:r>
              <a:rPr lang="ja-JP" altLang="en-US" sz="1800" dirty="0">
                <a:latin typeface="+mn-ea"/>
              </a:rPr>
              <a:t>スタッフによる会話の修正例</a:t>
            </a:r>
          </a:p>
          <a:p>
            <a:pPr lvl="2">
              <a:lnSpc>
                <a:spcPct val="100000"/>
              </a:lnSpc>
            </a:pPr>
            <a:r>
              <a:rPr lang="ja-JP" altLang="en-US" sz="1600" dirty="0">
                <a:latin typeface="+mn-ea"/>
              </a:rPr>
              <a:t>参加者「</a:t>
            </a:r>
            <a:r>
              <a:rPr lang="en-US" altLang="ja-JP" sz="1600" dirty="0">
                <a:latin typeface="+mn-ea"/>
              </a:rPr>
              <a:t>2050</a:t>
            </a:r>
            <a:r>
              <a:rPr lang="ja-JP" altLang="en-US" sz="1600" dirty="0">
                <a:latin typeface="+mn-ea"/>
              </a:rPr>
              <a:t>年には</a:t>
            </a:r>
            <a:r>
              <a:rPr lang="en-US" altLang="ja-JP" sz="1600" dirty="0">
                <a:latin typeface="+mn-ea"/>
              </a:rPr>
              <a:t>SDGs</a:t>
            </a:r>
            <a:r>
              <a:rPr lang="ja-JP" altLang="en-US" sz="1600" dirty="0">
                <a:latin typeface="+mn-ea"/>
              </a:rPr>
              <a:t>の目標が達成されているはずですよね。」</a:t>
            </a:r>
          </a:p>
          <a:p>
            <a:pPr lvl="2">
              <a:lnSpc>
                <a:spcPct val="100000"/>
              </a:lnSpc>
            </a:pPr>
            <a:r>
              <a:rPr lang="ja-JP" altLang="en-US" sz="1600" dirty="0">
                <a:latin typeface="+mn-ea"/>
              </a:rPr>
              <a:t>スタッフ「そうですね、</a:t>
            </a:r>
            <a:r>
              <a:rPr lang="ja-JP" altLang="en-US" sz="1600" u="sng" dirty="0">
                <a:latin typeface="+mn-ea"/>
              </a:rPr>
              <a:t>今では</a:t>
            </a:r>
            <a:r>
              <a:rPr lang="en-US" altLang="ja-JP" sz="1600" dirty="0">
                <a:latin typeface="+mn-ea"/>
              </a:rPr>
              <a:t>SDGs</a:t>
            </a:r>
            <a:r>
              <a:rPr lang="ja-JP" altLang="en-US" sz="1600" dirty="0">
                <a:latin typeface="+mn-ea"/>
              </a:rPr>
              <a:t>の目標が全て</a:t>
            </a:r>
            <a:r>
              <a:rPr lang="ja-JP" altLang="en-US" sz="1600" u="sng" dirty="0">
                <a:latin typeface="+mn-ea"/>
              </a:rPr>
              <a:t>達成されていて</a:t>
            </a:r>
            <a:r>
              <a:rPr lang="ja-JP" altLang="en-US" sz="1600" dirty="0">
                <a:latin typeface="+mn-ea"/>
              </a:rPr>
              <a:t>、その次の目標が</a:t>
            </a:r>
            <a:r>
              <a:rPr lang="ja-JP" altLang="en-US" sz="1600" u="sng" dirty="0">
                <a:latin typeface="+mn-ea"/>
              </a:rPr>
              <a:t>決められています</a:t>
            </a:r>
            <a:r>
              <a:rPr lang="ja-JP" altLang="en-US" sz="1600" dirty="0">
                <a:latin typeface="+mn-ea"/>
              </a:rPr>
              <a:t>よね。」</a:t>
            </a:r>
            <a:endParaRPr lang="ja-JP" altLang="en-US" dirty="0">
              <a:latin typeface="+mn-ea"/>
            </a:endParaRPr>
          </a:p>
          <a:p>
            <a:pPr>
              <a:lnSpc>
                <a:spcPct val="100000"/>
              </a:lnSpc>
            </a:pPr>
            <a:r>
              <a:rPr lang="ja-JP" altLang="en-US" sz="2400" b="1" dirty="0">
                <a:latin typeface="+mn-ea"/>
              </a:rPr>
              <a:t>参加者が会話を楽しめているか</a:t>
            </a:r>
            <a:r>
              <a:rPr lang="ja-JP" altLang="en-US" sz="2400" dirty="0">
                <a:latin typeface="+mn-ea"/>
              </a:rPr>
              <a:t>気を配りましょう</a:t>
            </a:r>
            <a:endParaRPr lang="en-US" altLang="ja-JP" sz="2400" dirty="0">
              <a:latin typeface="+mn-ea"/>
            </a:endParaRPr>
          </a:p>
          <a:p>
            <a:pPr lvl="1">
              <a:lnSpc>
                <a:spcPct val="100000"/>
              </a:lnSpc>
            </a:pPr>
            <a:r>
              <a:rPr lang="en-US" altLang="ja-JP" sz="1800" dirty="0">
                <a:latin typeface="+mn-ea"/>
              </a:rPr>
              <a:t>FD</a:t>
            </a:r>
            <a:r>
              <a:rPr lang="ja-JP" altLang="en-US" sz="1800" dirty="0">
                <a:latin typeface="+mn-ea"/>
              </a:rPr>
              <a:t>ワークショップは楽しい場です。</a:t>
            </a:r>
            <a:r>
              <a:rPr lang="ja-JP" altLang="en-US" sz="1800" b="1" dirty="0">
                <a:latin typeface="+mn-ea"/>
              </a:rPr>
              <a:t>未来からみて過去に起こった出来事に間違いはありません。</a:t>
            </a:r>
            <a:endParaRPr lang="en-US" altLang="ja-JP" sz="1800" b="1" dirty="0">
              <a:latin typeface="+mn-ea"/>
            </a:endParaRPr>
          </a:p>
          <a:p>
            <a:pPr lvl="1">
              <a:lnSpc>
                <a:spcPct val="100000"/>
              </a:lnSpc>
            </a:pPr>
            <a:r>
              <a:rPr lang="ja-JP" altLang="en-US" sz="1800" dirty="0">
                <a:latin typeface="+mn-ea"/>
              </a:rPr>
              <a:t>あまり発言していない人に話を振るなど、</a:t>
            </a:r>
            <a:r>
              <a:rPr lang="ja-JP" altLang="en-US" sz="1800" b="1" dirty="0">
                <a:latin typeface="+mn-ea"/>
              </a:rPr>
              <a:t>全体で会話できているか</a:t>
            </a:r>
            <a:r>
              <a:rPr lang="ja-JP" altLang="en-US" sz="1800" dirty="0">
                <a:latin typeface="+mn-ea"/>
              </a:rPr>
              <a:t>気をつけましょう。</a:t>
            </a:r>
            <a:endParaRPr lang="en-US" altLang="ja-JP" sz="1800" dirty="0">
              <a:latin typeface="+mn-ea"/>
            </a:endParaRPr>
          </a:p>
          <a:p>
            <a:endParaRPr lang="ja-JP" altLang="en-US" sz="1800" dirty="0">
              <a:latin typeface="+mn-ea"/>
            </a:endParaRPr>
          </a:p>
        </p:txBody>
      </p:sp>
      <p:sp>
        <p:nvSpPr>
          <p:cNvPr id="2" name="正方形/長方形 1">
            <a:extLst>
              <a:ext uri="{FF2B5EF4-FFF2-40B4-BE49-F238E27FC236}">
                <a16:creationId xmlns:a16="http://schemas.microsoft.com/office/drawing/2014/main" id="{6ABF520E-F7C6-CDF1-9551-EBBC03A648B6}"/>
              </a:ext>
            </a:extLst>
          </p:cNvPr>
          <p:cNvSpPr/>
          <p:nvPr/>
        </p:nvSpPr>
        <p:spPr>
          <a:xfrm>
            <a:off x="6457950" y="212400"/>
            <a:ext cx="2431793" cy="457892"/>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b="1"/>
              <a:t>主催者の方向けスライド</a:t>
            </a:r>
            <a:endParaRPr lang="en-US" altLang="ja-JP" sz="1200" b="1"/>
          </a:p>
          <a:p>
            <a:pPr algn="ctr"/>
            <a:r>
              <a:rPr lang="en-US" altLang="ja-JP" sz="1050"/>
              <a:t>※</a:t>
            </a:r>
            <a:r>
              <a:rPr lang="ja-JP" altLang="en-US" sz="1050"/>
              <a:t>内容確認後削除可</a:t>
            </a:r>
          </a:p>
        </p:txBody>
      </p:sp>
      <p:sp>
        <p:nvSpPr>
          <p:cNvPr id="6" name="正方形/長方形 5">
            <a:extLst>
              <a:ext uri="{FF2B5EF4-FFF2-40B4-BE49-F238E27FC236}">
                <a16:creationId xmlns:a16="http://schemas.microsoft.com/office/drawing/2014/main" id="{AAB63127-9276-AC2A-5AB4-D41546B05CD6}"/>
              </a:ext>
            </a:extLst>
          </p:cNvPr>
          <p:cNvSpPr>
            <a:spLocks noGrp="1" noRot="1" noMove="1" noResize="1" noEditPoints="1" noAdjustHandles="1" noChangeArrowheads="1" noChangeShapeType="1"/>
          </p:cNvSpPr>
          <p:nvPr/>
        </p:nvSpPr>
        <p:spPr>
          <a:xfrm>
            <a:off x="0" y="0"/>
            <a:ext cx="9144000" cy="6858000"/>
          </a:xfrm>
          <a:prstGeom prst="rect">
            <a:avLst/>
          </a:prstGeom>
          <a:solidFill>
            <a:srgbClr val="FFFFFF">
              <a:alpha val="0"/>
            </a:srgbClr>
          </a:solidFill>
          <a:ln w="38100">
            <a:solidFill>
              <a:schemeClr val="accent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extLst>
      <p:ext uri="{BB962C8B-B14F-4D97-AF65-F5344CB8AC3E}">
        <p14:creationId xmlns:p14="http://schemas.microsoft.com/office/powerpoint/2010/main" val="289536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4E382A4-5D96-DB65-0A6A-37360FBC8258}"/>
              </a:ext>
            </a:extLst>
          </p:cNvPr>
          <p:cNvSpPr>
            <a:spLocks noGrp="1"/>
          </p:cNvSpPr>
          <p:nvPr>
            <p:ph type="ctrTitle"/>
          </p:nvPr>
        </p:nvSpPr>
        <p:spPr/>
        <p:txBody>
          <a:bodyPr>
            <a:normAutofit/>
          </a:bodyPr>
          <a:lstStyle/>
          <a:p>
            <a:r>
              <a:rPr lang="ja-JP" altLang="en-US" sz="4400" b="1"/>
              <a:t>はじめての</a:t>
            </a:r>
            <a:br>
              <a:rPr lang="en-US" altLang="ja-JP" sz="4400" b="1"/>
            </a:br>
            <a:r>
              <a:rPr lang="ja-JP" altLang="en-US" sz="4400" b="1"/>
              <a:t>フューチャー・デザイン</a:t>
            </a:r>
            <a:endParaRPr kumimoji="1" lang="ja-JP" altLang="en-US" sz="4400" b="1"/>
          </a:p>
        </p:txBody>
      </p:sp>
      <p:sp>
        <p:nvSpPr>
          <p:cNvPr id="3" name="字幕 2">
            <a:extLst>
              <a:ext uri="{FF2B5EF4-FFF2-40B4-BE49-F238E27FC236}">
                <a16:creationId xmlns:a16="http://schemas.microsoft.com/office/drawing/2014/main" id="{569491D2-6922-D18B-2CEA-5631CC813AF3}"/>
              </a:ext>
            </a:extLst>
          </p:cNvPr>
          <p:cNvSpPr>
            <a:spLocks noGrp="1"/>
          </p:cNvSpPr>
          <p:nvPr>
            <p:ph type="subTitle" idx="1"/>
          </p:nvPr>
        </p:nvSpPr>
        <p:spPr/>
        <p:txBody>
          <a:bodyPr/>
          <a:lstStyle/>
          <a:p>
            <a:r>
              <a:rPr kumimoji="1" lang="ja-JP" altLang="en-US" dirty="0"/>
              <a:t>ワークショップ進行資料</a:t>
            </a:r>
            <a:endParaRPr kumimoji="1" lang="en-US" altLang="ja-JP" dirty="0"/>
          </a:p>
          <a:p>
            <a:r>
              <a:rPr lang="ja-JP" altLang="en-US" dirty="0">
                <a:latin typeface="Century Gothic" panose="020B0502020202020204" pitchFamily="34" charset="0"/>
              </a:rPr>
              <a:t>○</a:t>
            </a:r>
            <a:r>
              <a:rPr lang="ja-JP" altLang="en-US" dirty="0"/>
              <a:t>年</a:t>
            </a:r>
            <a:r>
              <a:rPr lang="ja-JP" altLang="en-US" dirty="0">
                <a:latin typeface="Century Gothic" panose="020B0502020202020204" pitchFamily="34" charset="0"/>
              </a:rPr>
              <a:t>○</a:t>
            </a:r>
            <a:r>
              <a:rPr lang="ja-JP" altLang="en-US" dirty="0"/>
              <a:t>月</a:t>
            </a:r>
            <a:r>
              <a:rPr lang="ja-JP" altLang="en-US" dirty="0">
                <a:latin typeface="Century Gothic" panose="020B0502020202020204" pitchFamily="34" charset="0"/>
              </a:rPr>
              <a:t>○</a:t>
            </a:r>
            <a:r>
              <a:rPr lang="ja-JP" altLang="en-US" dirty="0"/>
              <a:t>日</a:t>
            </a:r>
            <a:endParaRPr kumimoji="1" lang="ja-JP" altLang="en-US" dirty="0"/>
          </a:p>
        </p:txBody>
      </p:sp>
    </p:spTree>
    <p:extLst>
      <p:ext uri="{BB962C8B-B14F-4D97-AF65-F5344CB8AC3E}">
        <p14:creationId xmlns:p14="http://schemas.microsoft.com/office/powerpoint/2010/main" val="706699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F929EEC-AEEC-15EC-6087-B958F4455B68}"/>
              </a:ext>
            </a:extLst>
          </p:cNvPr>
          <p:cNvSpPr>
            <a:spLocks noGrp="1"/>
          </p:cNvSpPr>
          <p:nvPr>
            <p:ph type="title"/>
          </p:nvPr>
        </p:nvSpPr>
        <p:spPr/>
        <p:txBody>
          <a:bodyPr/>
          <a:lstStyle/>
          <a:p>
            <a:r>
              <a:rPr kumimoji="1" lang="ja-JP" altLang="en-US"/>
              <a:t>目次</a:t>
            </a:r>
          </a:p>
        </p:txBody>
      </p:sp>
      <p:sp>
        <p:nvSpPr>
          <p:cNvPr id="3" name="コンテンツ プレースホルダー 2">
            <a:extLst>
              <a:ext uri="{FF2B5EF4-FFF2-40B4-BE49-F238E27FC236}">
                <a16:creationId xmlns:a16="http://schemas.microsoft.com/office/drawing/2014/main" id="{03B27D1A-5043-B006-29FA-61120B7C339F}"/>
              </a:ext>
            </a:extLst>
          </p:cNvPr>
          <p:cNvSpPr>
            <a:spLocks noGrp="1"/>
          </p:cNvSpPr>
          <p:nvPr>
            <p:ph idx="1"/>
          </p:nvPr>
        </p:nvSpPr>
        <p:spPr>
          <a:xfrm>
            <a:off x="628650" y="1263192"/>
            <a:ext cx="7886700" cy="4913771"/>
          </a:xfrm>
        </p:spPr>
        <p:txBody>
          <a:bodyPr>
            <a:normAutofit/>
          </a:bodyPr>
          <a:lstStyle/>
          <a:p>
            <a:pPr marL="385754" indent="-385754">
              <a:lnSpc>
                <a:spcPct val="100000"/>
              </a:lnSpc>
              <a:buFont typeface="+mj-lt"/>
              <a:buAutoNum type="arabicPeriod"/>
            </a:pPr>
            <a:r>
              <a:rPr kumimoji="1" lang="ja-JP" altLang="en-US" sz="2400" b="1"/>
              <a:t>はじめに</a:t>
            </a:r>
            <a:endParaRPr kumimoji="1" lang="en-US" altLang="ja-JP" sz="2400" b="1"/>
          </a:p>
          <a:p>
            <a:pPr marL="728645" lvl="1" indent="-385754">
              <a:lnSpc>
                <a:spcPct val="100000"/>
              </a:lnSpc>
              <a:buFont typeface="+mj-ea"/>
              <a:buAutoNum type="circleNumDbPlain"/>
            </a:pPr>
            <a:r>
              <a:rPr kumimoji="1" lang="ja-JP" altLang="en-US" sz="2000"/>
              <a:t>主催者より挨拶</a:t>
            </a:r>
            <a:endParaRPr kumimoji="1" lang="en-US" altLang="ja-JP" sz="2000"/>
          </a:p>
          <a:p>
            <a:pPr marL="728645" lvl="1" indent="-385754">
              <a:lnSpc>
                <a:spcPct val="100000"/>
              </a:lnSpc>
              <a:buFont typeface="+mj-ea"/>
              <a:buAutoNum type="circleNumDbPlain"/>
            </a:pPr>
            <a:r>
              <a:rPr lang="ja-JP" altLang="en-US" sz="2000"/>
              <a:t>フューチャー・デザインとは</a:t>
            </a:r>
            <a:endParaRPr lang="en-US" altLang="ja-JP" sz="2000"/>
          </a:p>
          <a:p>
            <a:pPr marL="728645" lvl="1" indent="-385754">
              <a:lnSpc>
                <a:spcPct val="100000"/>
              </a:lnSpc>
              <a:buFont typeface="+mj-ea"/>
              <a:buAutoNum type="circleNumDbPlain"/>
            </a:pPr>
            <a:r>
              <a:rPr kumimoji="1" lang="ja-JP" altLang="en-US" sz="2000"/>
              <a:t>アイスブレイク</a:t>
            </a:r>
            <a:endParaRPr kumimoji="1" lang="en-US" altLang="ja-JP" sz="2000"/>
          </a:p>
          <a:p>
            <a:pPr marL="385754" indent="-385754">
              <a:lnSpc>
                <a:spcPct val="100000"/>
              </a:lnSpc>
              <a:buFont typeface="+mj-lt"/>
              <a:buAutoNum type="arabicPeriod"/>
            </a:pPr>
            <a:r>
              <a:rPr lang="ja-JP" altLang="en-US" sz="2400" b="1"/>
              <a:t>ワーク１│未来人になる準備　－過去を振り返る</a:t>
            </a:r>
            <a:endParaRPr lang="en-US" altLang="ja-JP" sz="2400" b="1"/>
          </a:p>
          <a:p>
            <a:pPr marL="385754" indent="-385754">
              <a:lnSpc>
                <a:spcPct val="100000"/>
              </a:lnSpc>
              <a:buFont typeface="+mj-lt"/>
              <a:buAutoNum type="arabicPeriod"/>
            </a:pPr>
            <a:r>
              <a:rPr kumimoji="1" lang="ja-JP" altLang="en-US" sz="2400" b="1"/>
              <a:t>ワーク２│未来人になり対話する</a:t>
            </a:r>
            <a:endParaRPr kumimoji="1" lang="en-US" altLang="ja-JP" sz="2400" b="1"/>
          </a:p>
          <a:p>
            <a:pPr marL="385754" indent="-385754">
              <a:lnSpc>
                <a:spcPct val="100000"/>
              </a:lnSpc>
              <a:buFont typeface="+mj-lt"/>
              <a:buAutoNum type="arabicPeriod"/>
            </a:pPr>
            <a:r>
              <a:rPr lang="ja-JP" altLang="en-US" sz="2400" b="1"/>
              <a:t>まとめ</a:t>
            </a:r>
            <a:endParaRPr lang="en-US" altLang="ja-JP" sz="2400" b="1"/>
          </a:p>
          <a:p>
            <a:pPr marL="728645" lvl="1" indent="-385754">
              <a:lnSpc>
                <a:spcPct val="100000"/>
              </a:lnSpc>
              <a:buFont typeface="+mj-ea"/>
              <a:buAutoNum type="circleNumDbPlain"/>
            </a:pPr>
            <a:r>
              <a:rPr lang="ja-JP" altLang="en-US" sz="2000"/>
              <a:t>おさらい</a:t>
            </a:r>
            <a:endParaRPr lang="en-US" altLang="ja-JP" sz="2000"/>
          </a:p>
          <a:p>
            <a:pPr marL="728645" lvl="1" indent="-385754">
              <a:lnSpc>
                <a:spcPct val="100000"/>
              </a:lnSpc>
              <a:buFont typeface="+mj-ea"/>
              <a:buAutoNum type="circleNumDbPlain"/>
            </a:pPr>
            <a:r>
              <a:rPr lang="ja-JP" altLang="en-US" sz="2000"/>
              <a:t>振返り</a:t>
            </a:r>
            <a:endParaRPr lang="en-US" altLang="ja-JP" sz="2000"/>
          </a:p>
          <a:p>
            <a:pPr marL="0" indent="0">
              <a:lnSpc>
                <a:spcPct val="100000"/>
              </a:lnSpc>
              <a:buNone/>
            </a:pPr>
            <a:r>
              <a:rPr kumimoji="1" lang="ja-JP" altLang="en-US" sz="2400"/>
              <a:t>◎参考文献</a:t>
            </a:r>
          </a:p>
        </p:txBody>
      </p:sp>
      <p:sp>
        <p:nvSpPr>
          <p:cNvPr id="4" name="スライド番号プレースホルダー 3">
            <a:extLst>
              <a:ext uri="{FF2B5EF4-FFF2-40B4-BE49-F238E27FC236}">
                <a16:creationId xmlns:a16="http://schemas.microsoft.com/office/drawing/2014/main" id="{0FAE0664-ECD9-6E81-8CA0-B6C77C005B77}"/>
              </a:ext>
            </a:extLst>
          </p:cNvPr>
          <p:cNvSpPr>
            <a:spLocks noGrp="1"/>
          </p:cNvSpPr>
          <p:nvPr>
            <p:ph type="sldNum" sz="quarter" idx="12"/>
          </p:nvPr>
        </p:nvSpPr>
        <p:spPr/>
        <p:txBody>
          <a:bodyPr/>
          <a:lstStyle/>
          <a:p>
            <a:fld id="{43CE1F33-19CE-4414-9E55-507478994FA3}" type="slidenum">
              <a:rPr kumimoji="1" lang="ja-JP" altLang="en-US" smtClean="0"/>
              <a:t>7</a:t>
            </a:fld>
            <a:endParaRPr kumimoji="1" lang="ja-JP" altLang="en-US"/>
          </a:p>
        </p:txBody>
      </p:sp>
    </p:spTree>
    <p:extLst>
      <p:ext uri="{BB962C8B-B14F-4D97-AF65-F5344CB8AC3E}">
        <p14:creationId xmlns:p14="http://schemas.microsoft.com/office/powerpoint/2010/main" val="987367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6">
            <a:extLst>
              <a:ext uri="{FF2B5EF4-FFF2-40B4-BE49-F238E27FC236}">
                <a16:creationId xmlns:a16="http://schemas.microsoft.com/office/drawing/2014/main" id="{BD4D8848-14DA-19D5-C5AA-7692F3D04F32}"/>
              </a:ext>
            </a:extLst>
          </p:cNvPr>
          <p:cNvSpPr>
            <a:spLocks noGrp="1"/>
          </p:cNvSpPr>
          <p:nvPr>
            <p:ph type="title"/>
          </p:nvPr>
        </p:nvSpPr>
        <p:spPr/>
        <p:txBody>
          <a:bodyPr/>
          <a:lstStyle/>
          <a:p>
            <a:r>
              <a:rPr lang="ja-JP" altLang="en-US"/>
              <a:t>はじめに</a:t>
            </a:r>
          </a:p>
        </p:txBody>
      </p:sp>
    </p:spTree>
    <p:extLst>
      <p:ext uri="{BB962C8B-B14F-4D97-AF65-F5344CB8AC3E}">
        <p14:creationId xmlns:p14="http://schemas.microsoft.com/office/powerpoint/2010/main" val="348493097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1_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21AE5C58F75C424AAF03D2B48FA52E9F" ma:contentTypeVersion="19" ma:contentTypeDescription="新しいドキュメントを作成します。" ma:contentTypeScope="" ma:versionID="2f93030f674d9ac241d8381f21bad1e2">
  <xsd:schema xmlns:xsd="http://www.w3.org/2001/XMLSchema" xmlns:xs="http://www.w3.org/2001/XMLSchema" xmlns:p="http://schemas.microsoft.com/office/2006/metadata/properties" xmlns:ns2="e52de8db-0088-4094-a54d-acdc1836a1a6" xmlns:ns3="6daf0ff5-e2f3-4386-9310-02dce8d9029b" targetNamespace="http://schemas.microsoft.com/office/2006/metadata/properties" ma:root="true" ma:fieldsID="7d54caec5ebd647fdb1858953f96e3aa" ns2:_="" ns3:_="">
    <xsd:import namespace="e52de8db-0088-4094-a54d-acdc1836a1a6"/>
    <xsd:import namespace="6daf0ff5-e2f3-4386-9310-02dce8d9029b"/>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ServiceAutoKeyPoints" minOccurs="0"/>
                <xsd:element ref="ns2:MediaServiceKeyPoints" minOccurs="0"/>
                <xsd:element ref="ns3:SharedWithUsers" minOccurs="0"/>
                <xsd:element ref="ns3:SharedWithDetails" minOccurs="0"/>
                <xsd:element ref="ns2:MediaServiceLocatio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52de8db-0088-4094-a54d-acdc1836a1a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画像タグ" ma:readOnly="false" ma:fieldId="{5cf76f15-5ced-4ddc-b409-7134ff3c332f}" ma:taxonomyMulti="true" ma:sspId="9d9c9a3c-fcc5-402f-98fe-c7c4e5ec2b6c"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daf0ff5-e2f3-4386-9310-02dce8d9029b" elementFormDefault="qualified">
    <xsd:import namespace="http://schemas.microsoft.com/office/2006/documentManagement/types"/>
    <xsd:import namespace="http://schemas.microsoft.com/office/infopath/2007/PartnerControls"/>
    <xsd:element name="SharedWithUsers" ma:index="17"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共有相手の詳細情報" ma:internalName="SharedWithDetails" ma:readOnly="true">
      <xsd:simpleType>
        <xsd:restriction base="dms:Note">
          <xsd:maxLength value="255"/>
        </xsd:restriction>
      </xsd:simpleType>
    </xsd:element>
    <xsd:element name="TaxCatchAll" ma:index="23" nillable="true" ma:displayName="Taxonomy Catch All Column" ma:hidden="true" ma:list="{df6c0d4b-1470-4c33-a420-3f24c3b5829a}" ma:internalName="TaxCatchAll" ma:showField="CatchAllData" ma:web="6daf0ff5-e2f3-4386-9310-02dce8d9029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e52de8db-0088-4094-a54d-acdc1836a1a6">
      <Terms xmlns="http://schemas.microsoft.com/office/infopath/2007/PartnerControls"/>
    </lcf76f155ced4ddcb4097134ff3c332f>
    <TaxCatchAll xmlns="6daf0ff5-e2f3-4386-9310-02dce8d9029b" xsi:nil="true"/>
  </documentManagement>
</p:properties>
</file>

<file path=customXml/itemProps1.xml><?xml version="1.0" encoding="utf-8"?>
<ds:datastoreItem xmlns:ds="http://schemas.openxmlformats.org/officeDocument/2006/customXml" ds:itemID="{06A8A8BB-13A9-4C54-B6C4-7C4E3F381DC1}">
  <ds:schemaRefs>
    <ds:schemaRef ds:uri="http://schemas.microsoft.com/sharepoint/v3/contenttype/forms"/>
  </ds:schemaRefs>
</ds:datastoreItem>
</file>

<file path=customXml/itemProps2.xml><?xml version="1.0" encoding="utf-8"?>
<ds:datastoreItem xmlns:ds="http://schemas.openxmlformats.org/officeDocument/2006/customXml" ds:itemID="{94B2D564-B2D3-4888-AAFC-AE4514F5026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52de8db-0088-4094-a54d-acdc1836a1a6"/>
    <ds:schemaRef ds:uri="6daf0ff5-e2f3-4386-9310-02dce8d9029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49929FE-B29B-4C0A-9CA7-7AF6A3B07F4B}">
  <ds:schemaRefs>
    <ds:schemaRef ds:uri="http://schemas.microsoft.com/office/2006/metadata/properties"/>
    <ds:schemaRef ds:uri="http://schemas.microsoft.com/office/infopath/2007/PartnerControls"/>
    <ds:schemaRef ds:uri="e52de8db-0088-4094-a54d-acdc1836a1a6"/>
    <ds:schemaRef ds:uri="6daf0ff5-e2f3-4386-9310-02dce8d9029b"/>
  </ds:schemaRefs>
</ds:datastoreItem>
</file>

<file path=docProps/app.xml><?xml version="1.0" encoding="utf-8"?>
<Properties xmlns="http://schemas.openxmlformats.org/officeDocument/2006/extended-properties" xmlns:vt="http://schemas.openxmlformats.org/officeDocument/2006/docPropsVTypes">
  <Template>Office 2013 - 2022 Theme</Template>
  <TotalTime>0</TotalTime>
  <Words>4355</Words>
  <Application>Microsoft Office PowerPoint</Application>
  <PresentationFormat>画面に合わせる (4:3)</PresentationFormat>
  <Paragraphs>572</Paragraphs>
  <Slides>36</Slides>
  <Notes>26</Notes>
  <HiddenSlides>0</HiddenSlides>
  <MMClips>0</MMClips>
  <ScaleCrop>false</ScaleCrop>
  <HeadingPairs>
    <vt:vector size="6" baseType="variant">
      <vt:variant>
        <vt:lpstr>使用されているフォント</vt:lpstr>
      </vt:variant>
      <vt:variant>
        <vt:i4>12</vt:i4>
      </vt:variant>
      <vt:variant>
        <vt:lpstr>テーマ</vt:lpstr>
      </vt:variant>
      <vt:variant>
        <vt:i4>2</vt:i4>
      </vt:variant>
      <vt:variant>
        <vt:lpstr>スライド タイトル</vt:lpstr>
      </vt:variant>
      <vt:variant>
        <vt:i4>36</vt:i4>
      </vt:variant>
    </vt:vector>
  </HeadingPairs>
  <TitlesOfParts>
    <vt:vector size="50" baseType="lpstr">
      <vt:lpstr>Helvetica Neue</vt:lpstr>
      <vt:lpstr>HGS明朝E</vt:lpstr>
      <vt:lpstr>Meiryo UI</vt:lpstr>
      <vt:lpstr>YakuHanJP</vt:lpstr>
      <vt:lpstr>Zen Kaku Gothic Antique</vt:lpstr>
      <vt:lpstr>メイリオ</vt:lpstr>
      <vt:lpstr>Yu Gothic</vt:lpstr>
      <vt:lpstr>Yu Gothic</vt:lpstr>
      <vt:lpstr>Arial</vt:lpstr>
      <vt:lpstr>Calibri</vt:lpstr>
      <vt:lpstr>Century Gothic</vt:lpstr>
      <vt:lpstr>Helvetica</vt:lpstr>
      <vt:lpstr>Office テーマ</vt:lpstr>
      <vt:lpstr>1_Office テーマ</vt:lpstr>
      <vt:lpstr>課題発見ツールボックス　実践ガイド  フューチャー・デザイン ユーザー向けガイド</vt:lpstr>
      <vt:lpstr>本ドキュメントについて</vt:lpstr>
      <vt:lpstr>主催者の方へ</vt:lpstr>
      <vt:lpstr>PowerPoint プレゼンテーション</vt:lpstr>
      <vt:lpstr>準備物</vt:lpstr>
      <vt:lpstr>スタッフの心得</vt:lpstr>
      <vt:lpstr>はじめての フューチャー・デザイン</vt:lpstr>
      <vt:lpstr>目次</vt:lpstr>
      <vt:lpstr>はじめに</vt:lpstr>
      <vt:lpstr>①主催者より挨拶</vt:lpstr>
      <vt:lpstr>②フューチャー・デザインとは</vt:lpstr>
      <vt:lpstr>③アイスブレイク・参加者自己紹介</vt:lpstr>
      <vt:lpstr>グループワークのコツ</vt:lpstr>
      <vt:lpstr>未来人になる準備  ー過去を振り返る</vt:lpstr>
      <vt:lpstr>過去を振り返るコツ</vt:lpstr>
      <vt:lpstr>過去を振り返ってみよう</vt:lpstr>
      <vt:lpstr>○○市/町の人口推計グラフ</vt:lpstr>
      <vt:lpstr>過去30年間の地域の変化</vt:lpstr>
      <vt:lpstr>現在から30年前の地域住民へのメッセージ</vt:lpstr>
      <vt:lpstr>全体共有</vt:lpstr>
      <vt:lpstr>未来人になって対話する</vt:lpstr>
      <vt:lpstr>未来人になるコツ</vt:lpstr>
      <vt:lpstr>未来人になるコツ</vt:lpstr>
      <vt:lpstr>PowerPoint プレゼンテーション</vt:lpstr>
      <vt:lpstr>○年の未来社会についての対話</vt:lpstr>
      <vt:lpstr>○年の未来地域に関する対話</vt:lpstr>
      <vt:lpstr>全体共有</vt:lpstr>
      <vt:lpstr>○年から30年前の地域住民へのメッセージ</vt:lpstr>
      <vt:lpstr>発言マップの作成</vt:lpstr>
      <vt:lpstr>全体共有</vt:lpstr>
      <vt:lpstr>PowerPoint プレゼンテーション</vt:lpstr>
      <vt:lpstr>まとめ</vt:lpstr>
      <vt:lpstr>①フューチャー・デザインについて（おさらい）</vt:lpstr>
      <vt:lpstr>②振返り</vt:lpstr>
      <vt:lpstr>PowerPoint プレゼンテーション</vt:lpstr>
      <vt:lpstr>参考資料</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2025-03-19T04:47:17Z</dcterms:created>
  <dcterms:modified xsi:type="dcterms:W3CDTF">2025-12-12T13:21:58Z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0x01010021AE5C58F75C424AAF03D2B48FA52E9F</vt:lpwstr>
  </property>
  <property fmtid="{D5CDD505-2E9C-101B-9397-08002B2CF9AE}" pid="3" name="MediaServiceImageTags">
    <vt:lpwstr/>
  </property>
</Properties>
</file>