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0" saveSubsetFonts="1" autoCompressPictures="0">
  <p:sldMasterIdLst>
    <p:sldMasterId id="2147483668" r:id="rId1"/>
  </p:sldMasterIdLst>
  <p:notesMasterIdLst>
    <p:notesMasterId r:id="rId13"/>
  </p:notesMasterIdLst>
  <p:sldIdLst>
    <p:sldId id="256" r:id="rId2"/>
    <p:sldId id="257" r:id="rId3"/>
    <p:sldId id="259" r:id="rId4"/>
    <p:sldId id="261" r:id="rId5"/>
    <p:sldId id="262" r:id="rId6"/>
    <p:sldId id="264" r:id="rId7"/>
    <p:sldId id="265" r:id="rId8"/>
    <p:sldId id="267" r:id="rId9"/>
    <p:sldId id="268" r:id="rId10"/>
    <p:sldId id="270" r:id="rId11"/>
    <p:sldId id="272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7599D0-4538-4C3C-87AB-CE44DD7CD6B2}" v="1" dt="2026-03-17T02:57:11.704"/>
  </p1510:revLst>
</p1510:revInfo>
</file>

<file path=ppt/tableStyles.xml><?xml version="1.0" encoding="utf-8"?>
<a:tblStyleLst xmlns:a="http://schemas.openxmlformats.org/drawingml/2006/main" def="{2CF2C6EC-B46F-444F-87F1-E76E6F45531C}">
  <a:tblStyle styleId="{2CF2C6EC-B46F-444F-87F1-E76E6F4553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78"/>
    <p:restoredTop sz="97313"/>
  </p:normalViewPr>
  <p:slideViewPr>
    <p:cSldViewPr snapToGrid="0">
      <p:cViewPr varScale="1">
        <p:scale>
          <a:sx n="171" d="100"/>
          <a:sy n="171" d="100"/>
        </p:scale>
        <p:origin x="632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7" Type="http://schemas.microsoft.com/office/2016/11/relationships/changesInfo" Target="changesInfos/changesInfo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c951e0e7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c951e0e7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3c951e0e7e1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3c951e0e7e1_0_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g3c951e0e7e1_0_10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" name="Google Shape;409;g3c951e0e7e1_0_10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c951e0e7e1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c951e0e7e1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c951e0e7e1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c951e0e7e1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c951e0e7e1_0_3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c951e0e7e1_0_3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c951e0e7e1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c951e0e7e1_0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c951e0e7e1_0_4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3c951e0e7e1_0_4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c951e0e7e1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c951e0e7e1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c951e0e7e1_0_6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3c951e0e7e1_0_6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c951e0e7e1_0_6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c951e0e7e1_0_6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 1 1">
  <p:cSld name="TITLE_1_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ctrTitle"/>
          </p:nvPr>
        </p:nvSpPr>
        <p:spPr>
          <a:xfrm>
            <a:off x="311700" y="1430375"/>
            <a:ext cx="85206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ubTitle" idx="1"/>
          </p:nvPr>
        </p:nvSpPr>
        <p:spPr>
          <a:xfrm>
            <a:off x="311700" y="31374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solidFill>
                  <a:srgbClr val="000000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2"/>
          </p:nvPr>
        </p:nvSpPr>
        <p:spPr>
          <a:xfrm>
            <a:off x="7274475" y="4719300"/>
            <a:ext cx="977400" cy="279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marL="914400" lvl="1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marL="1371600" lvl="2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marL="1828800" lvl="3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marL="2286000" lvl="4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marL="2743200" lvl="5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marL="3200400" lvl="6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●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marL="3657600" lvl="7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○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marL="4114800" lvl="8" indent="-3175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Roboto Light"/>
              <a:buChar char="■"/>
              <a:defRPr>
                <a:solidFill>
                  <a:srgbClr val="000000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>
            <a:endParaRPr/>
          </a:p>
        </p:txBody>
      </p:sp>
      <p:pic>
        <p:nvPicPr>
          <p:cNvPr id="54" name="Google Shape;54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53850" y="1546949"/>
            <a:ext cx="836300" cy="57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3">
  <p:cSld name="TITLE_AND_BODY_1_10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0" name="Google Shape;60;p14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">
  <p:cSld name="TITLE_AND_BODY_1_11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6" name="Google Shape;66;p15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1">
  <p:cSld name="TITLE_AND_BODY_1_12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72" name="Google Shape;72;p16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本文 1 6">
  <p:cSld name="TITLE_AND_BODY_1_16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/>
          <p:nvPr/>
        </p:nvSpPr>
        <p:spPr>
          <a:xfrm>
            <a:off x="218925" y="153000"/>
            <a:ext cx="2865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HiraKakuPro-W3"/>
              <a:ea typeface="HiraKakuPro-W3"/>
              <a:cs typeface="HiraKakuPro-W3"/>
              <a:sym typeface="HiraKakuPro-W3"/>
            </a:endParaRPr>
          </a:p>
        </p:txBody>
      </p:sp>
      <p:sp>
        <p:nvSpPr>
          <p:cNvPr id="93" name="Google Shape;93;p20"/>
          <p:cNvSpPr txBox="1">
            <a:spLocks noGrp="1"/>
          </p:cNvSpPr>
          <p:nvPr>
            <p:ph type="title"/>
          </p:nvPr>
        </p:nvSpPr>
        <p:spPr>
          <a:xfrm>
            <a:off x="465020" y="153000"/>
            <a:ext cx="6889500" cy="42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 PLUS 1p Light"/>
              <a:buNone/>
              <a:defRPr sz="16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M PLUS 1p Light"/>
              <a:buNone/>
              <a:defRPr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body" idx="1"/>
          </p:nvPr>
        </p:nvSpPr>
        <p:spPr>
          <a:xfrm>
            <a:off x="565050" y="853700"/>
            <a:ext cx="8013900" cy="371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●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○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M PLUS 1p Light"/>
              <a:buChar char="■"/>
              <a:defRPr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1pPr>
            <a:lvl2pPr lvl="1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2pPr>
            <a:lvl3pPr lvl="2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3pPr>
            <a:lvl4pPr lvl="3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4pPr>
            <a:lvl5pPr lvl="4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5pPr>
            <a:lvl6pPr lvl="5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6pPr>
            <a:lvl7pPr lvl="6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7pPr>
            <a:lvl8pPr lvl="7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8pPr>
            <a:lvl9pPr lvl="8">
              <a:buNone/>
              <a:defRPr sz="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96" name="Google Shape;96;p20"/>
          <p:cNvSpPr/>
          <p:nvPr/>
        </p:nvSpPr>
        <p:spPr>
          <a:xfrm>
            <a:off x="350050" y="229475"/>
            <a:ext cx="38400" cy="2796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6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ctrTitle"/>
          </p:nvPr>
        </p:nvSpPr>
        <p:spPr>
          <a:xfrm>
            <a:off x="311700" y="2420975"/>
            <a:ext cx="8520600" cy="169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dirty="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チームでプロジェクトを進めていくための土台を揃える</a:t>
            </a:r>
            <a:endParaRPr sz="2400" dirty="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dirty="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プロジェクト憲章の</a:t>
            </a:r>
            <a:r>
              <a:rPr lang="ja-JP" altLang="en-US" sz="2400" dirty="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作成</a:t>
            </a:r>
            <a:endParaRPr sz="2400" dirty="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 dirty="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ー3. ワークシートー</a:t>
            </a:r>
            <a:endParaRPr sz="2400" dirty="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7" name="Google Shape;165;p30">
            <a:extLst>
              <a:ext uri="{FF2B5EF4-FFF2-40B4-BE49-F238E27FC236}">
                <a16:creationId xmlns:a16="http://schemas.microsoft.com/office/drawing/2014/main" id="{6EE0AA03-B2A3-4DFD-64CB-4351CB7D91FB}"/>
              </a:ext>
            </a:extLst>
          </p:cNvPr>
          <p:cNvSpPr txBox="1"/>
          <p:nvPr/>
        </p:nvSpPr>
        <p:spPr>
          <a:xfrm>
            <a:off x="1100392" y="477303"/>
            <a:ext cx="4445176" cy="437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900"/>
            </a:pPr>
            <a:r>
              <a:rPr lang="ja-JP" altLang="en-US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課題解決ツールボックス　実践ガイド</a:t>
            </a:r>
          </a:p>
        </p:txBody>
      </p:sp>
      <p:sp>
        <p:nvSpPr>
          <p:cNvPr id="8" name="Google Shape;165;p30">
            <a:extLst>
              <a:ext uri="{FF2B5EF4-FFF2-40B4-BE49-F238E27FC236}">
                <a16:creationId xmlns:a16="http://schemas.microsoft.com/office/drawing/2014/main" id="{F29245D4-4D93-0419-2330-8BBA4AB5E4A0}"/>
              </a:ext>
            </a:extLst>
          </p:cNvPr>
          <p:cNvSpPr txBox="1"/>
          <p:nvPr/>
        </p:nvSpPr>
        <p:spPr>
          <a:xfrm>
            <a:off x="1473798" y="4851699"/>
            <a:ext cx="6196404" cy="291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900"/>
            </a:pPr>
            <a:r>
              <a:rPr lang="ja-JP" altLang="en-US" sz="9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「課題解決ツールボックス ご利用条件」に準拠してご利用ください。 </a:t>
            </a:r>
            <a:r>
              <a:rPr lang="en-US" altLang="ja-JP" sz="9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(https://gov-toolbox.jp/#terms)</a:t>
            </a:r>
          </a:p>
        </p:txBody>
      </p:sp>
      <p:sp>
        <p:nvSpPr>
          <p:cNvPr id="11" name="Google Shape;165;p30">
            <a:extLst>
              <a:ext uri="{FF2B5EF4-FFF2-40B4-BE49-F238E27FC236}">
                <a16:creationId xmlns:a16="http://schemas.microsoft.com/office/drawing/2014/main" id="{4348C98D-FF96-333A-BD53-8D12042C589D}"/>
              </a:ext>
            </a:extLst>
          </p:cNvPr>
          <p:cNvSpPr txBox="1"/>
          <p:nvPr/>
        </p:nvSpPr>
        <p:spPr>
          <a:xfrm>
            <a:off x="3775975" y="4078493"/>
            <a:ext cx="1592050" cy="437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900"/>
            </a:pPr>
            <a:r>
              <a:rPr lang="en-US" altLang="ja-JP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2026</a:t>
            </a:r>
            <a:r>
              <a:rPr lang="ja-JP" altLang="en-US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年</a:t>
            </a:r>
            <a:r>
              <a:rPr lang="en-US" altLang="ja-JP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3</a:t>
            </a:r>
            <a:r>
              <a:rPr lang="ja-JP" altLang="en-US" sz="1800" dirty="0">
                <a:solidFill>
                  <a:schemeClr val="bg2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月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6" name="Google Shape;396;p36"/>
          <p:cNvCxnSpPr/>
          <p:nvPr/>
        </p:nvCxnSpPr>
        <p:spPr>
          <a:xfrm>
            <a:off x="3837150" y="2634475"/>
            <a:ext cx="1469700" cy="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97" name="Google Shape;397;p36"/>
          <p:cNvSpPr/>
          <p:nvPr/>
        </p:nvSpPr>
        <p:spPr>
          <a:xfrm>
            <a:off x="574950" y="1243975"/>
            <a:ext cx="7994100" cy="13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4. プロジェクトを進めていくうえでの前提となる</a:t>
            </a:r>
            <a:endParaRPr sz="240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価値観をすり合わせるワーク</a:t>
            </a:r>
            <a:endParaRPr sz="240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38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プロジェクト憲章のフォーマット4：価値観のすり合わせ</a:t>
            </a:r>
            <a:endParaRPr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2" name="Google Shape;412;p38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11</a:t>
            </a:fld>
            <a:endParaRPr/>
          </a:p>
        </p:txBody>
      </p:sp>
      <p:graphicFrame>
        <p:nvGraphicFramePr>
          <p:cNvPr id="413" name="Google Shape;413;p38"/>
          <p:cNvGraphicFramePr/>
          <p:nvPr/>
        </p:nvGraphicFramePr>
        <p:xfrm>
          <a:off x="422688" y="672575"/>
          <a:ext cx="8298600" cy="3205480"/>
        </p:xfrm>
        <a:graphic>
          <a:graphicData uri="http://schemas.openxmlformats.org/drawingml/2006/table">
            <a:tbl>
              <a:tblPr>
                <a:noFill/>
                <a:tableStyleId>{2CF2C6EC-B46F-444F-87F1-E76E6F45531C}</a:tableStyleId>
              </a:tblPr>
              <a:tblGrid>
                <a:gridCol w="250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Aさん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Bさん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Cさん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（1）【プロセス】プロジェクトの進め方</a:t>
                      </a:r>
                      <a:endParaRPr sz="8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どんなプロジェクトの進め方ができていたら理想的？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プロジェクトを進めていく上で、大切にしていることは？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大切にしている会議の形はある？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8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（2）【チーミング】チームのあり方、</a:t>
                      </a:r>
                      <a:endParaRPr sz="8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8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メンバー相互の関係性</a:t>
                      </a:r>
                      <a:endParaRPr sz="8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プロジェクトチームをどんなチームにしていきたい？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ステークホルダーやチームメンバー間で、どんな関係性を構築していきたい？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8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（3）【ラーニング】チーム・個人としての学び</a:t>
                      </a:r>
                      <a:endParaRPr sz="8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チームとして何を学べていると良い？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プロジェクトが終わった時、個人としてどうなっていたい？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  <a:p>
                      <a:pPr marL="457200" lvl="0" indent="-2794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800"/>
                        <a:buFont typeface="M PLUS 1p Light"/>
                        <a:buChar char="●"/>
                      </a:pPr>
                      <a:r>
                        <a:rPr lang="ja" sz="800">
                          <a:latin typeface="M PLUS 1p Light"/>
                          <a:ea typeface="M PLUS 1p Light"/>
                          <a:cs typeface="M PLUS 1p Light"/>
                          <a:sym typeface="M PLUS 1p Light"/>
                        </a:rPr>
                        <a:t>後から振り返ったら、自分自身にとって、このプロジェクトの意味ってなんだろう？</a:t>
                      </a:r>
                      <a:endParaRPr sz="8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4" name="Google Shape;414;p38"/>
          <p:cNvSpPr/>
          <p:nvPr/>
        </p:nvSpPr>
        <p:spPr>
          <a:xfrm>
            <a:off x="31210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5" name="Google Shape;415;p38"/>
          <p:cNvSpPr/>
          <p:nvPr/>
        </p:nvSpPr>
        <p:spPr>
          <a:xfrm>
            <a:off x="50864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6" name="Google Shape;416;p38"/>
          <p:cNvSpPr/>
          <p:nvPr/>
        </p:nvSpPr>
        <p:spPr>
          <a:xfrm>
            <a:off x="70518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7" name="Google Shape;417;p38"/>
          <p:cNvSpPr/>
          <p:nvPr/>
        </p:nvSpPr>
        <p:spPr>
          <a:xfrm>
            <a:off x="37184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8" name="Google Shape;418;p38"/>
          <p:cNvSpPr/>
          <p:nvPr/>
        </p:nvSpPr>
        <p:spPr>
          <a:xfrm>
            <a:off x="56838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19" name="Google Shape;419;p38"/>
          <p:cNvSpPr/>
          <p:nvPr/>
        </p:nvSpPr>
        <p:spPr>
          <a:xfrm>
            <a:off x="7649200" y="116197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0" name="Google Shape;420;p38"/>
          <p:cNvSpPr/>
          <p:nvPr/>
        </p:nvSpPr>
        <p:spPr>
          <a:xfrm>
            <a:off x="3449575" y="156222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1" name="Google Shape;421;p38"/>
          <p:cNvSpPr/>
          <p:nvPr/>
        </p:nvSpPr>
        <p:spPr>
          <a:xfrm>
            <a:off x="5414975" y="156222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2" name="Google Shape;422;p38"/>
          <p:cNvSpPr/>
          <p:nvPr/>
        </p:nvSpPr>
        <p:spPr>
          <a:xfrm>
            <a:off x="7380375" y="1562225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3" name="Google Shape;423;p38"/>
          <p:cNvSpPr/>
          <p:nvPr/>
        </p:nvSpPr>
        <p:spPr>
          <a:xfrm>
            <a:off x="31210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4" name="Google Shape;424;p38"/>
          <p:cNvSpPr/>
          <p:nvPr/>
        </p:nvSpPr>
        <p:spPr>
          <a:xfrm>
            <a:off x="50864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5" name="Google Shape;425;p38"/>
          <p:cNvSpPr/>
          <p:nvPr/>
        </p:nvSpPr>
        <p:spPr>
          <a:xfrm>
            <a:off x="70518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6" name="Google Shape;426;p38"/>
          <p:cNvSpPr/>
          <p:nvPr/>
        </p:nvSpPr>
        <p:spPr>
          <a:xfrm>
            <a:off x="37184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7" name="Google Shape;427;p38"/>
          <p:cNvSpPr/>
          <p:nvPr/>
        </p:nvSpPr>
        <p:spPr>
          <a:xfrm>
            <a:off x="56838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8" name="Google Shape;428;p38"/>
          <p:cNvSpPr/>
          <p:nvPr/>
        </p:nvSpPr>
        <p:spPr>
          <a:xfrm>
            <a:off x="7649200" y="200764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29" name="Google Shape;429;p38"/>
          <p:cNvSpPr/>
          <p:nvPr/>
        </p:nvSpPr>
        <p:spPr>
          <a:xfrm>
            <a:off x="3449575" y="240789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0" name="Google Shape;430;p38"/>
          <p:cNvSpPr/>
          <p:nvPr/>
        </p:nvSpPr>
        <p:spPr>
          <a:xfrm>
            <a:off x="5414975" y="240789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1" name="Google Shape;431;p38"/>
          <p:cNvSpPr/>
          <p:nvPr/>
        </p:nvSpPr>
        <p:spPr>
          <a:xfrm>
            <a:off x="7380375" y="2407893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2" name="Google Shape;432;p38"/>
          <p:cNvSpPr/>
          <p:nvPr/>
        </p:nvSpPr>
        <p:spPr>
          <a:xfrm>
            <a:off x="31210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3" name="Google Shape;433;p38"/>
          <p:cNvSpPr/>
          <p:nvPr/>
        </p:nvSpPr>
        <p:spPr>
          <a:xfrm>
            <a:off x="50864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4" name="Google Shape;434;p38"/>
          <p:cNvSpPr/>
          <p:nvPr/>
        </p:nvSpPr>
        <p:spPr>
          <a:xfrm>
            <a:off x="70518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5" name="Google Shape;435;p38"/>
          <p:cNvSpPr/>
          <p:nvPr/>
        </p:nvSpPr>
        <p:spPr>
          <a:xfrm>
            <a:off x="37184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6" name="Google Shape;436;p38"/>
          <p:cNvSpPr/>
          <p:nvPr/>
        </p:nvSpPr>
        <p:spPr>
          <a:xfrm>
            <a:off x="56838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7" name="Google Shape;437;p38"/>
          <p:cNvSpPr/>
          <p:nvPr/>
        </p:nvSpPr>
        <p:spPr>
          <a:xfrm>
            <a:off x="7649200" y="305897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8" name="Google Shape;438;p38"/>
          <p:cNvSpPr/>
          <p:nvPr/>
        </p:nvSpPr>
        <p:spPr>
          <a:xfrm>
            <a:off x="3449575" y="345922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39" name="Google Shape;439;p38"/>
          <p:cNvSpPr/>
          <p:nvPr/>
        </p:nvSpPr>
        <p:spPr>
          <a:xfrm>
            <a:off x="5414975" y="345922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40" name="Google Shape;440;p38"/>
          <p:cNvSpPr/>
          <p:nvPr/>
        </p:nvSpPr>
        <p:spPr>
          <a:xfrm>
            <a:off x="7380375" y="345922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452" name="Google Shape;452;p38"/>
          <p:cNvSpPr/>
          <p:nvPr/>
        </p:nvSpPr>
        <p:spPr>
          <a:xfrm>
            <a:off x="8915588" y="3246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38"/>
          <p:cNvSpPr/>
          <p:nvPr/>
        </p:nvSpPr>
        <p:spPr>
          <a:xfrm>
            <a:off x="8704888" y="3246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38"/>
          <p:cNvSpPr/>
          <p:nvPr/>
        </p:nvSpPr>
        <p:spPr>
          <a:xfrm>
            <a:off x="8494188" y="3246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38"/>
          <p:cNvSpPr/>
          <p:nvPr/>
        </p:nvSpPr>
        <p:spPr>
          <a:xfrm>
            <a:off x="8283488" y="3246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38"/>
          <p:cNvSpPr/>
          <p:nvPr/>
        </p:nvSpPr>
        <p:spPr>
          <a:xfrm>
            <a:off x="8072788" y="3246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38"/>
          <p:cNvSpPr/>
          <p:nvPr/>
        </p:nvSpPr>
        <p:spPr>
          <a:xfrm>
            <a:off x="8915588" y="252487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38"/>
          <p:cNvSpPr/>
          <p:nvPr/>
        </p:nvSpPr>
        <p:spPr>
          <a:xfrm>
            <a:off x="8704888" y="252487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" name="Google Shape;459;p38"/>
          <p:cNvSpPr/>
          <p:nvPr/>
        </p:nvSpPr>
        <p:spPr>
          <a:xfrm>
            <a:off x="8494188" y="252487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0" name="Google Shape;460;p38"/>
          <p:cNvSpPr/>
          <p:nvPr/>
        </p:nvSpPr>
        <p:spPr>
          <a:xfrm>
            <a:off x="8283488" y="252487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38"/>
          <p:cNvSpPr/>
          <p:nvPr/>
        </p:nvSpPr>
        <p:spPr>
          <a:xfrm>
            <a:off x="8072788" y="252487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38"/>
          <p:cNvSpPr/>
          <p:nvPr/>
        </p:nvSpPr>
        <p:spPr>
          <a:xfrm>
            <a:off x="8915588" y="47251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38"/>
          <p:cNvSpPr/>
          <p:nvPr/>
        </p:nvSpPr>
        <p:spPr>
          <a:xfrm>
            <a:off x="8704888" y="47251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38"/>
          <p:cNvSpPr/>
          <p:nvPr/>
        </p:nvSpPr>
        <p:spPr>
          <a:xfrm>
            <a:off x="8494188" y="47251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38"/>
          <p:cNvSpPr/>
          <p:nvPr/>
        </p:nvSpPr>
        <p:spPr>
          <a:xfrm>
            <a:off x="8283488" y="47251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38"/>
          <p:cNvSpPr/>
          <p:nvPr/>
        </p:nvSpPr>
        <p:spPr>
          <a:xfrm>
            <a:off x="8072788" y="472512"/>
            <a:ext cx="174600" cy="174600"/>
          </a:xfrm>
          <a:prstGeom prst="ellipse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38"/>
          <p:cNvSpPr/>
          <p:nvPr/>
        </p:nvSpPr>
        <p:spPr>
          <a:xfrm rot="10800000">
            <a:off x="3531150" y="3973075"/>
            <a:ext cx="2081700" cy="174600"/>
          </a:xfrm>
          <a:prstGeom prst="triangle">
            <a:avLst>
              <a:gd name="adj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38"/>
          <p:cNvSpPr txBox="1"/>
          <p:nvPr/>
        </p:nvSpPr>
        <p:spPr>
          <a:xfrm>
            <a:off x="512850" y="4242750"/>
            <a:ext cx="8118300" cy="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44800" lvl="0" indent="-179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900"/>
              <a:buFont typeface="M PLUS 1p Light"/>
              <a:buChar char="●"/>
            </a:pPr>
            <a:r>
              <a:rPr lang="ja" sz="9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（1）【プロセス】プロジェクトの進め方：</a:t>
            </a:r>
            <a:r>
              <a:rPr lang="ja" sz="9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・・・・・</a:t>
            </a:r>
            <a:endParaRPr sz="9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244800" lvl="0" indent="-17955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434343"/>
              </a:buClr>
              <a:buSzPts val="900"/>
              <a:buFont typeface="M PLUS 1p Light"/>
              <a:buChar char="●"/>
            </a:pPr>
            <a:r>
              <a:rPr lang="ja" sz="9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（2）【チーミング】チームのあり方、メンバー相互の関係性：</a:t>
            </a:r>
            <a:r>
              <a:rPr lang="ja" sz="9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・・・・・</a:t>
            </a:r>
            <a:endParaRPr sz="9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244800" lvl="0" indent="-17955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Clr>
                <a:srgbClr val="434343"/>
              </a:buClr>
              <a:buSzPts val="900"/>
              <a:buFont typeface="M PLUS 1p Light"/>
              <a:buChar char="●"/>
            </a:pPr>
            <a:r>
              <a:rPr lang="ja" sz="9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（3）【ラーニング】チーム・個人としての学び：</a:t>
            </a:r>
            <a:r>
              <a:rPr lang="ja" sz="9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・・・・・</a:t>
            </a:r>
            <a:endParaRPr sz="9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" name="Google Shape;112;p23"/>
          <p:cNvCxnSpPr/>
          <p:nvPr/>
        </p:nvCxnSpPr>
        <p:spPr>
          <a:xfrm>
            <a:off x="3837150" y="2634475"/>
            <a:ext cx="1469700" cy="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3" name="Google Shape;113;p23"/>
          <p:cNvSpPr/>
          <p:nvPr/>
        </p:nvSpPr>
        <p:spPr>
          <a:xfrm>
            <a:off x="748950" y="1243975"/>
            <a:ext cx="7646100" cy="13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1. プロジェクトのゴールを議論するワーク</a:t>
            </a:r>
            <a:endParaRPr sz="240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議論フォーマット</a:t>
            </a:r>
            <a:endParaRPr/>
          </a:p>
        </p:txBody>
      </p:sp>
      <p:sp>
        <p:nvSpPr>
          <p:cNvPr id="129" name="Google Shape;129;p25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3</a:t>
            </a:fld>
            <a:endParaRPr/>
          </a:p>
        </p:txBody>
      </p:sp>
      <p:cxnSp>
        <p:nvCxnSpPr>
          <p:cNvPr id="130" name="Google Shape;130;p25"/>
          <p:cNvCxnSpPr/>
          <p:nvPr/>
        </p:nvCxnSpPr>
        <p:spPr>
          <a:xfrm>
            <a:off x="4597075" y="2869100"/>
            <a:ext cx="3026100" cy="0"/>
          </a:xfrm>
          <a:prstGeom prst="straightConnector1">
            <a:avLst/>
          </a:prstGeom>
          <a:noFill/>
          <a:ln w="19050" cap="flat" cmpd="sng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1" name="Google Shape;131;p25"/>
          <p:cNvCxnSpPr/>
          <p:nvPr/>
        </p:nvCxnSpPr>
        <p:spPr>
          <a:xfrm>
            <a:off x="4592475" y="1139025"/>
            <a:ext cx="0" cy="1748400"/>
          </a:xfrm>
          <a:prstGeom prst="straightConnector1">
            <a:avLst/>
          </a:prstGeom>
          <a:noFill/>
          <a:ln w="19050" cap="flat" cmpd="sng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2" name="Google Shape;132;p25"/>
          <p:cNvCxnSpPr/>
          <p:nvPr/>
        </p:nvCxnSpPr>
        <p:spPr>
          <a:xfrm>
            <a:off x="1559164" y="2869100"/>
            <a:ext cx="3026100" cy="0"/>
          </a:xfrm>
          <a:prstGeom prst="straightConnector1">
            <a:avLst/>
          </a:prstGeom>
          <a:noFill/>
          <a:ln w="19050" cap="flat" cmpd="sng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3" name="Google Shape;133;p25"/>
          <p:cNvCxnSpPr/>
          <p:nvPr/>
        </p:nvCxnSpPr>
        <p:spPr>
          <a:xfrm>
            <a:off x="4592475" y="2874871"/>
            <a:ext cx="0" cy="1748400"/>
          </a:xfrm>
          <a:prstGeom prst="straightConnector1">
            <a:avLst/>
          </a:prstGeom>
          <a:noFill/>
          <a:ln w="19050" cap="flat" cmpd="sng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4" name="Google Shape;134;p25"/>
          <p:cNvSpPr txBox="1"/>
          <p:nvPr/>
        </p:nvSpPr>
        <p:spPr>
          <a:xfrm>
            <a:off x="3641850" y="766475"/>
            <a:ext cx="18603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18000" rIns="18000" bIns="180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抽象</a:t>
            </a:r>
            <a:endParaRPr sz="18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3641850" y="4634200"/>
            <a:ext cx="18603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18000" rIns="18000" bIns="180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具体</a:t>
            </a:r>
            <a:endParaRPr sz="18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36" name="Google Shape;136;p25"/>
          <p:cNvSpPr txBox="1"/>
          <p:nvPr/>
        </p:nvSpPr>
        <p:spPr>
          <a:xfrm>
            <a:off x="735925" y="2712350"/>
            <a:ext cx="7803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18000" rIns="18000" bIns="180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過去</a:t>
            </a:r>
            <a:endParaRPr sz="18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37" name="Google Shape;137;p25"/>
          <p:cNvSpPr txBox="1"/>
          <p:nvPr/>
        </p:nvSpPr>
        <p:spPr>
          <a:xfrm>
            <a:off x="7627775" y="2712350"/>
            <a:ext cx="7803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00" tIns="18000" rIns="18000" bIns="180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未来</a:t>
            </a:r>
            <a:endParaRPr sz="18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38" name="Google Shape;138;p25"/>
          <p:cNvSpPr/>
          <p:nvPr/>
        </p:nvSpPr>
        <p:spPr>
          <a:xfrm>
            <a:off x="4448465" y="2725108"/>
            <a:ext cx="288000" cy="288000"/>
          </a:xfrm>
          <a:prstGeom prst="ellipse">
            <a:avLst/>
          </a:prstGeom>
          <a:solidFill>
            <a:srgbClr val="262260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endParaRPr sz="800" b="0" i="0" u="none" strike="noStrike" cap="none">
              <a:solidFill>
                <a:srgbClr val="FFFFFF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39" name="Google Shape;139;p25"/>
          <p:cNvSpPr/>
          <p:nvPr/>
        </p:nvSpPr>
        <p:spPr>
          <a:xfrm>
            <a:off x="4245225" y="1470125"/>
            <a:ext cx="694500" cy="288000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latin typeface="M PLUS 1p Light"/>
                <a:ea typeface="M PLUS 1p Light"/>
                <a:cs typeface="M PLUS 1p Light"/>
                <a:sym typeface="M PLUS 1p Light"/>
              </a:rPr>
              <a:t>思考軸</a:t>
            </a:r>
            <a:endParaRPr sz="10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6244650" y="2725100"/>
            <a:ext cx="694500" cy="288000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latin typeface="M PLUS 1p Light"/>
                <a:ea typeface="M PLUS 1p Light"/>
                <a:cs typeface="M PLUS 1p Light"/>
                <a:sym typeface="M PLUS 1p Light"/>
              </a:rPr>
              <a:t>時間軸</a:t>
            </a:r>
            <a:endParaRPr sz="10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1" name="Google Shape;141;p25"/>
          <p:cNvSpPr/>
          <p:nvPr/>
        </p:nvSpPr>
        <p:spPr>
          <a:xfrm>
            <a:off x="1702550" y="3160175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2" name="Google Shape;142;p25"/>
          <p:cNvSpPr/>
          <p:nvPr/>
        </p:nvSpPr>
        <p:spPr>
          <a:xfrm>
            <a:off x="3010850" y="3411075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3" name="Google Shape;143;p25"/>
          <p:cNvSpPr/>
          <p:nvPr/>
        </p:nvSpPr>
        <p:spPr>
          <a:xfrm>
            <a:off x="1947475" y="2066950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4" name="Google Shape;144;p25"/>
          <p:cNvSpPr/>
          <p:nvPr/>
        </p:nvSpPr>
        <p:spPr>
          <a:xfrm>
            <a:off x="5209225" y="1642450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5" name="Google Shape;145;p25"/>
          <p:cNvSpPr/>
          <p:nvPr/>
        </p:nvSpPr>
        <p:spPr>
          <a:xfrm>
            <a:off x="6595150" y="1702200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6" name="Google Shape;146;p25"/>
          <p:cNvSpPr/>
          <p:nvPr/>
        </p:nvSpPr>
        <p:spPr>
          <a:xfrm>
            <a:off x="3172125" y="1800975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7" name="Google Shape;147;p25"/>
          <p:cNvSpPr/>
          <p:nvPr/>
        </p:nvSpPr>
        <p:spPr>
          <a:xfrm>
            <a:off x="4988175" y="3372100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48" name="Google Shape;148;p25"/>
          <p:cNvSpPr/>
          <p:nvPr/>
        </p:nvSpPr>
        <p:spPr>
          <a:xfrm>
            <a:off x="6875925" y="3706650"/>
            <a:ext cx="477900" cy="424500"/>
          </a:xfrm>
          <a:prstGeom prst="foldedCorner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57" name="Google Shape;157;p25"/>
          <p:cNvSpPr/>
          <p:nvPr/>
        </p:nvSpPr>
        <p:spPr>
          <a:xfrm>
            <a:off x="1986075" y="525525"/>
            <a:ext cx="2024400" cy="424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latin typeface="M PLUS 1p"/>
                <a:ea typeface="M PLUS 1p"/>
                <a:cs typeface="M PLUS 1p"/>
                <a:sym typeface="M PLUS 1p"/>
              </a:rPr>
              <a:t>過去のプロジェクトの</a:t>
            </a:r>
            <a:endParaRPr sz="12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latin typeface="M PLUS 1p"/>
                <a:ea typeface="M PLUS 1p"/>
                <a:cs typeface="M PLUS 1p"/>
                <a:sym typeface="M PLUS 1p"/>
              </a:rPr>
              <a:t>ふりかえり</a:t>
            </a:r>
            <a:endParaRPr sz="12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58" name="Google Shape;158;p25"/>
          <p:cNvSpPr/>
          <p:nvPr/>
        </p:nvSpPr>
        <p:spPr>
          <a:xfrm>
            <a:off x="5097925" y="525525"/>
            <a:ext cx="2024400" cy="424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latin typeface="M PLUS 1p"/>
                <a:ea typeface="M PLUS 1p"/>
                <a:cs typeface="M PLUS 1p"/>
                <a:sym typeface="M PLUS 1p"/>
              </a:rPr>
              <a:t>今回のプロジェクトのゴールを議論</a:t>
            </a:r>
            <a:endParaRPr sz="1200">
              <a:latin typeface="M PLUS 1p"/>
              <a:ea typeface="M PLUS 1p"/>
              <a:cs typeface="M PLUS 1p"/>
              <a:sym typeface="M PLUS 1p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7"/>
          <p:cNvSpPr/>
          <p:nvPr/>
        </p:nvSpPr>
        <p:spPr>
          <a:xfrm>
            <a:off x="440700" y="674775"/>
            <a:ext cx="8262600" cy="42714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27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プロジェクト憲章のフォーマット1：ゴール</a:t>
            </a:r>
            <a:endParaRPr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97" name="Google Shape;197;p27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4</a:t>
            </a:fld>
            <a:endParaRPr/>
          </a:p>
        </p:txBody>
      </p:sp>
      <p:sp>
        <p:nvSpPr>
          <p:cNvPr id="198" name="Google Shape;198;p27"/>
          <p:cNvSpPr/>
          <p:nvPr/>
        </p:nvSpPr>
        <p:spPr>
          <a:xfrm>
            <a:off x="817950" y="872250"/>
            <a:ext cx="7508100" cy="840000"/>
          </a:xfrm>
          <a:prstGeom prst="roundRect">
            <a:avLst>
              <a:gd name="adj" fmla="val 0"/>
            </a:avLst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このプロジェクトは、○○を○○することを通じて、</a:t>
            </a:r>
            <a:endParaRPr sz="12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○○を○○の状態にすることを目指すプロジェクトです。</a:t>
            </a:r>
            <a:endParaRPr sz="12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それを目指す理由は、○○です。</a:t>
            </a:r>
            <a:endParaRPr sz="12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199" name="Google Shape;199;p27"/>
          <p:cNvSpPr/>
          <p:nvPr/>
        </p:nvSpPr>
        <p:spPr>
          <a:xfrm>
            <a:off x="817950" y="2158125"/>
            <a:ext cx="2282100" cy="579000"/>
          </a:xfrm>
          <a:prstGeom prst="roundRect">
            <a:avLst>
              <a:gd name="adj" fmla="val 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 dirty="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【Output】</a:t>
            </a:r>
            <a:endParaRPr sz="1000" b="1" dirty="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 dirty="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このプロジェクトで生み出す成果物</a:t>
            </a:r>
            <a:endParaRPr sz="1000" b="1" dirty="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00" name="Google Shape;200;p27"/>
          <p:cNvSpPr/>
          <p:nvPr/>
        </p:nvSpPr>
        <p:spPr>
          <a:xfrm>
            <a:off x="3430950" y="2158125"/>
            <a:ext cx="2282100" cy="579000"/>
          </a:xfrm>
          <a:prstGeom prst="roundRect">
            <a:avLst>
              <a:gd name="adj" fmla="val 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【Goal】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このプロジェクトで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01" name="Google Shape;201;p27"/>
          <p:cNvSpPr/>
          <p:nvPr/>
        </p:nvSpPr>
        <p:spPr>
          <a:xfrm>
            <a:off x="6043950" y="2158125"/>
            <a:ext cx="2282100" cy="579000"/>
          </a:xfrm>
          <a:prstGeom prst="roundRect">
            <a:avLst>
              <a:gd name="adj" fmla="val 0"/>
            </a:avLst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【Why】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なぜ、それらを目指すのか？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b="1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その先に何を見据えているのか？</a:t>
            </a:r>
            <a:endParaRPr sz="1000" b="1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02" name="Google Shape;202;p27"/>
          <p:cNvSpPr/>
          <p:nvPr/>
        </p:nvSpPr>
        <p:spPr>
          <a:xfrm rot="5400000">
            <a:off x="3160500" y="2409450"/>
            <a:ext cx="210000" cy="114600"/>
          </a:xfrm>
          <a:prstGeom prst="triangle">
            <a:avLst>
              <a:gd name="adj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7"/>
          <p:cNvSpPr/>
          <p:nvPr/>
        </p:nvSpPr>
        <p:spPr>
          <a:xfrm rot="5400000">
            <a:off x="5773500" y="2409450"/>
            <a:ext cx="210000" cy="114600"/>
          </a:xfrm>
          <a:prstGeom prst="triangle">
            <a:avLst>
              <a:gd name="adj" fmla="val 50000"/>
            </a:avLst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7"/>
          <p:cNvSpPr/>
          <p:nvPr/>
        </p:nvSpPr>
        <p:spPr>
          <a:xfrm>
            <a:off x="817950" y="2826526"/>
            <a:ext cx="2282100" cy="18141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05" name="Google Shape;205;p27"/>
          <p:cNvSpPr/>
          <p:nvPr/>
        </p:nvSpPr>
        <p:spPr>
          <a:xfrm>
            <a:off x="3430950" y="2826526"/>
            <a:ext cx="2282100" cy="18141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○○が○○している状態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○○が○○している状態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06" name="Google Shape;206;p27"/>
          <p:cNvSpPr/>
          <p:nvPr/>
        </p:nvSpPr>
        <p:spPr>
          <a:xfrm>
            <a:off x="6043950" y="2826526"/>
            <a:ext cx="2282100" cy="1814100"/>
          </a:xfrm>
          <a:prstGeom prst="roundRect">
            <a:avLst>
              <a:gd name="adj" fmla="val 0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Clr>
                <a:srgbClr val="434343"/>
              </a:buClr>
              <a:buSzPts val="1000"/>
              <a:buFont typeface="M PLUS 1p Light"/>
              <a:buChar char="●"/>
            </a:pPr>
            <a:r>
              <a:rPr lang="ja" sz="1000">
                <a:solidFill>
                  <a:srgbClr val="434343"/>
                </a:solidFill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1000"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6" name="Google Shape;216;p28"/>
          <p:cNvCxnSpPr/>
          <p:nvPr/>
        </p:nvCxnSpPr>
        <p:spPr>
          <a:xfrm>
            <a:off x="3837150" y="2634475"/>
            <a:ext cx="1469700" cy="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7" name="Google Shape;217;p28"/>
          <p:cNvSpPr/>
          <p:nvPr/>
        </p:nvSpPr>
        <p:spPr>
          <a:xfrm>
            <a:off x="748950" y="1243975"/>
            <a:ext cx="7646100" cy="13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2. プロジェクトストーリーを議論するワーク</a:t>
            </a:r>
            <a:endParaRPr sz="240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0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プロジェクト憲章のフォーマット2：プロジェクトストーリー</a:t>
            </a:r>
            <a:endParaRPr>
              <a:solidFill>
                <a:srgbClr val="434343"/>
              </a:solidFill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232" name="Google Shape;232;p30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6</a:t>
            </a:fld>
            <a:endParaRPr/>
          </a:p>
        </p:txBody>
      </p:sp>
      <p:sp>
        <p:nvSpPr>
          <p:cNvPr id="3" name="Google Shape;725;p68">
            <a:extLst>
              <a:ext uri="{FF2B5EF4-FFF2-40B4-BE49-F238E27FC236}">
                <a16:creationId xmlns:a16="http://schemas.microsoft.com/office/drawing/2014/main" id="{6F9629FB-EF0E-86EE-3E0E-556296F5C326}"/>
              </a:ext>
            </a:extLst>
          </p:cNvPr>
          <p:cNvSpPr/>
          <p:nvPr/>
        </p:nvSpPr>
        <p:spPr>
          <a:xfrm>
            <a:off x="1704200" y="1460200"/>
            <a:ext cx="1171500" cy="340500"/>
          </a:xfrm>
          <a:prstGeom prst="homePlate">
            <a:avLst>
              <a:gd name="adj" fmla="val 50000"/>
            </a:avLst>
          </a:pr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●●●フェーズ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4" name="Google Shape;726;p68">
            <a:extLst>
              <a:ext uri="{FF2B5EF4-FFF2-40B4-BE49-F238E27FC236}">
                <a16:creationId xmlns:a16="http://schemas.microsoft.com/office/drawing/2014/main" id="{E0FC0FD5-A66C-35C6-50A5-8AD53C368E85}"/>
              </a:ext>
            </a:extLst>
          </p:cNvPr>
          <p:cNvSpPr/>
          <p:nvPr/>
        </p:nvSpPr>
        <p:spPr>
          <a:xfrm>
            <a:off x="2961450" y="1460200"/>
            <a:ext cx="2428800" cy="340500"/>
          </a:xfrm>
          <a:prstGeom prst="homePlate">
            <a:avLst>
              <a:gd name="adj" fmla="val 50000"/>
            </a:avLst>
          </a:pr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●●●フェーズ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5" name="Google Shape;727;p68">
            <a:extLst>
              <a:ext uri="{FF2B5EF4-FFF2-40B4-BE49-F238E27FC236}">
                <a16:creationId xmlns:a16="http://schemas.microsoft.com/office/drawing/2014/main" id="{4F3C9AC4-D604-E3E3-C27E-B1D9DF7807FA}"/>
              </a:ext>
            </a:extLst>
          </p:cNvPr>
          <p:cNvSpPr/>
          <p:nvPr/>
        </p:nvSpPr>
        <p:spPr>
          <a:xfrm>
            <a:off x="5475975" y="1460200"/>
            <a:ext cx="2428800" cy="340500"/>
          </a:xfrm>
          <a:prstGeom prst="homePlate">
            <a:avLst>
              <a:gd name="adj" fmla="val 50000"/>
            </a:avLst>
          </a:prstGeom>
          <a:solidFill>
            <a:srgbClr val="0B539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●●●フェーズ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6" name="Google Shape;728;p68">
            <a:extLst>
              <a:ext uri="{FF2B5EF4-FFF2-40B4-BE49-F238E27FC236}">
                <a16:creationId xmlns:a16="http://schemas.microsoft.com/office/drawing/2014/main" id="{CD06FC23-8969-95DD-84E9-84DD28A3D62C}"/>
              </a:ext>
            </a:extLst>
          </p:cNvPr>
          <p:cNvSpPr/>
          <p:nvPr/>
        </p:nvSpPr>
        <p:spPr>
          <a:xfrm>
            <a:off x="736300" y="2247250"/>
            <a:ext cx="793200" cy="1063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54000" rIns="54000" bIns="54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業務テーマ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or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チーム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7" name="Google Shape;729;p68">
            <a:extLst>
              <a:ext uri="{FF2B5EF4-FFF2-40B4-BE49-F238E27FC236}">
                <a16:creationId xmlns:a16="http://schemas.microsoft.com/office/drawing/2014/main" id="{F1DE9CC4-D3E6-A955-23AD-1D6A5B3BF0F2}"/>
              </a:ext>
            </a:extLst>
          </p:cNvPr>
          <p:cNvSpPr/>
          <p:nvPr/>
        </p:nvSpPr>
        <p:spPr>
          <a:xfrm>
            <a:off x="736300" y="3533050"/>
            <a:ext cx="793200" cy="1033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4000" tIns="54000" rIns="54000" bIns="54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業務テーマ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or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latin typeface="M PLUS 1p"/>
                <a:ea typeface="M PLUS 1p"/>
                <a:cs typeface="M PLUS 1p"/>
                <a:sym typeface="M PLUS 1p"/>
              </a:rPr>
              <a:t>チーム</a:t>
            </a:r>
            <a:endParaRPr sz="900">
              <a:latin typeface="M PLUS 1p"/>
              <a:ea typeface="M PLUS 1p"/>
              <a:cs typeface="M PLUS 1p"/>
              <a:sym typeface="M PLUS 1p"/>
            </a:endParaRPr>
          </a:p>
        </p:txBody>
      </p:sp>
      <p:cxnSp>
        <p:nvCxnSpPr>
          <p:cNvPr id="8" name="Google Shape;730;p68">
            <a:extLst>
              <a:ext uri="{FF2B5EF4-FFF2-40B4-BE49-F238E27FC236}">
                <a16:creationId xmlns:a16="http://schemas.microsoft.com/office/drawing/2014/main" id="{A8C65502-C2C5-C09A-969C-9BDD167F43EE}"/>
              </a:ext>
            </a:extLst>
          </p:cNvPr>
          <p:cNvCxnSpPr/>
          <p:nvPr/>
        </p:nvCxnSpPr>
        <p:spPr>
          <a:xfrm>
            <a:off x="1529400" y="2247250"/>
            <a:ext cx="0" cy="1063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" name="Google Shape;731;p68">
            <a:extLst>
              <a:ext uri="{FF2B5EF4-FFF2-40B4-BE49-F238E27FC236}">
                <a16:creationId xmlns:a16="http://schemas.microsoft.com/office/drawing/2014/main" id="{6536043A-4F51-6E60-8801-F43E37AB793E}"/>
              </a:ext>
            </a:extLst>
          </p:cNvPr>
          <p:cNvCxnSpPr/>
          <p:nvPr/>
        </p:nvCxnSpPr>
        <p:spPr>
          <a:xfrm>
            <a:off x="1529400" y="3533050"/>
            <a:ext cx="0" cy="1033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Google Shape;732;p68">
            <a:extLst>
              <a:ext uri="{FF2B5EF4-FFF2-40B4-BE49-F238E27FC236}">
                <a16:creationId xmlns:a16="http://schemas.microsoft.com/office/drawing/2014/main" id="{BD679B4B-F7BB-E520-58A7-1CFF50B5A882}"/>
              </a:ext>
            </a:extLst>
          </p:cNvPr>
          <p:cNvSpPr/>
          <p:nvPr/>
        </p:nvSpPr>
        <p:spPr>
          <a:xfrm>
            <a:off x="1704200" y="1082400"/>
            <a:ext cx="1171500" cy="2391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●●年●●月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1" name="Google Shape;733;p68">
            <a:extLst>
              <a:ext uri="{FF2B5EF4-FFF2-40B4-BE49-F238E27FC236}">
                <a16:creationId xmlns:a16="http://schemas.microsoft.com/office/drawing/2014/main" id="{9EE4357C-5BBD-C1D0-B50D-EF2CEE3B6FF0}"/>
              </a:ext>
            </a:extLst>
          </p:cNvPr>
          <p:cNvSpPr/>
          <p:nvPr/>
        </p:nvSpPr>
        <p:spPr>
          <a:xfrm>
            <a:off x="2961457" y="1082400"/>
            <a:ext cx="1171500" cy="2391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●●月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2" name="Google Shape;734;p68">
            <a:extLst>
              <a:ext uri="{FF2B5EF4-FFF2-40B4-BE49-F238E27FC236}">
                <a16:creationId xmlns:a16="http://schemas.microsoft.com/office/drawing/2014/main" id="{74DD4861-9252-87CC-6D2E-9B3F0CF0697D}"/>
              </a:ext>
            </a:extLst>
          </p:cNvPr>
          <p:cNvSpPr/>
          <p:nvPr/>
        </p:nvSpPr>
        <p:spPr>
          <a:xfrm>
            <a:off x="4218715" y="1082400"/>
            <a:ext cx="1171500" cy="2391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●●月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3" name="Google Shape;735;p68">
            <a:extLst>
              <a:ext uri="{FF2B5EF4-FFF2-40B4-BE49-F238E27FC236}">
                <a16:creationId xmlns:a16="http://schemas.microsoft.com/office/drawing/2014/main" id="{D8751B88-6E18-7065-686D-A8186F108CC7}"/>
              </a:ext>
            </a:extLst>
          </p:cNvPr>
          <p:cNvSpPr/>
          <p:nvPr/>
        </p:nvSpPr>
        <p:spPr>
          <a:xfrm>
            <a:off x="5475972" y="1082400"/>
            <a:ext cx="1171500" cy="2391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●●月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4" name="Google Shape;736;p68">
            <a:extLst>
              <a:ext uri="{FF2B5EF4-FFF2-40B4-BE49-F238E27FC236}">
                <a16:creationId xmlns:a16="http://schemas.microsoft.com/office/drawing/2014/main" id="{BD7B4D3B-429D-A0DF-0723-F3AD41312EAC}"/>
              </a:ext>
            </a:extLst>
          </p:cNvPr>
          <p:cNvSpPr/>
          <p:nvPr/>
        </p:nvSpPr>
        <p:spPr>
          <a:xfrm>
            <a:off x="6733229" y="1082400"/>
            <a:ext cx="1171500" cy="2391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lt1"/>
                </a:solidFill>
                <a:latin typeface="M PLUS 1p"/>
                <a:ea typeface="M PLUS 1p"/>
                <a:cs typeface="M PLUS 1p"/>
                <a:sym typeface="M PLUS 1p"/>
              </a:rPr>
              <a:t>●●月</a:t>
            </a:r>
            <a:endParaRPr sz="1000">
              <a:solidFill>
                <a:schemeClr val="lt1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5" name="Google Shape;737;p68">
            <a:extLst>
              <a:ext uri="{FF2B5EF4-FFF2-40B4-BE49-F238E27FC236}">
                <a16:creationId xmlns:a16="http://schemas.microsoft.com/office/drawing/2014/main" id="{202FFAC2-D262-3EA3-9158-4A5EAEE41B86}"/>
              </a:ext>
            </a:extLst>
          </p:cNvPr>
          <p:cNvSpPr/>
          <p:nvPr/>
        </p:nvSpPr>
        <p:spPr>
          <a:xfrm>
            <a:off x="2320850" y="1853025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6" name="Google Shape;738;p68">
            <a:extLst>
              <a:ext uri="{FF2B5EF4-FFF2-40B4-BE49-F238E27FC236}">
                <a16:creationId xmlns:a16="http://schemas.microsoft.com/office/drawing/2014/main" id="{5553FC6C-94CF-BDA8-7CF5-BC3556021EB8}"/>
              </a:ext>
            </a:extLst>
          </p:cNvPr>
          <p:cNvSpPr/>
          <p:nvPr/>
        </p:nvSpPr>
        <p:spPr>
          <a:xfrm>
            <a:off x="2320850" y="2022950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7" name="Google Shape;739;p68">
            <a:extLst>
              <a:ext uri="{FF2B5EF4-FFF2-40B4-BE49-F238E27FC236}">
                <a16:creationId xmlns:a16="http://schemas.microsoft.com/office/drawing/2014/main" id="{5352F701-872E-316E-62E0-35E2FD8565E0}"/>
              </a:ext>
            </a:extLst>
          </p:cNvPr>
          <p:cNvSpPr/>
          <p:nvPr/>
        </p:nvSpPr>
        <p:spPr>
          <a:xfrm>
            <a:off x="4829875" y="1853025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8" name="Google Shape;740;p68">
            <a:extLst>
              <a:ext uri="{FF2B5EF4-FFF2-40B4-BE49-F238E27FC236}">
                <a16:creationId xmlns:a16="http://schemas.microsoft.com/office/drawing/2014/main" id="{E692EC8C-F8B7-DA93-F5C7-61E6F8F490F9}"/>
              </a:ext>
            </a:extLst>
          </p:cNvPr>
          <p:cNvSpPr/>
          <p:nvPr/>
        </p:nvSpPr>
        <p:spPr>
          <a:xfrm>
            <a:off x="4829875" y="2022950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19" name="Google Shape;741;p68">
            <a:extLst>
              <a:ext uri="{FF2B5EF4-FFF2-40B4-BE49-F238E27FC236}">
                <a16:creationId xmlns:a16="http://schemas.microsoft.com/office/drawing/2014/main" id="{E02F3BB9-6A4A-DF79-A508-BB0E42BD801C}"/>
              </a:ext>
            </a:extLst>
          </p:cNvPr>
          <p:cNvSpPr/>
          <p:nvPr/>
        </p:nvSpPr>
        <p:spPr>
          <a:xfrm>
            <a:off x="7309025" y="1853025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0" name="Google Shape;742;p68">
            <a:extLst>
              <a:ext uri="{FF2B5EF4-FFF2-40B4-BE49-F238E27FC236}">
                <a16:creationId xmlns:a16="http://schemas.microsoft.com/office/drawing/2014/main" id="{41884880-3ABE-5541-F995-C305C1A2017B}"/>
              </a:ext>
            </a:extLst>
          </p:cNvPr>
          <p:cNvSpPr/>
          <p:nvPr/>
        </p:nvSpPr>
        <p:spPr>
          <a:xfrm>
            <a:off x="7309025" y="2022950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1" name="Google Shape;743;p68">
            <a:extLst>
              <a:ext uri="{FF2B5EF4-FFF2-40B4-BE49-F238E27FC236}">
                <a16:creationId xmlns:a16="http://schemas.microsoft.com/office/drawing/2014/main" id="{D325CDEB-A436-130E-1ECE-599002F01E0D}"/>
              </a:ext>
            </a:extLst>
          </p:cNvPr>
          <p:cNvSpPr/>
          <p:nvPr/>
        </p:nvSpPr>
        <p:spPr>
          <a:xfrm>
            <a:off x="1704200" y="2526725"/>
            <a:ext cx="725526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2" name="Google Shape;744;p68">
            <a:extLst>
              <a:ext uri="{FF2B5EF4-FFF2-40B4-BE49-F238E27FC236}">
                <a16:creationId xmlns:a16="http://schemas.microsoft.com/office/drawing/2014/main" id="{B81DA207-A8D8-ECE2-DCF9-B4CF88A26807}"/>
              </a:ext>
            </a:extLst>
          </p:cNvPr>
          <p:cNvSpPr/>
          <p:nvPr/>
        </p:nvSpPr>
        <p:spPr>
          <a:xfrm>
            <a:off x="1848925" y="2671400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3" name="Google Shape;745;p68">
            <a:extLst>
              <a:ext uri="{FF2B5EF4-FFF2-40B4-BE49-F238E27FC236}">
                <a16:creationId xmlns:a16="http://schemas.microsoft.com/office/drawing/2014/main" id="{F866173A-25A0-453B-D552-2BC048243ABF}"/>
              </a:ext>
            </a:extLst>
          </p:cNvPr>
          <p:cNvSpPr/>
          <p:nvPr/>
        </p:nvSpPr>
        <p:spPr>
          <a:xfrm>
            <a:off x="1848925" y="2841325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4" name="Google Shape;746;p68">
            <a:extLst>
              <a:ext uri="{FF2B5EF4-FFF2-40B4-BE49-F238E27FC236}">
                <a16:creationId xmlns:a16="http://schemas.microsoft.com/office/drawing/2014/main" id="{8DD7DD53-47DA-B728-E554-23383C6E700D}"/>
              </a:ext>
            </a:extLst>
          </p:cNvPr>
          <p:cNvSpPr/>
          <p:nvPr/>
        </p:nvSpPr>
        <p:spPr>
          <a:xfrm>
            <a:off x="2961450" y="2526725"/>
            <a:ext cx="11715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・・・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5" name="Google Shape;747;p68">
            <a:extLst>
              <a:ext uri="{FF2B5EF4-FFF2-40B4-BE49-F238E27FC236}">
                <a16:creationId xmlns:a16="http://schemas.microsoft.com/office/drawing/2014/main" id="{98FE206B-654C-5E68-5AC6-F12DB0459312}"/>
              </a:ext>
            </a:extLst>
          </p:cNvPr>
          <p:cNvSpPr/>
          <p:nvPr/>
        </p:nvSpPr>
        <p:spPr>
          <a:xfrm>
            <a:off x="1704199" y="3659700"/>
            <a:ext cx="665925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6" name="Google Shape;750;p68">
            <a:extLst>
              <a:ext uri="{FF2B5EF4-FFF2-40B4-BE49-F238E27FC236}">
                <a16:creationId xmlns:a16="http://schemas.microsoft.com/office/drawing/2014/main" id="{B0644C2D-FA01-331C-96BD-AF0143AA579C}"/>
              </a:ext>
            </a:extLst>
          </p:cNvPr>
          <p:cNvSpPr/>
          <p:nvPr/>
        </p:nvSpPr>
        <p:spPr>
          <a:xfrm>
            <a:off x="2961450" y="3647075"/>
            <a:ext cx="11715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7" name="Google Shape;751;p68">
            <a:extLst>
              <a:ext uri="{FF2B5EF4-FFF2-40B4-BE49-F238E27FC236}">
                <a16:creationId xmlns:a16="http://schemas.microsoft.com/office/drawing/2014/main" id="{4F72906A-4698-CF9D-B7B7-72C182E14CB6}"/>
              </a:ext>
            </a:extLst>
          </p:cNvPr>
          <p:cNvSpPr/>
          <p:nvPr/>
        </p:nvSpPr>
        <p:spPr>
          <a:xfrm>
            <a:off x="3613950" y="3791750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8" name="Google Shape;752;p68">
            <a:extLst>
              <a:ext uri="{FF2B5EF4-FFF2-40B4-BE49-F238E27FC236}">
                <a16:creationId xmlns:a16="http://schemas.microsoft.com/office/drawing/2014/main" id="{C9C0527A-832A-0379-62AF-0138A1DB5E1D}"/>
              </a:ext>
            </a:extLst>
          </p:cNvPr>
          <p:cNvSpPr/>
          <p:nvPr/>
        </p:nvSpPr>
        <p:spPr>
          <a:xfrm>
            <a:off x="3613950" y="3961675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29" name="Google Shape;753;p68">
            <a:extLst>
              <a:ext uri="{FF2B5EF4-FFF2-40B4-BE49-F238E27FC236}">
                <a16:creationId xmlns:a16="http://schemas.microsoft.com/office/drawing/2014/main" id="{EE6A6C10-19ED-F122-7C84-8E0D2B24DF12}"/>
              </a:ext>
            </a:extLst>
          </p:cNvPr>
          <p:cNvSpPr/>
          <p:nvPr/>
        </p:nvSpPr>
        <p:spPr>
          <a:xfrm>
            <a:off x="4304475" y="2526725"/>
            <a:ext cx="9960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0" name="Google Shape;754;p68">
            <a:extLst>
              <a:ext uri="{FF2B5EF4-FFF2-40B4-BE49-F238E27FC236}">
                <a16:creationId xmlns:a16="http://schemas.microsoft.com/office/drawing/2014/main" id="{136B65F9-4712-8E3C-7316-D371805465DF}"/>
              </a:ext>
            </a:extLst>
          </p:cNvPr>
          <p:cNvSpPr/>
          <p:nvPr/>
        </p:nvSpPr>
        <p:spPr>
          <a:xfrm>
            <a:off x="4773400" y="2671400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1" name="Google Shape;755;p68">
            <a:extLst>
              <a:ext uri="{FF2B5EF4-FFF2-40B4-BE49-F238E27FC236}">
                <a16:creationId xmlns:a16="http://schemas.microsoft.com/office/drawing/2014/main" id="{B0F96D92-9F36-E7BA-EDCB-8705BB1784CD}"/>
              </a:ext>
            </a:extLst>
          </p:cNvPr>
          <p:cNvSpPr/>
          <p:nvPr/>
        </p:nvSpPr>
        <p:spPr>
          <a:xfrm>
            <a:off x="4773400" y="2841325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2" name="Google Shape;756;p68">
            <a:extLst>
              <a:ext uri="{FF2B5EF4-FFF2-40B4-BE49-F238E27FC236}">
                <a16:creationId xmlns:a16="http://schemas.microsoft.com/office/drawing/2014/main" id="{D96F881D-49C7-9CB8-4C95-208ED06DB927}"/>
              </a:ext>
            </a:extLst>
          </p:cNvPr>
          <p:cNvSpPr/>
          <p:nvPr/>
        </p:nvSpPr>
        <p:spPr>
          <a:xfrm>
            <a:off x="5497075" y="3634450"/>
            <a:ext cx="11715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3" name="Google Shape;757;p68">
            <a:extLst>
              <a:ext uri="{FF2B5EF4-FFF2-40B4-BE49-F238E27FC236}">
                <a16:creationId xmlns:a16="http://schemas.microsoft.com/office/drawing/2014/main" id="{45A5ACF1-F573-F9D9-08AE-2F2002D9D4D9}"/>
              </a:ext>
            </a:extLst>
          </p:cNvPr>
          <p:cNvSpPr/>
          <p:nvPr/>
        </p:nvSpPr>
        <p:spPr>
          <a:xfrm>
            <a:off x="6840100" y="3634450"/>
            <a:ext cx="9960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4" name="Google Shape;758;p68">
            <a:extLst>
              <a:ext uri="{FF2B5EF4-FFF2-40B4-BE49-F238E27FC236}">
                <a16:creationId xmlns:a16="http://schemas.microsoft.com/office/drawing/2014/main" id="{2750DCDF-3E3F-FD65-4BB4-6220074EBBDA}"/>
              </a:ext>
            </a:extLst>
          </p:cNvPr>
          <p:cNvSpPr/>
          <p:nvPr/>
        </p:nvSpPr>
        <p:spPr>
          <a:xfrm>
            <a:off x="6086275" y="3779125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 dirty="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5" name="Google Shape;759;p68">
            <a:extLst>
              <a:ext uri="{FF2B5EF4-FFF2-40B4-BE49-F238E27FC236}">
                <a16:creationId xmlns:a16="http://schemas.microsoft.com/office/drawing/2014/main" id="{1975E70A-C0EB-17DD-22FD-44615CFCF047}"/>
              </a:ext>
            </a:extLst>
          </p:cNvPr>
          <p:cNvSpPr/>
          <p:nvPr/>
        </p:nvSpPr>
        <p:spPr>
          <a:xfrm>
            <a:off x="6086275" y="3949050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6" name="Google Shape;760;p68">
            <a:extLst>
              <a:ext uri="{FF2B5EF4-FFF2-40B4-BE49-F238E27FC236}">
                <a16:creationId xmlns:a16="http://schemas.microsoft.com/office/drawing/2014/main" id="{9E578382-D08C-8030-12D5-8DCBE3BD29F4}"/>
              </a:ext>
            </a:extLst>
          </p:cNvPr>
          <p:cNvSpPr/>
          <p:nvPr/>
        </p:nvSpPr>
        <p:spPr>
          <a:xfrm>
            <a:off x="6200800" y="2526725"/>
            <a:ext cx="996000" cy="17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600">
                <a:latin typeface="M PLUS 1p"/>
                <a:ea typeface="M PLUS 1p"/>
                <a:cs typeface="M PLUS 1p"/>
                <a:sym typeface="M PLUS 1p"/>
              </a:rPr>
              <a:t>実施すること</a:t>
            </a:r>
            <a:endParaRPr sz="600" dirty="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7" name="Google Shape;761;p68">
            <a:extLst>
              <a:ext uri="{FF2B5EF4-FFF2-40B4-BE49-F238E27FC236}">
                <a16:creationId xmlns:a16="http://schemas.microsoft.com/office/drawing/2014/main" id="{93ECB1F0-E67D-42D5-E8ED-10DBC7493E2D}"/>
              </a:ext>
            </a:extLst>
          </p:cNvPr>
          <p:cNvSpPr/>
          <p:nvPr/>
        </p:nvSpPr>
        <p:spPr>
          <a:xfrm>
            <a:off x="6669725" y="2671400"/>
            <a:ext cx="639300" cy="1443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実現したい状態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8" name="Google Shape;762;p68">
            <a:extLst>
              <a:ext uri="{FF2B5EF4-FFF2-40B4-BE49-F238E27FC236}">
                <a16:creationId xmlns:a16="http://schemas.microsoft.com/office/drawing/2014/main" id="{F09D16BC-E043-951A-F1F6-C853975756FD}"/>
              </a:ext>
            </a:extLst>
          </p:cNvPr>
          <p:cNvSpPr/>
          <p:nvPr/>
        </p:nvSpPr>
        <p:spPr>
          <a:xfrm>
            <a:off x="6669725" y="2841325"/>
            <a:ext cx="639300" cy="1443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600">
                <a:latin typeface="M PLUS 1p"/>
                <a:ea typeface="M PLUS 1p"/>
                <a:cs typeface="M PLUS 1p"/>
                <a:sym typeface="M PLUS 1p"/>
              </a:rPr>
              <a:t>成果物</a:t>
            </a:r>
            <a:endParaRPr sz="600">
              <a:latin typeface="M PLUS 1p"/>
              <a:ea typeface="M PLUS 1p"/>
              <a:cs typeface="M PLUS 1p"/>
              <a:sym typeface="M PLUS 1p"/>
            </a:endParaRPr>
          </a:p>
        </p:txBody>
      </p:sp>
      <p:sp>
        <p:nvSpPr>
          <p:cNvPr id="39" name="Google Shape;763;p68">
            <a:extLst>
              <a:ext uri="{FF2B5EF4-FFF2-40B4-BE49-F238E27FC236}">
                <a16:creationId xmlns:a16="http://schemas.microsoft.com/office/drawing/2014/main" id="{849418B5-65BD-D241-A11E-2A37EBB9A889}"/>
              </a:ext>
            </a:extLst>
          </p:cNvPr>
          <p:cNvSpPr/>
          <p:nvPr/>
        </p:nvSpPr>
        <p:spPr>
          <a:xfrm>
            <a:off x="440700" y="728025"/>
            <a:ext cx="8262600" cy="40971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2" name="Google Shape;282;p31"/>
          <p:cNvCxnSpPr/>
          <p:nvPr/>
        </p:nvCxnSpPr>
        <p:spPr>
          <a:xfrm>
            <a:off x="3837150" y="2634475"/>
            <a:ext cx="1469700" cy="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3" name="Google Shape;283;p31"/>
          <p:cNvSpPr/>
          <p:nvPr/>
        </p:nvSpPr>
        <p:spPr>
          <a:xfrm>
            <a:off x="574950" y="1243975"/>
            <a:ext cx="7994100" cy="13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>
                <a:solidFill>
                  <a:srgbClr val="434343"/>
                </a:solidFill>
                <a:latin typeface="M PLUS 1p"/>
                <a:ea typeface="M PLUS 1p"/>
                <a:cs typeface="M PLUS 1p"/>
                <a:sym typeface="M PLUS 1p"/>
              </a:rPr>
              <a:t>3. チームメンバー間でお互いへの期待を確認するワーク</a:t>
            </a:r>
            <a:endParaRPr sz="2400">
              <a:solidFill>
                <a:srgbClr val="434343"/>
              </a:solidFill>
              <a:latin typeface="M PLUS 1p"/>
              <a:ea typeface="M PLUS 1p"/>
              <a:cs typeface="M PLUS 1p"/>
              <a:sym typeface="M PLUS 1p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3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1. お互いの人となりを知るためのワーク</a:t>
            </a:r>
            <a:endParaRPr/>
          </a:p>
        </p:txBody>
      </p:sp>
      <p:sp>
        <p:nvSpPr>
          <p:cNvPr id="299" name="Google Shape;299;p33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8</a:t>
            </a:fld>
            <a:endParaRPr/>
          </a:p>
        </p:txBody>
      </p:sp>
      <p:graphicFrame>
        <p:nvGraphicFramePr>
          <p:cNvPr id="300" name="Google Shape;300;p33"/>
          <p:cNvGraphicFramePr/>
          <p:nvPr/>
        </p:nvGraphicFramePr>
        <p:xfrm>
          <a:off x="422688" y="841725"/>
          <a:ext cx="8298600" cy="4084250"/>
        </p:xfrm>
        <a:graphic>
          <a:graphicData uri="http://schemas.openxmlformats.org/drawingml/2006/table">
            <a:tbl>
              <a:tblPr>
                <a:noFill/>
                <a:tableStyleId>{2CF2C6EC-B46F-444F-87F1-E76E6F45531C}</a:tableStyleId>
              </a:tblPr>
              <a:tblGrid>
                <a:gridCol w="250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9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Aさん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Bさん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Cさん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これまでの仕事で取り組んできたこと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趣味・最近の休日の過ごし方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好きな本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7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このプロジェクトへの意気込みを一言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1" name="Google Shape;301;p33"/>
          <p:cNvSpPr/>
          <p:nvPr/>
        </p:nvSpPr>
        <p:spPr>
          <a:xfrm>
            <a:off x="32095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2" name="Google Shape;302;p33"/>
          <p:cNvSpPr/>
          <p:nvPr/>
        </p:nvSpPr>
        <p:spPr>
          <a:xfrm>
            <a:off x="51749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3" name="Google Shape;303;p33"/>
          <p:cNvSpPr/>
          <p:nvPr/>
        </p:nvSpPr>
        <p:spPr>
          <a:xfrm>
            <a:off x="71403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4" name="Google Shape;304;p33"/>
          <p:cNvSpPr/>
          <p:nvPr/>
        </p:nvSpPr>
        <p:spPr>
          <a:xfrm>
            <a:off x="38069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5" name="Google Shape;305;p33"/>
          <p:cNvSpPr/>
          <p:nvPr/>
        </p:nvSpPr>
        <p:spPr>
          <a:xfrm>
            <a:off x="57723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6" name="Google Shape;306;p33"/>
          <p:cNvSpPr/>
          <p:nvPr/>
        </p:nvSpPr>
        <p:spPr>
          <a:xfrm>
            <a:off x="7737750" y="13102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7" name="Google Shape;307;p33"/>
          <p:cNvSpPr/>
          <p:nvPr/>
        </p:nvSpPr>
        <p:spPr>
          <a:xfrm>
            <a:off x="3538125" y="17105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8" name="Google Shape;308;p33"/>
          <p:cNvSpPr/>
          <p:nvPr/>
        </p:nvSpPr>
        <p:spPr>
          <a:xfrm>
            <a:off x="5503525" y="17105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09" name="Google Shape;309;p33"/>
          <p:cNvSpPr/>
          <p:nvPr/>
        </p:nvSpPr>
        <p:spPr>
          <a:xfrm>
            <a:off x="7468925" y="17105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0" name="Google Shape;310;p33"/>
          <p:cNvSpPr/>
          <p:nvPr/>
        </p:nvSpPr>
        <p:spPr>
          <a:xfrm>
            <a:off x="32095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1" name="Google Shape;311;p33"/>
          <p:cNvSpPr/>
          <p:nvPr/>
        </p:nvSpPr>
        <p:spPr>
          <a:xfrm>
            <a:off x="51749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2" name="Google Shape;312;p33"/>
          <p:cNvSpPr/>
          <p:nvPr/>
        </p:nvSpPr>
        <p:spPr>
          <a:xfrm>
            <a:off x="71403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3" name="Google Shape;313;p33"/>
          <p:cNvSpPr/>
          <p:nvPr/>
        </p:nvSpPr>
        <p:spPr>
          <a:xfrm>
            <a:off x="38069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4" name="Google Shape;314;p33"/>
          <p:cNvSpPr/>
          <p:nvPr/>
        </p:nvSpPr>
        <p:spPr>
          <a:xfrm>
            <a:off x="57723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5" name="Google Shape;315;p33"/>
          <p:cNvSpPr/>
          <p:nvPr/>
        </p:nvSpPr>
        <p:spPr>
          <a:xfrm>
            <a:off x="7737750" y="22145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6" name="Google Shape;316;p33"/>
          <p:cNvSpPr/>
          <p:nvPr/>
        </p:nvSpPr>
        <p:spPr>
          <a:xfrm>
            <a:off x="3538125" y="2614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7" name="Google Shape;317;p33"/>
          <p:cNvSpPr/>
          <p:nvPr/>
        </p:nvSpPr>
        <p:spPr>
          <a:xfrm>
            <a:off x="5503525" y="2614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8" name="Google Shape;318;p33"/>
          <p:cNvSpPr/>
          <p:nvPr/>
        </p:nvSpPr>
        <p:spPr>
          <a:xfrm>
            <a:off x="7468925" y="2614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19" name="Google Shape;319;p33"/>
          <p:cNvSpPr/>
          <p:nvPr/>
        </p:nvSpPr>
        <p:spPr>
          <a:xfrm>
            <a:off x="32095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0" name="Google Shape;320;p33"/>
          <p:cNvSpPr/>
          <p:nvPr/>
        </p:nvSpPr>
        <p:spPr>
          <a:xfrm>
            <a:off x="51749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1" name="Google Shape;321;p33"/>
          <p:cNvSpPr/>
          <p:nvPr/>
        </p:nvSpPr>
        <p:spPr>
          <a:xfrm>
            <a:off x="71403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2" name="Google Shape;322;p33"/>
          <p:cNvSpPr/>
          <p:nvPr/>
        </p:nvSpPr>
        <p:spPr>
          <a:xfrm>
            <a:off x="38069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3" name="Google Shape;323;p33"/>
          <p:cNvSpPr/>
          <p:nvPr/>
        </p:nvSpPr>
        <p:spPr>
          <a:xfrm>
            <a:off x="57723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4" name="Google Shape;324;p33"/>
          <p:cNvSpPr/>
          <p:nvPr/>
        </p:nvSpPr>
        <p:spPr>
          <a:xfrm>
            <a:off x="7737750" y="31621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5" name="Google Shape;325;p33"/>
          <p:cNvSpPr/>
          <p:nvPr/>
        </p:nvSpPr>
        <p:spPr>
          <a:xfrm>
            <a:off x="3538125" y="35624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6" name="Google Shape;326;p33"/>
          <p:cNvSpPr/>
          <p:nvPr/>
        </p:nvSpPr>
        <p:spPr>
          <a:xfrm>
            <a:off x="5503525" y="35624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7" name="Google Shape;327;p33"/>
          <p:cNvSpPr/>
          <p:nvPr/>
        </p:nvSpPr>
        <p:spPr>
          <a:xfrm>
            <a:off x="7468925" y="35624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8" name="Google Shape;328;p33"/>
          <p:cNvSpPr/>
          <p:nvPr/>
        </p:nvSpPr>
        <p:spPr>
          <a:xfrm>
            <a:off x="32095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29" name="Google Shape;329;p33"/>
          <p:cNvSpPr/>
          <p:nvPr/>
        </p:nvSpPr>
        <p:spPr>
          <a:xfrm>
            <a:off x="51749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0" name="Google Shape;330;p33"/>
          <p:cNvSpPr/>
          <p:nvPr/>
        </p:nvSpPr>
        <p:spPr>
          <a:xfrm>
            <a:off x="71403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1" name="Google Shape;331;p33"/>
          <p:cNvSpPr/>
          <p:nvPr/>
        </p:nvSpPr>
        <p:spPr>
          <a:xfrm>
            <a:off x="38069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2" name="Google Shape;332;p33"/>
          <p:cNvSpPr/>
          <p:nvPr/>
        </p:nvSpPr>
        <p:spPr>
          <a:xfrm>
            <a:off x="57723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3" name="Google Shape;333;p33"/>
          <p:cNvSpPr/>
          <p:nvPr/>
        </p:nvSpPr>
        <p:spPr>
          <a:xfrm>
            <a:off x="7737750" y="406648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4" name="Google Shape;334;p33"/>
          <p:cNvSpPr/>
          <p:nvPr/>
        </p:nvSpPr>
        <p:spPr>
          <a:xfrm>
            <a:off x="3538125" y="44667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5" name="Google Shape;335;p33"/>
          <p:cNvSpPr/>
          <p:nvPr/>
        </p:nvSpPr>
        <p:spPr>
          <a:xfrm>
            <a:off x="5503525" y="44667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36" name="Google Shape;336;p33"/>
          <p:cNvSpPr/>
          <p:nvPr/>
        </p:nvSpPr>
        <p:spPr>
          <a:xfrm>
            <a:off x="7468925" y="44667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34"/>
          <p:cNvSpPr txBox="1">
            <a:spLocks noGrp="1"/>
          </p:cNvSpPr>
          <p:nvPr>
            <p:ph type="title"/>
          </p:nvPr>
        </p:nvSpPr>
        <p:spPr>
          <a:xfrm>
            <a:off x="465026" y="153000"/>
            <a:ext cx="85014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ja"/>
              <a:t>2. お互いの役割への期待をすり合わせるワーク</a:t>
            </a:r>
            <a:endParaRPr/>
          </a:p>
        </p:txBody>
      </p:sp>
      <p:sp>
        <p:nvSpPr>
          <p:cNvPr id="344" name="Google Shape;344;p34"/>
          <p:cNvSpPr txBox="1">
            <a:spLocks noGrp="1"/>
          </p:cNvSpPr>
          <p:nvPr>
            <p:ph type="sldNum" idx="12"/>
          </p:nvPr>
        </p:nvSpPr>
        <p:spPr>
          <a:xfrm>
            <a:off x="8551425" y="4755375"/>
            <a:ext cx="513300" cy="31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9</a:t>
            </a:fld>
            <a:endParaRPr/>
          </a:p>
        </p:txBody>
      </p:sp>
      <p:graphicFrame>
        <p:nvGraphicFramePr>
          <p:cNvPr id="345" name="Google Shape;345;p34"/>
          <p:cNvGraphicFramePr/>
          <p:nvPr>
            <p:extLst>
              <p:ext uri="{D42A27DB-BD31-4B8C-83A1-F6EECF244321}">
                <p14:modId xmlns:p14="http://schemas.microsoft.com/office/powerpoint/2010/main" val="824786732"/>
              </p:ext>
            </p:extLst>
          </p:nvPr>
        </p:nvGraphicFramePr>
        <p:xfrm>
          <a:off x="422688" y="781900"/>
          <a:ext cx="8298600" cy="4146680"/>
        </p:xfrm>
        <a:graphic>
          <a:graphicData uri="http://schemas.openxmlformats.org/drawingml/2006/table">
            <a:tbl>
              <a:tblPr>
                <a:noFill/>
                <a:tableStyleId>{2CF2C6EC-B46F-444F-87F1-E76E6F45531C}</a:tableStyleId>
              </a:tblPr>
              <a:tblGrid>
                <a:gridCol w="250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Aさん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Bさん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Cさん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1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</a:t>
                      </a:r>
                      <a:r>
                        <a:rPr lang="en-US" altLang="ja-JP" sz="1100" b="1" dirty="0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1</a:t>
                      </a:r>
                      <a:r>
                        <a:rPr lang="ja-JP" altLang="en-US" sz="11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）この</a:t>
                      </a:r>
                      <a:r>
                        <a:rPr lang="en" altLang="ja" sz="1100" b="1" dirty="0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PJ</a:t>
                      </a:r>
                      <a:r>
                        <a:rPr lang="ja-JP" altLang="en-US" sz="11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に関われる時間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6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（＝</a:t>
                      </a:r>
                      <a:r>
                        <a:rPr lang="en-US" altLang="ja-JP" sz="600" b="1" dirty="0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1</a:t>
                      </a:r>
                      <a:r>
                        <a:rPr lang="ja-JP" altLang="en-US" sz="6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週間の業務時間の中でこの業務にどの程度関われるか）</a:t>
                      </a:r>
                      <a:endParaRPr lang="ja-JP" altLang="en-US" sz="600" b="1" dirty="0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（2）自分自身の役割／やるべきこと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（自分の列に記載）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（3）サポートしてほしいこと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※自分の列に記載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（4）他の人への期待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※他者の列につける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※自分の名前も記載する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 b="1">
                          <a:latin typeface="M PLUS 1p"/>
                          <a:ea typeface="M PLUS 1p"/>
                          <a:cs typeface="M PLUS 1p"/>
                          <a:sym typeface="M PLUS 1p"/>
                        </a:rPr>
                        <a:t>（5）最終的に自分がやるべきだなと納得できたことを追記・修正・編集する（自分の列に記載）</a:t>
                      </a:r>
                      <a:endParaRPr sz="1000" b="1">
                        <a:latin typeface="M PLUS 1p"/>
                        <a:ea typeface="M PLUS 1p"/>
                        <a:cs typeface="M PLUS 1p"/>
                        <a:sym typeface="M PLUS 1p"/>
                      </a:endParaRPr>
                    </a:p>
                  </a:txBody>
                  <a:tcPr marL="91425" marR="91425" marT="91425" marB="91425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latin typeface="M PLUS 1p Light"/>
                        <a:ea typeface="M PLUS 1p Light"/>
                        <a:cs typeface="M PLUS 1p Light"/>
                        <a:sym typeface="M PLUS 1p Light"/>
                      </a:endParaRPr>
                    </a:p>
                  </a:txBody>
                  <a:tcPr marL="91425" marR="91425" marT="91425" marB="91425"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46" name="Google Shape;346;p34"/>
          <p:cNvSpPr/>
          <p:nvPr/>
        </p:nvSpPr>
        <p:spPr>
          <a:xfrm>
            <a:off x="3632100" y="11849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●●%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47" name="Google Shape;347;p34"/>
          <p:cNvSpPr/>
          <p:nvPr/>
        </p:nvSpPr>
        <p:spPr>
          <a:xfrm>
            <a:off x="5597500" y="11849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●●%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48" name="Google Shape;348;p34"/>
          <p:cNvSpPr/>
          <p:nvPr/>
        </p:nvSpPr>
        <p:spPr>
          <a:xfrm>
            <a:off x="7562900" y="11849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●●%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49" name="Google Shape;349;p34"/>
          <p:cNvSpPr/>
          <p:nvPr/>
        </p:nvSpPr>
        <p:spPr>
          <a:xfrm>
            <a:off x="29809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0" name="Google Shape;350;p34"/>
          <p:cNvSpPr/>
          <p:nvPr/>
        </p:nvSpPr>
        <p:spPr>
          <a:xfrm>
            <a:off x="49463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1" name="Google Shape;351;p34"/>
          <p:cNvSpPr/>
          <p:nvPr/>
        </p:nvSpPr>
        <p:spPr>
          <a:xfrm>
            <a:off x="69117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2" name="Google Shape;352;p34"/>
          <p:cNvSpPr/>
          <p:nvPr/>
        </p:nvSpPr>
        <p:spPr>
          <a:xfrm>
            <a:off x="35783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3" name="Google Shape;353;p34"/>
          <p:cNvSpPr/>
          <p:nvPr/>
        </p:nvSpPr>
        <p:spPr>
          <a:xfrm>
            <a:off x="55437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4" name="Google Shape;354;p34"/>
          <p:cNvSpPr/>
          <p:nvPr/>
        </p:nvSpPr>
        <p:spPr>
          <a:xfrm>
            <a:off x="7509150" y="161505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5" name="Google Shape;355;p34"/>
          <p:cNvSpPr/>
          <p:nvPr/>
        </p:nvSpPr>
        <p:spPr>
          <a:xfrm>
            <a:off x="3309525" y="20153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6" name="Google Shape;356;p34"/>
          <p:cNvSpPr/>
          <p:nvPr/>
        </p:nvSpPr>
        <p:spPr>
          <a:xfrm>
            <a:off x="5274925" y="20153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7" name="Google Shape;357;p34"/>
          <p:cNvSpPr/>
          <p:nvPr/>
        </p:nvSpPr>
        <p:spPr>
          <a:xfrm>
            <a:off x="7240325" y="2015300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8" name="Google Shape;358;p34"/>
          <p:cNvSpPr/>
          <p:nvPr/>
        </p:nvSpPr>
        <p:spPr>
          <a:xfrm>
            <a:off x="29809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59" name="Google Shape;359;p34"/>
          <p:cNvSpPr/>
          <p:nvPr/>
        </p:nvSpPr>
        <p:spPr>
          <a:xfrm>
            <a:off x="49463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0" name="Google Shape;360;p34"/>
          <p:cNvSpPr/>
          <p:nvPr/>
        </p:nvSpPr>
        <p:spPr>
          <a:xfrm>
            <a:off x="69117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1" name="Google Shape;361;p34"/>
          <p:cNvSpPr/>
          <p:nvPr/>
        </p:nvSpPr>
        <p:spPr>
          <a:xfrm>
            <a:off x="35783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2" name="Google Shape;362;p34"/>
          <p:cNvSpPr/>
          <p:nvPr/>
        </p:nvSpPr>
        <p:spPr>
          <a:xfrm>
            <a:off x="55437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3" name="Google Shape;363;p34"/>
          <p:cNvSpPr/>
          <p:nvPr/>
        </p:nvSpPr>
        <p:spPr>
          <a:xfrm>
            <a:off x="7509150" y="24595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4" name="Google Shape;364;p34"/>
          <p:cNvSpPr/>
          <p:nvPr/>
        </p:nvSpPr>
        <p:spPr>
          <a:xfrm>
            <a:off x="3309525" y="28597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5" name="Google Shape;365;p34"/>
          <p:cNvSpPr/>
          <p:nvPr/>
        </p:nvSpPr>
        <p:spPr>
          <a:xfrm>
            <a:off x="5274925" y="28597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6" name="Google Shape;366;p34"/>
          <p:cNvSpPr/>
          <p:nvPr/>
        </p:nvSpPr>
        <p:spPr>
          <a:xfrm>
            <a:off x="7240325" y="28597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7" name="Google Shape;367;p34"/>
          <p:cNvSpPr/>
          <p:nvPr/>
        </p:nvSpPr>
        <p:spPr>
          <a:xfrm>
            <a:off x="494635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（A）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8" name="Google Shape;368;p34"/>
          <p:cNvSpPr/>
          <p:nvPr/>
        </p:nvSpPr>
        <p:spPr>
          <a:xfrm>
            <a:off x="688190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（A）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69" name="Google Shape;369;p34"/>
          <p:cNvSpPr/>
          <p:nvPr/>
        </p:nvSpPr>
        <p:spPr>
          <a:xfrm>
            <a:off x="298095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（B）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0" name="Google Shape;370;p34"/>
          <p:cNvSpPr/>
          <p:nvPr/>
        </p:nvSpPr>
        <p:spPr>
          <a:xfrm>
            <a:off x="750915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（B）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1" name="Google Shape;371;p34"/>
          <p:cNvSpPr/>
          <p:nvPr/>
        </p:nvSpPr>
        <p:spPr>
          <a:xfrm>
            <a:off x="357835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（C）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2" name="Google Shape;372;p34"/>
          <p:cNvSpPr/>
          <p:nvPr/>
        </p:nvSpPr>
        <p:spPr>
          <a:xfrm>
            <a:off x="5543750" y="3317831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・・・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700">
                <a:latin typeface="M PLUS 1p Light"/>
                <a:ea typeface="M PLUS 1p Light"/>
                <a:cs typeface="M PLUS 1p Light"/>
                <a:sym typeface="M PLUS 1p Light"/>
              </a:rPr>
              <a:t>（C）</a:t>
            </a: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3" name="Google Shape;373;p34"/>
          <p:cNvSpPr/>
          <p:nvPr/>
        </p:nvSpPr>
        <p:spPr>
          <a:xfrm>
            <a:off x="29809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4" name="Google Shape;374;p34"/>
          <p:cNvSpPr/>
          <p:nvPr/>
        </p:nvSpPr>
        <p:spPr>
          <a:xfrm>
            <a:off x="49463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5" name="Google Shape;375;p34"/>
          <p:cNvSpPr/>
          <p:nvPr/>
        </p:nvSpPr>
        <p:spPr>
          <a:xfrm>
            <a:off x="69117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6" name="Google Shape;376;p34"/>
          <p:cNvSpPr/>
          <p:nvPr/>
        </p:nvSpPr>
        <p:spPr>
          <a:xfrm>
            <a:off x="35783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7" name="Google Shape;377;p34"/>
          <p:cNvSpPr/>
          <p:nvPr/>
        </p:nvSpPr>
        <p:spPr>
          <a:xfrm>
            <a:off x="55437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8" name="Google Shape;378;p34"/>
          <p:cNvSpPr/>
          <p:nvPr/>
        </p:nvSpPr>
        <p:spPr>
          <a:xfrm>
            <a:off x="7509150" y="413430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79" name="Google Shape;379;p34"/>
          <p:cNvSpPr/>
          <p:nvPr/>
        </p:nvSpPr>
        <p:spPr>
          <a:xfrm>
            <a:off x="3309525" y="45345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CFE2F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0" name="Google Shape;380;p34"/>
          <p:cNvSpPr/>
          <p:nvPr/>
        </p:nvSpPr>
        <p:spPr>
          <a:xfrm>
            <a:off x="5274925" y="45345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D9EA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  <p:sp>
        <p:nvSpPr>
          <p:cNvPr id="381" name="Google Shape;381;p34"/>
          <p:cNvSpPr/>
          <p:nvPr/>
        </p:nvSpPr>
        <p:spPr>
          <a:xfrm>
            <a:off x="7240325" y="4534556"/>
            <a:ext cx="513300" cy="314100"/>
          </a:xfrm>
          <a:prstGeom prst="foldedCorner">
            <a:avLst>
              <a:gd name="adj" fmla="val 16667"/>
            </a:avLst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" tIns="18000" rIns="18000" bIns="18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>
              <a:latin typeface="M PLUS 1p Light"/>
              <a:ea typeface="M PLUS 1p Light"/>
              <a:cs typeface="M PLUS 1p Light"/>
              <a:sym typeface="M PLUS 1p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757</Words>
  <Application>Microsoft Macintosh PowerPoint</Application>
  <PresentationFormat>画面に合わせる (16:9)</PresentationFormat>
  <Paragraphs>148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M PLUS 1p Light</vt:lpstr>
      <vt:lpstr>Roboto Light</vt:lpstr>
      <vt:lpstr>M PLUS 1p</vt:lpstr>
      <vt:lpstr>Arial</vt:lpstr>
      <vt:lpstr>HiraKakuPro-W3</vt:lpstr>
      <vt:lpstr>Simple Light</vt:lpstr>
      <vt:lpstr>チームでプロジェクトを進めていくための土台を揃える プロジェクト憲章の作成 ー3. ワークシートー</vt:lpstr>
      <vt:lpstr>PowerPoint プレゼンテーション</vt:lpstr>
      <vt:lpstr>議論フォーマット</vt:lpstr>
      <vt:lpstr>プロジェクト憲章のフォーマット1：ゴール</vt:lpstr>
      <vt:lpstr>PowerPoint プレゼンテーション</vt:lpstr>
      <vt:lpstr>プロジェクト憲章のフォーマット2：プロジェクトストーリー</vt:lpstr>
      <vt:lpstr>PowerPoint プレゼンテーション</vt:lpstr>
      <vt:lpstr>1. お互いの人となりを知るためのワーク</vt:lpstr>
      <vt:lpstr>2. お互いの役割への期待をすり合わせるワーク</vt:lpstr>
      <vt:lpstr>PowerPoint プレゼンテーション</vt:lpstr>
      <vt:lpstr>プロジェクト憲章のフォーマット4：価値観のすり合わせ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米山 知宏</cp:lastModifiedBy>
  <cp:revision>7</cp:revision>
  <dcterms:modified xsi:type="dcterms:W3CDTF">2026-03-19T13:29:55Z</dcterms:modified>
</cp:coreProperties>
</file>