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61" r:id="rId2"/>
    <p:sldId id="256" r:id="rId3"/>
    <p:sldId id="257" r:id="rId4"/>
    <p:sldId id="258" r:id="rId5"/>
    <p:sldId id="259" r:id="rId6"/>
  </p:sldIdLst>
  <p:sldSz cx="15119350" cy="10691813"/>
  <p:notesSz cx="6735763" cy="9866313"/>
  <p:embeddedFontLs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游ゴシック" panose="020B0400000000000000" pitchFamily="50" charset="-128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47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577ACA-6AB9-4FA1-A16C-4C66B4164B64}" v="4" dt="2026-02-02T17:55:03.2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1083" y="51"/>
      </p:cViewPr>
      <p:guideLst>
        <p:guide orient="horz" pos="3368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狩野英司" userId="08f115db-3b4a-419e-b380-0c8fc6ac7a36" providerId="ADAL" clId="{A32C7BAF-9BCE-4491-9A69-1CDB028A7762}"/>
    <pc:docChg chg="undo redo custSel addSld delSld modSld">
      <pc:chgData name="狩野英司" userId="08f115db-3b4a-419e-b380-0c8fc6ac7a36" providerId="ADAL" clId="{A32C7BAF-9BCE-4491-9A69-1CDB028A7762}" dt="2026-02-02T17:55:03.281" v="78"/>
      <pc:docMkLst>
        <pc:docMk/>
      </pc:docMkLst>
      <pc:sldChg chg="addSp delSp modSp mod">
        <pc:chgData name="狩野英司" userId="08f115db-3b4a-419e-b380-0c8fc6ac7a36" providerId="ADAL" clId="{A32C7BAF-9BCE-4491-9A69-1CDB028A7762}" dt="2026-02-02T14:58:46.048" v="74" actId="11529"/>
        <pc:sldMkLst>
          <pc:docMk/>
          <pc:sldMk cId="0" sldId="256"/>
        </pc:sldMkLst>
        <pc:spChg chg="add del mod ord">
          <ac:chgData name="狩野英司" userId="08f115db-3b4a-419e-b380-0c8fc6ac7a36" providerId="ADAL" clId="{A32C7BAF-9BCE-4491-9A69-1CDB028A7762}" dt="2026-02-02T14:58:46.048" v="74" actId="11529"/>
          <ac:spMkLst>
            <pc:docMk/>
            <pc:sldMk cId="0" sldId="256"/>
            <ac:spMk id="2" creationId="{328E6A6A-EB09-0873-0D83-63C483ECDF6B}"/>
          </ac:spMkLst>
        </pc:spChg>
        <pc:spChg chg="add mod">
          <ac:chgData name="狩野英司" userId="08f115db-3b4a-419e-b380-0c8fc6ac7a36" providerId="ADAL" clId="{A32C7BAF-9BCE-4491-9A69-1CDB028A7762}" dt="2026-02-02T14:58:41.184" v="68"/>
          <ac:spMkLst>
            <pc:docMk/>
            <pc:sldMk cId="0" sldId="256"/>
            <ac:spMk id="3" creationId="{65C09DA1-443C-14FF-CF77-EAAD43B32074}"/>
          </ac:spMkLst>
        </pc:spChg>
      </pc:sldChg>
      <pc:sldChg chg="addSp delSp modSp add mod setBg modNotes">
        <pc:chgData name="狩野英司" userId="08f115db-3b4a-419e-b380-0c8fc6ac7a36" providerId="ADAL" clId="{A32C7BAF-9BCE-4491-9A69-1CDB028A7762}" dt="2026-02-02T17:55:03.281" v="78"/>
        <pc:sldMkLst>
          <pc:docMk/>
          <pc:sldMk cId="0" sldId="261"/>
        </pc:sldMkLst>
        <pc:spChg chg="mod">
          <ac:chgData name="狩野英司" userId="08f115db-3b4a-419e-b380-0c8fc6ac7a36" providerId="ADAL" clId="{A32C7BAF-9BCE-4491-9A69-1CDB028A7762}" dt="2026-02-02T17:55:03.281" v="78"/>
          <ac:spMkLst>
            <pc:docMk/>
            <pc:sldMk cId="0" sldId="261"/>
            <ac:spMk id="2" creationId="{9DF4BE43-4BE9-9C69-475D-9EF7389DDAC8}"/>
          </ac:spMkLst>
        </pc:spChg>
        <pc:spChg chg="mod">
          <ac:chgData name="狩野英司" userId="08f115db-3b4a-419e-b380-0c8fc6ac7a36" providerId="ADAL" clId="{A32C7BAF-9BCE-4491-9A69-1CDB028A7762}" dt="2026-01-06T01:29:01.169" v="42" actId="207"/>
          <ac:spMkLst>
            <pc:docMk/>
            <pc:sldMk cId="0" sldId="261"/>
            <ac:spMk id="6" creationId="{DE20C8D3-1531-E863-9128-2826F97BD142}"/>
          </ac:spMkLst>
        </pc:spChg>
        <pc:spChg chg="add mod">
          <ac:chgData name="狩野英司" userId="08f115db-3b4a-419e-b380-0c8fc6ac7a36" providerId="ADAL" clId="{A32C7BAF-9BCE-4491-9A69-1CDB028A7762}" dt="2026-01-06T01:28:47.468" v="40" actId="1076"/>
          <ac:spMkLst>
            <pc:docMk/>
            <pc:sldMk cId="0" sldId="261"/>
            <ac:spMk id="12" creationId="{91929646-81C8-DA3A-5F02-76C06098CE96}"/>
          </ac:spMkLst>
        </pc:spChg>
        <pc:spChg chg="mod">
          <ac:chgData name="狩野英司" userId="08f115db-3b4a-419e-b380-0c8fc6ac7a36" providerId="ADAL" clId="{A32C7BAF-9BCE-4491-9A69-1CDB028A7762}" dt="2026-01-06T01:26:25.679" v="26" actId="6549"/>
          <ac:spMkLst>
            <pc:docMk/>
            <pc:sldMk cId="0" sldId="261"/>
            <ac:spMk id="86" creationId="{00000000-0000-0000-0000-000000000000}"/>
          </ac:spMkLst>
        </pc:spChg>
      </pc:sldChg>
      <pc:sldMasterChg chg="delSldLayout">
        <pc:chgData name="狩野英司" userId="08f115db-3b4a-419e-b380-0c8fc6ac7a36" providerId="ADAL" clId="{A32C7BAF-9BCE-4491-9A69-1CDB028A7762}" dt="2026-01-30T19:59:52.031" v="50" actId="47"/>
        <pc:sldMasterMkLst>
          <pc:docMk/>
          <pc:sldMasterMk cId="0" sldId="2147483659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22825" y="739950"/>
            <a:ext cx="4490700" cy="3699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08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08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b4615fc076_0_0:notes"/>
          <p:cNvSpPr txBox="1">
            <a:spLocks noGrp="1"/>
          </p:cNvSpPr>
          <p:nvPr>
            <p:ph type="body" idx="1"/>
          </p:nvPr>
        </p:nvSpPr>
        <p:spPr>
          <a:xfrm>
            <a:off x="673575" y="4686475"/>
            <a:ext cx="5388600" cy="44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3b4615fc0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08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b4615fc076_0_24:notes"/>
          <p:cNvSpPr txBox="1">
            <a:spLocks noGrp="1"/>
          </p:cNvSpPr>
          <p:nvPr>
            <p:ph type="body" idx="1"/>
          </p:nvPr>
        </p:nvSpPr>
        <p:spPr>
          <a:xfrm>
            <a:off x="673575" y="4686475"/>
            <a:ext cx="5388600" cy="44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3b4615fc07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08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Calibri"/>
              <a:buNone/>
              <a:defRPr sz="935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1pPr>
            <a:lvl2pPr lvl="1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/>
            </a:lvl2pPr>
            <a:lvl3pPr lvl="2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/>
            </a:lvl3pPr>
            <a:lvl4pPr lvl="3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4pPr>
            <a:lvl5pPr lvl="4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5pPr>
            <a:lvl6pPr lvl="5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6pPr>
            <a:lvl7pPr lvl="6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7pPr>
            <a:lvl8pPr lvl="7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8pPr>
            <a:lvl9pPr lvl="8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919432" y="3469593"/>
            <a:ext cx="9060817" cy="326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304717" y="303979"/>
            <a:ext cx="9060817" cy="959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Calibri"/>
              <a:buNone/>
              <a:defRPr sz="935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3118"/>
              <a:buNone/>
              <a:defRPr sz="3118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806"/>
              <a:buNone/>
              <a:defRPr sz="2806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1039455" y="2846200"/>
            <a:ext cx="6425724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7654171" y="2846200"/>
            <a:ext cx="6425724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1041426" y="3905482"/>
            <a:ext cx="6396193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7654172" y="2620980"/>
            <a:ext cx="6427693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7654172" y="3905482"/>
            <a:ext cx="6427693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&#10;コンテンツ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Calibri"/>
              <a:buNone/>
              <a:defRPr sz="498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6427693" y="1539425"/>
            <a:ext cx="7654171" cy="759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45401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Char char="•"/>
              <a:defRPr sz="4989"/>
            </a:lvl1pPr>
            <a:lvl2pPr marL="914400" lvl="1" indent="-505777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4365"/>
              <a:buChar char="•"/>
              <a:defRPr sz="4365"/>
            </a:lvl2pPr>
            <a:lvl3pPr marL="1371600" lvl="2" indent="-466217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Char char="•"/>
              <a:defRPr sz="3741"/>
            </a:lvl3pPr>
            <a:lvl4pPr marL="1828800" lvl="3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4pPr>
            <a:lvl5pPr marL="2286000" lvl="4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5pPr>
            <a:lvl6pPr marL="2743200" lvl="5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6pPr>
            <a:lvl7pPr marL="3200400" lvl="6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7pPr>
            <a:lvl8pPr marL="3657600" lvl="7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8pPr>
            <a:lvl9pPr marL="4114800" lvl="8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1041425" y="3207544"/>
            <a:ext cx="4876384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Calibri"/>
              <a:buNone/>
              <a:defRPr sz="498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6427693" y="1539425"/>
            <a:ext cx="7654171" cy="7598117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041425" y="3207544"/>
            <a:ext cx="4876384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&#10;縦書きテキスト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4167747" y="-282091"/>
            <a:ext cx="6783857" cy="1304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60"/>
              <a:buFont typeface="Calibri"/>
              <a:buNone/>
              <a:defRPr sz="68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05777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365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621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1206125" y="3280223"/>
            <a:ext cx="12712060" cy="2752535"/>
          </a:xfrm>
          <a:prstGeom prst="rect">
            <a:avLst/>
          </a:prstGeom>
        </p:spPr>
        <p:txBody>
          <a:bodyPr spcFirstLastPara="1" wrap="square" lIns="151169" tIns="151169" rIns="151169" bIns="151169" anchor="t" anchorCtr="0">
            <a:normAutofit fontScale="90000"/>
          </a:bodyPr>
          <a:lstStyle/>
          <a:p>
            <a:pPr algn="l"/>
            <a:r>
              <a:rPr lang="en-US" altLang="ja" sz="6392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AsIs/ToBe</a:t>
            </a:r>
            <a:r>
              <a:rPr lang="ja" altLang="en-US" sz="6392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フレームワーク</a:t>
            </a:r>
            <a:endParaRPr sz="6392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lang="ja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「カレーライスシート」</a:t>
            </a:r>
            <a:br>
              <a:rPr lang="en-US" altLang="ja" sz="6392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6392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ワークシート</a:t>
            </a:r>
            <a:endParaRPr sz="6392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4725" y="6301531"/>
            <a:ext cx="3153461" cy="31534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3;p14">
            <a:extLst>
              <a:ext uri="{FF2B5EF4-FFF2-40B4-BE49-F238E27FC236}">
                <a16:creationId xmlns:a16="http://schemas.microsoft.com/office/drawing/2014/main" id="{9DF4BE43-4BE9-9C69-475D-9EF7389DDAC8}"/>
              </a:ext>
            </a:extLst>
          </p:cNvPr>
          <p:cNvSpPr txBox="1">
            <a:spLocks/>
          </p:cNvSpPr>
          <p:nvPr/>
        </p:nvSpPr>
        <p:spPr>
          <a:xfrm>
            <a:off x="1201166" y="7174727"/>
            <a:ext cx="10217329" cy="70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169" tIns="151169" rIns="151169" bIns="151169" anchor="b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altLang="ja-JP" sz="2646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2026</a:t>
            </a:r>
            <a:r>
              <a:rPr lang="ja-JP" altLang="en-US" sz="2646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年２月　芽室町</a:t>
            </a:r>
            <a:r>
              <a:rPr lang="zh-TW" altLang="en-US" sz="2646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政策推進課政策調整係　主査　玉堀　雄一</a:t>
            </a:r>
            <a:endParaRPr lang="ja-JP" altLang="en-US" sz="2646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Google Shape;93;p14">
            <a:extLst>
              <a:ext uri="{FF2B5EF4-FFF2-40B4-BE49-F238E27FC236}">
                <a16:creationId xmlns:a16="http://schemas.microsoft.com/office/drawing/2014/main" id="{DE20C8D3-1531-E863-9128-2826F97BD142}"/>
              </a:ext>
            </a:extLst>
          </p:cNvPr>
          <p:cNvSpPr txBox="1">
            <a:spLocks/>
          </p:cNvSpPr>
          <p:nvPr/>
        </p:nvSpPr>
        <p:spPr>
          <a:xfrm>
            <a:off x="710834" y="1101708"/>
            <a:ext cx="10217329" cy="70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169" tIns="151169" rIns="151169" bIns="151169" anchor="b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ja-JP" altLang="en-US" sz="2646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課題解決ツールボックス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1929646-81C8-DA3A-5F02-76C06098CE96}"/>
              </a:ext>
            </a:extLst>
          </p:cNvPr>
          <p:cNvSpPr txBox="1"/>
          <p:nvPr/>
        </p:nvSpPr>
        <p:spPr>
          <a:xfrm>
            <a:off x="3254959" y="10328188"/>
            <a:ext cx="86094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ja-JP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「課題解決ツールボックス ご利用条件」に準拠してご利用ください。</a:t>
            </a:r>
            <a:r>
              <a:rPr lang="en-US" altLang="ja-JP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 (</a:t>
            </a:r>
            <a:r>
              <a:rPr lang="en-US" altLang="ja-JP" u="sng" kern="100" dirty="0">
                <a:solidFill>
                  <a:srgbClr val="467886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https://gov-toolbox.jp/#terms</a:t>
            </a:r>
            <a:r>
              <a:rPr lang="en-US" altLang="ja-JP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rPr>
              <a:t>)</a:t>
            </a:r>
            <a:endParaRPr lang="ja-JP" altLang="ja-JP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401782" y="860083"/>
            <a:ext cx="14311745" cy="2146360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401782" y="9060879"/>
            <a:ext cx="14311745" cy="1454728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775853" y="9171714"/>
            <a:ext cx="347749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現在の○○○○</a:t>
            </a:r>
            <a:endParaRPr/>
          </a:p>
        </p:txBody>
      </p:sp>
      <p:sp>
        <p:nvSpPr>
          <p:cNvPr id="87" name="Google Shape;87;p13"/>
          <p:cNvSpPr/>
          <p:nvPr/>
        </p:nvSpPr>
        <p:spPr>
          <a:xfrm>
            <a:off x="678869" y="3200405"/>
            <a:ext cx="748146" cy="5555674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1731818" y="3225288"/>
            <a:ext cx="12981709" cy="1305155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1731818" y="4749288"/>
            <a:ext cx="5569528" cy="4006791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7559675" y="4749288"/>
            <a:ext cx="7153852" cy="1222028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7559675" y="6143083"/>
            <a:ext cx="7153852" cy="1222028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7559675" y="7534051"/>
            <a:ext cx="7153852" cy="1222028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775852" y="993036"/>
            <a:ext cx="347749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理想の○○○○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1981200" y="3277700"/>
            <a:ext cx="39624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理想の○○○○にしたい目的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1981200" y="4876807"/>
            <a:ext cx="41148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理想の○○○○にする上での問題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7772400" y="4849098"/>
            <a:ext cx="748145" cy="40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課題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7772400" y="6226211"/>
            <a:ext cx="748145" cy="40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課題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7772400" y="7620006"/>
            <a:ext cx="748145" cy="40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課題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10335491" y="221680"/>
            <a:ext cx="4378036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部署名：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401782" y="182950"/>
            <a:ext cx="9240982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業務名：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/>
          <p:nvPr/>
        </p:nvSpPr>
        <p:spPr>
          <a:xfrm>
            <a:off x="401782" y="860083"/>
            <a:ext cx="14311745" cy="2146360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401782" y="9060879"/>
            <a:ext cx="14311745" cy="1454728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775853" y="9171714"/>
            <a:ext cx="347749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現在の○○○○</a:t>
            </a:r>
            <a:endParaRPr/>
          </a:p>
        </p:txBody>
      </p:sp>
      <p:sp>
        <p:nvSpPr>
          <p:cNvPr id="108" name="Google Shape;108;p14"/>
          <p:cNvSpPr/>
          <p:nvPr/>
        </p:nvSpPr>
        <p:spPr>
          <a:xfrm>
            <a:off x="678869" y="3200405"/>
            <a:ext cx="748146" cy="5555674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4"/>
          <p:cNvSpPr/>
          <p:nvPr/>
        </p:nvSpPr>
        <p:spPr>
          <a:xfrm>
            <a:off x="1731818" y="3225288"/>
            <a:ext cx="12981709" cy="1305155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1731818" y="4749288"/>
            <a:ext cx="5569528" cy="4006791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7559675" y="4749288"/>
            <a:ext cx="7153852" cy="1222028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7559675" y="6143083"/>
            <a:ext cx="7153852" cy="1222028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7559675" y="7534051"/>
            <a:ext cx="7153852" cy="1222028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775852" y="993036"/>
            <a:ext cx="347749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理想の○○○○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4"/>
          <p:cNvSpPr txBox="1"/>
          <p:nvPr/>
        </p:nvSpPr>
        <p:spPr>
          <a:xfrm>
            <a:off x="1981200" y="3277700"/>
            <a:ext cx="39624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理想の○○○○にしたい目的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4"/>
          <p:cNvSpPr txBox="1"/>
          <p:nvPr/>
        </p:nvSpPr>
        <p:spPr>
          <a:xfrm>
            <a:off x="1981200" y="4876807"/>
            <a:ext cx="41148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理想の○○○○にする上での問題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4"/>
          <p:cNvSpPr txBox="1"/>
          <p:nvPr/>
        </p:nvSpPr>
        <p:spPr>
          <a:xfrm>
            <a:off x="7772400" y="4849098"/>
            <a:ext cx="748145" cy="40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課題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4"/>
          <p:cNvSpPr txBox="1"/>
          <p:nvPr/>
        </p:nvSpPr>
        <p:spPr>
          <a:xfrm>
            <a:off x="7772400" y="6226211"/>
            <a:ext cx="748145" cy="40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課題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4"/>
          <p:cNvSpPr txBox="1"/>
          <p:nvPr/>
        </p:nvSpPr>
        <p:spPr>
          <a:xfrm>
            <a:off x="7772400" y="7620006"/>
            <a:ext cx="748145" cy="40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課題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4"/>
          <p:cNvSpPr txBox="1"/>
          <p:nvPr/>
        </p:nvSpPr>
        <p:spPr>
          <a:xfrm>
            <a:off x="10335491" y="221680"/>
            <a:ext cx="4378036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部署名：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4"/>
          <p:cNvSpPr txBox="1"/>
          <p:nvPr/>
        </p:nvSpPr>
        <p:spPr>
          <a:xfrm>
            <a:off x="401782" y="182950"/>
            <a:ext cx="9240982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業務名：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4"/>
          <p:cNvSpPr txBox="1"/>
          <p:nvPr/>
        </p:nvSpPr>
        <p:spPr>
          <a:xfrm>
            <a:off x="3075709" y="9448800"/>
            <a:ext cx="211974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5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①</a:t>
            </a:r>
            <a:endParaRPr sz="5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4"/>
          <p:cNvSpPr txBox="1"/>
          <p:nvPr/>
        </p:nvSpPr>
        <p:spPr>
          <a:xfrm>
            <a:off x="1842654" y="1608614"/>
            <a:ext cx="211974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5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②</a:t>
            </a:r>
            <a:endParaRPr/>
          </a:p>
        </p:txBody>
      </p:sp>
      <p:sp>
        <p:nvSpPr>
          <p:cNvPr id="124" name="Google Shape;124;p14"/>
          <p:cNvSpPr txBox="1"/>
          <p:nvPr/>
        </p:nvSpPr>
        <p:spPr>
          <a:xfrm>
            <a:off x="3560618" y="3613647"/>
            <a:ext cx="211974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5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③</a:t>
            </a:r>
            <a:endParaRPr sz="5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4"/>
          <p:cNvSpPr txBox="1"/>
          <p:nvPr/>
        </p:nvSpPr>
        <p:spPr>
          <a:xfrm>
            <a:off x="3560618" y="6232745"/>
            <a:ext cx="211974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5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④</a:t>
            </a:r>
            <a:endParaRPr/>
          </a:p>
        </p:txBody>
      </p:sp>
      <p:sp>
        <p:nvSpPr>
          <p:cNvPr id="126" name="Google Shape;126;p14"/>
          <p:cNvSpPr txBox="1"/>
          <p:nvPr/>
        </p:nvSpPr>
        <p:spPr>
          <a:xfrm>
            <a:off x="9016855" y="6305921"/>
            <a:ext cx="211974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5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⑤</a:t>
            </a:r>
            <a:endParaRPr sz="5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4"/>
          <p:cNvSpPr txBox="1"/>
          <p:nvPr/>
        </p:nvSpPr>
        <p:spPr>
          <a:xfrm>
            <a:off x="12194020" y="7756307"/>
            <a:ext cx="2648672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（⑥）</a:t>
            </a: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～システムを入れたらいい。という話は、実は欄外に記載される課題に対する解決策のアイデアなんです。</a:t>
            </a: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4"/>
          <p:cNvSpPr txBox="1"/>
          <p:nvPr/>
        </p:nvSpPr>
        <p:spPr>
          <a:xfrm>
            <a:off x="6636327" y="344053"/>
            <a:ext cx="7883231" cy="470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【記載方法】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必ず、①～⑤（⑥）の順番に記載してください！</a:t>
            </a:r>
            <a:endParaRPr sz="3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よくあるのは、①→⑥→⑤→④→③→②→①で書いてしまうことです。これは×です。</a:t>
            </a:r>
            <a:endParaRPr sz="24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これだと、結果的にそのサービスの対象者にとってなにもメリットがないことが多いです。</a:t>
            </a:r>
            <a:endParaRPr sz="24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本当に望ましい姿（</a:t>
            </a:r>
            <a:r>
              <a:rPr lang="ja-JP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②</a:t>
            </a:r>
            <a:r>
              <a:rPr lang="ja-JP" sz="24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）をまずは徹底的に考えてください。考える時には、かなり未来の話でもいいので、サービスの対象者が喜ぶ顔を思い浮かべ、「理想の○○○○」を描いてください！</a:t>
            </a:r>
            <a:endParaRPr sz="24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/>
          <p:nvPr/>
        </p:nvSpPr>
        <p:spPr>
          <a:xfrm>
            <a:off x="401782" y="860083"/>
            <a:ext cx="14311800" cy="2146500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5"/>
          <p:cNvSpPr/>
          <p:nvPr/>
        </p:nvSpPr>
        <p:spPr>
          <a:xfrm>
            <a:off x="401782" y="9060879"/>
            <a:ext cx="14311800" cy="1454700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5"/>
          <p:cNvSpPr txBox="1"/>
          <p:nvPr/>
        </p:nvSpPr>
        <p:spPr>
          <a:xfrm>
            <a:off x="775853" y="9171714"/>
            <a:ext cx="347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現在の○○○○</a:t>
            </a:r>
            <a:endParaRPr/>
          </a:p>
        </p:txBody>
      </p:sp>
      <p:sp>
        <p:nvSpPr>
          <p:cNvPr id="136" name="Google Shape;136;p15"/>
          <p:cNvSpPr/>
          <p:nvPr/>
        </p:nvSpPr>
        <p:spPr>
          <a:xfrm>
            <a:off x="678869" y="3200405"/>
            <a:ext cx="748200" cy="5555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5"/>
          <p:cNvSpPr/>
          <p:nvPr/>
        </p:nvSpPr>
        <p:spPr>
          <a:xfrm>
            <a:off x="1731818" y="3225288"/>
            <a:ext cx="12981600" cy="1305300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5"/>
          <p:cNvSpPr/>
          <p:nvPr/>
        </p:nvSpPr>
        <p:spPr>
          <a:xfrm>
            <a:off x="1731818" y="4749288"/>
            <a:ext cx="5569500" cy="4006800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5"/>
          <p:cNvSpPr/>
          <p:nvPr/>
        </p:nvSpPr>
        <p:spPr>
          <a:xfrm>
            <a:off x="7559675" y="4749299"/>
            <a:ext cx="7153800" cy="687000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5"/>
          <p:cNvSpPr/>
          <p:nvPr/>
        </p:nvSpPr>
        <p:spPr>
          <a:xfrm>
            <a:off x="7559675" y="5541512"/>
            <a:ext cx="7153800" cy="687000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5"/>
          <p:cNvSpPr/>
          <p:nvPr/>
        </p:nvSpPr>
        <p:spPr>
          <a:xfrm>
            <a:off x="7559675" y="7995251"/>
            <a:ext cx="7153800" cy="687000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5"/>
          <p:cNvSpPr txBox="1"/>
          <p:nvPr/>
        </p:nvSpPr>
        <p:spPr>
          <a:xfrm>
            <a:off x="775852" y="993036"/>
            <a:ext cx="347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理想の○○○○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5"/>
          <p:cNvSpPr txBox="1"/>
          <p:nvPr/>
        </p:nvSpPr>
        <p:spPr>
          <a:xfrm>
            <a:off x="1981200" y="3277700"/>
            <a:ext cx="396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理想の○○○○にしたい目的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5"/>
          <p:cNvSpPr txBox="1"/>
          <p:nvPr/>
        </p:nvSpPr>
        <p:spPr>
          <a:xfrm>
            <a:off x="1981200" y="4876807"/>
            <a:ext cx="411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理想の○○○○にする上での問題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5"/>
          <p:cNvSpPr txBox="1"/>
          <p:nvPr/>
        </p:nvSpPr>
        <p:spPr>
          <a:xfrm>
            <a:off x="7772400" y="4849098"/>
            <a:ext cx="74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課題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5"/>
          <p:cNvSpPr txBox="1"/>
          <p:nvPr/>
        </p:nvSpPr>
        <p:spPr>
          <a:xfrm>
            <a:off x="7772400" y="5624645"/>
            <a:ext cx="74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課題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5"/>
          <p:cNvSpPr txBox="1"/>
          <p:nvPr/>
        </p:nvSpPr>
        <p:spPr>
          <a:xfrm>
            <a:off x="7772400" y="8081206"/>
            <a:ext cx="74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課題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5"/>
          <p:cNvSpPr txBox="1"/>
          <p:nvPr/>
        </p:nvSpPr>
        <p:spPr>
          <a:xfrm>
            <a:off x="10335491" y="221680"/>
            <a:ext cx="43779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部署名：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5"/>
          <p:cNvSpPr txBox="1"/>
          <p:nvPr/>
        </p:nvSpPr>
        <p:spPr>
          <a:xfrm>
            <a:off x="401782" y="182950"/>
            <a:ext cx="92409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業務名：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5"/>
          <p:cNvSpPr/>
          <p:nvPr/>
        </p:nvSpPr>
        <p:spPr>
          <a:xfrm>
            <a:off x="7551826" y="6353430"/>
            <a:ext cx="7153800" cy="687000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5"/>
          <p:cNvSpPr txBox="1"/>
          <p:nvPr/>
        </p:nvSpPr>
        <p:spPr>
          <a:xfrm>
            <a:off x="7764551" y="6436563"/>
            <a:ext cx="74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課題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5"/>
          <p:cNvSpPr/>
          <p:nvPr/>
        </p:nvSpPr>
        <p:spPr>
          <a:xfrm>
            <a:off x="7571710" y="7165094"/>
            <a:ext cx="7153800" cy="687000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5"/>
          <p:cNvSpPr txBox="1"/>
          <p:nvPr/>
        </p:nvSpPr>
        <p:spPr>
          <a:xfrm>
            <a:off x="7784435" y="7251049"/>
            <a:ext cx="74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課題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"/>
          <p:cNvSpPr/>
          <p:nvPr/>
        </p:nvSpPr>
        <p:spPr>
          <a:xfrm>
            <a:off x="401782" y="860083"/>
            <a:ext cx="14311800" cy="2146500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6"/>
          <p:cNvSpPr/>
          <p:nvPr/>
        </p:nvSpPr>
        <p:spPr>
          <a:xfrm>
            <a:off x="401782" y="9060879"/>
            <a:ext cx="14311800" cy="1454700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6"/>
          <p:cNvSpPr txBox="1"/>
          <p:nvPr/>
        </p:nvSpPr>
        <p:spPr>
          <a:xfrm>
            <a:off x="775853" y="9171714"/>
            <a:ext cx="347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現在の</a:t>
            </a: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補助金申請業務</a:t>
            </a:r>
            <a:endParaRPr/>
          </a:p>
        </p:txBody>
      </p:sp>
      <p:sp>
        <p:nvSpPr>
          <p:cNvPr id="161" name="Google Shape;161;p16"/>
          <p:cNvSpPr/>
          <p:nvPr/>
        </p:nvSpPr>
        <p:spPr>
          <a:xfrm>
            <a:off x="678869" y="3200405"/>
            <a:ext cx="748200" cy="5555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6"/>
          <p:cNvSpPr/>
          <p:nvPr/>
        </p:nvSpPr>
        <p:spPr>
          <a:xfrm>
            <a:off x="1731818" y="3225288"/>
            <a:ext cx="12981600" cy="1305300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6"/>
          <p:cNvSpPr/>
          <p:nvPr/>
        </p:nvSpPr>
        <p:spPr>
          <a:xfrm>
            <a:off x="1731818" y="4749288"/>
            <a:ext cx="5569500" cy="4006800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6"/>
          <p:cNvSpPr/>
          <p:nvPr/>
        </p:nvSpPr>
        <p:spPr>
          <a:xfrm>
            <a:off x="7559675" y="4749299"/>
            <a:ext cx="7153800" cy="687000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6"/>
          <p:cNvSpPr/>
          <p:nvPr/>
        </p:nvSpPr>
        <p:spPr>
          <a:xfrm>
            <a:off x="7559675" y="5541512"/>
            <a:ext cx="7153800" cy="687000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6"/>
          <p:cNvSpPr/>
          <p:nvPr/>
        </p:nvSpPr>
        <p:spPr>
          <a:xfrm>
            <a:off x="7559675" y="7995251"/>
            <a:ext cx="7153800" cy="687000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6"/>
          <p:cNvSpPr txBox="1"/>
          <p:nvPr/>
        </p:nvSpPr>
        <p:spPr>
          <a:xfrm>
            <a:off x="775852" y="993036"/>
            <a:ext cx="347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理想の補助金申請業務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6"/>
          <p:cNvSpPr txBox="1"/>
          <p:nvPr/>
        </p:nvSpPr>
        <p:spPr>
          <a:xfrm>
            <a:off x="1769079" y="3144530"/>
            <a:ext cx="476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理想の補助金申請業務にしたい目的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6"/>
          <p:cNvSpPr txBox="1"/>
          <p:nvPr/>
        </p:nvSpPr>
        <p:spPr>
          <a:xfrm>
            <a:off x="1981200" y="4876799"/>
            <a:ext cx="532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理想の補助金申請業務にする上での問題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6"/>
          <p:cNvSpPr txBox="1"/>
          <p:nvPr/>
        </p:nvSpPr>
        <p:spPr>
          <a:xfrm>
            <a:off x="7586132" y="4904978"/>
            <a:ext cx="74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課題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6"/>
          <p:cNvSpPr txBox="1"/>
          <p:nvPr/>
        </p:nvSpPr>
        <p:spPr>
          <a:xfrm>
            <a:off x="7586132" y="5680526"/>
            <a:ext cx="74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課題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6"/>
          <p:cNvSpPr txBox="1"/>
          <p:nvPr/>
        </p:nvSpPr>
        <p:spPr>
          <a:xfrm>
            <a:off x="7586132" y="8137087"/>
            <a:ext cx="74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課題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6"/>
          <p:cNvSpPr txBox="1"/>
          <p:nvPr/>
        </p:nvSpPr>
        <p:spPr>
          <a:xfrm>
            <a:off x="10335491" y="221680"/>
            <a:ext cx="43779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部署名：記入例サンプル係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6"/>
          <p:cNvSpPr txBox="1"/>
          <p:nvPr/>
        </p:nvSpPr>
        <p:spPr>
          <a:xfrm>
            <a:off x="401782" y="182950"/>
            <a:ext cx="92409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業務名：補助金申請業務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6"/>
          <p:cNvSpPr/>
          <p:nvPr/>
        </p:nvSpPr>
        <p:spPr>
          <a:xfrm>
            <a:off x="7551826" y="6353430"/>
            <a:ext cx="7153800" cy="687000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6"/>
          <p:cNvSpPr txBox="1"/>
          <p:nvPr/>
        </p:nvSpPr>
        <p:spPr>
          <a:xfrm>
            <a:off x="7578283" y="6492444"/>
            <a:ext cx="74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課題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6"/>
          <p:cNvSpPr/>
          <p:nvPr/>
        </p:nvSpPr>
        <p:spPr>
          <a:xfrm>
            <a:off x="7571710" y="7165094"/>
            <a:ext cx="7153800" cy="687000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6"/>
          <p:cNvSpPr txBox="1"/>
          <p:nvPr/>
        </p:nvSpPr>
        <p:spPr>
          <a:xfrm>
            <a:off x="7598166" y="7306930"/>
            <a:ext cx="74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課題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6"/>
          <p:cNvSpPr txBox="1"/>
          <p:nvPr/>
        </p:nvSpPr>
        <p:spPr>
          <a:xfrm>
            <a:off x="938400" y="9522175"/>
            <a:ext cx="136536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ja-JP" sz="15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・ホームページ上に様式を添付している。申請者がダウンロード。　　・役場まで来庁し、申請書を提出する手続きをする。（紙申請）</a:t>
            </a:r>
            <a:br>
              <a:rPr lang="ja-JP" sz="15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ja-JP" sz="15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・手続きを受理し、決裁。申請書の内容をエクセル（や専用システム）に転記する。　　・申請内容が認められると、決定通知を作成し送付。</a:t>
            </a:r>
            <a:br>
              <a:rPr lang="ja-JP" sz="15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ja-JP" sz="15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・事業終了後は、精算のために来庁して手続き・・・</a:t>
            </a:r>
            <a:endParaRPr sz="456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6"/>
          <p:cNvSpPr txBox="1"/>
          <p:nvPr/>
        </p:nvSpPr>
        <p:spPr>
          <a:xfrm>
            <a:off x="938400" y="1366850"/>
            <a:ext cx="8102700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77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・申請者にとって）</a:t>
            </a:r>
            <a:br>
              <a:rPr lang="ja-JP" sz="177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ja-JP" sz="177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　補助金の存在を簡単に把握できる。</a:t>
            </a:r>
            <a:br>
              <a:rPr lang="ja-JP" sz="177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ja-JP" sz="177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　役場に来なくても申請ができる。</a:t>
            </a:r>
            <a:br>
              <a:rPr lang="ja-JP" sz="177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ja-JP" sz="177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・役場にとって）</a:t>
            </a:r>
            <a:br>
              <a:rPr lang="ja-JP" sz="177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ja-JP" sz="177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　バックヤードの処理よりも内容にフォーカスできる。</a:t>
            </a:r>
            <a:endParaRPr sz="17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Google Shape;181;p16"/>
          <p:cNvSpPr txBox="1"/>
          <p:nvPr/>
        </p:nvSpPr>
        <p:spPr>
          <a:xfrm>
            <a:off x="2040750" y="3515050"/>
            <a:ext cx="126849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ja-JP" sz="177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・補助金は手段であり、申請者の対象事業に集中してもらい、最大限の成果を出してもらうことが目的であるから、手続きをいかに楽にするかということが重要である。</a:t>
            </a:r>
            <a:br>
              <a:rPr lang="ja-JP" sz="177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ja-JP" sz="177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・役場としては、利用者の把握と利用者に寄り添う時間の創出のため。また、補助金による事業成果を最大化するため。</a:t>
            </a:r>
            <a:endParaRPr sz="17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2" name="Google Shape;182;p16"/>
          <p:cNvSpPr txBox="1"/>
          <p:nvPr/>
        </p:nvSpPr>
        <p:spPr>
          <a:xfrm>
            <a:off x="1768414" y="5289150"/>
            <a:ext cx="5569500" cy="3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ja-JP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・紙の様式であり、役場の窓口かホームページからダウンロードでしか取得できない。</a:t>
            </a:r>
            <a:br>
              <a:rPr lang="ja-JP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ja-JP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・ホームページからダウンロードしても印刷する必要がある。</a:t>
            </a:r>
            <a:br>
              <a:rPr lang="ja-JP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ja-JP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・紙なので郵送か役場に来るしか提出できない。</a:t>
            </a:r>
            <a:br>
              <a:rPr lang="ja-JP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ja-JP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・紙で申請を受け付けたものを、エクセルやシステムに手入力をしていてミスが起きている。</a:t>
            </a:r>
            <a:br>
              <a:rPr lang="ja-JP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ja-JP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・その場で決定できないので、いったん帰ってもらっている。</a:t>
            </a:r>
            <a:br>
              <a:rPr lang="ja-JP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ja-JP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・紙の決裁に時間がかかっている。</a:t>
            </a:r>
            <a:br>
              <a:rPr lang="ja-JP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ja-JP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・添付書類などを忘れてこられると、再度来庁してもらっている。</a:t>
            </a:r>
            <a:br>
              <a:rPr lang="ja-JP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ja-JP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・自分が対象者であることに気が付かず、利用していない人がいる。</a:t>
            </a:r>
            <a:br>
              <a:rPr lang="ja-JP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ja-JP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・手続きが面倒であるがために申請していない人がいる</a:t>
            </a:r>
            <a:br>
              <a:rPr lang="ja-JP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ja-JP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・役場は対象者との接点が持てていない。</a:t>
            </a:r>
            <a:endParaRPr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3" name="Google Shape;183;p16"/>
          <p:cNvSpPr txBox="1"/>
          <p:nvPr/>
        </p:nvSpPr>
        <p:spPr>
          <a:xfrm>
            <a:off x="8414500" y="4738600"/>
            <a:ext cx="61776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77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・役場窓口以外での手続方法の検討</a:t>
            </a:r>
            <a:endParaRPr sz="19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4" name="Google Shape;184;p16"/>
          <p:cNvSpPr txBox="1"/>
          <p:nvPr/>
        </p:nvSpPr>
        <p:spPr>
          <a:xfrm>
            <a:off x="8414500" y="5546000"/>
            <a:ext cx="61776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ja-JP" sz="177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・</a:t>
            </a:r>
            <a:r>
              <a:rPr lang="ja-JP" sz="175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手入力をしない方法の検討</a:t>
            </a:r>
            <a:endParaRPr sz="175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5" name="Google Shape;185;p16"/>
          <p:cNvSpPr txBox="1"/>
          <p:nvPr/>
        </p:nvSpPr>
        <p:spPr>
          <a:xfrm>
            <a:off x="8414500" y="6342700"/>
            <a:ext cx="61776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ja-JP" sz="177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・決裁を速やかに実行する方法の検討</a:t>
            </a:r>
            <a:endParaRPr sz="19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6" name="Google Shape;186;p16"/>
          <p:cNvSpPr txBox="1"/>
          <p:nvPr/>
        </p:nvSpPr>
        <p:spPr>
          <a:xfrm>
            <a:off x="8414500" y="7168975"/>
            <a:ext cx="61776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ja-JP" sz="177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・事前周知などの工夫の検討</a:t>
            </a:r>
            <a:endParaRPr sz="19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7" name="Google Shape;187;p16"/>
          <p:cNvSpPr txBox="1"/>
          <p:nvPr/>
        </p:nvSpPr>
        <p:spPr>
          <a:xfrm>
            <a:off x="8414500" y="7937800"/>
            <a:ext cx="61776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ja-JP" sz="177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・補助対象業務の広報の工夫の検討</a:t>
            </a:r>
            <a:endParaRPr sz="1771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769</Words>
  <Application>Microsoft Office PowerPoint</Application>
  <PresentationFormat>ユーザー設定</PresentationFormat>
  <Paragraphs>66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Calibri</vt:lpstr>
      <vt:lpstr>游ゴシック</vt:lpstr>
      <vt:lpstr>Lato</vt:lpstr>
      <vt:lpstr>Arial</vt:lpstr>
      <vt:lpstr>Office テーマ</vt:lpstr>
      <vt:lpstr>AsIs/ToBeフレームワーク 「カレーライスシート」 ワークシート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狩野英司</cp:lastModifiedBy>
  <cp:revision>1</cp:revision>
  <dcterms:modified xsi:type="dcterms:W3CDTF">2026-02-02T17:55:05Z</dcterms:modified>
</cp:coreProperties>
</file>